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5" r:id="rId3"/>
    <p:sldId id="281" r:id="rId4"/>
    <p:sldId id="292" r:id="rId5"/>
    <p:sldId id="291" r:id="rId6"/>
    <p:sldId id="293" r:id="rId7"/>
    <p:sldId id="294" r:id="rId8"/>
    <p:sldId id="297" r:id="rId9"/>
    <p:sldId id="300" r:id="rId10"/>
    <p:sldId id="298" r:id="rId11"/>
    <p:sldId id="299" r:id="rId12"/>
    <p:sldId id="296" r:id="rId13"/>
    <p:sldId id="301" r:id="rId14"/>
    <p:sldId id="302" r:id="rId15"/>
    <p:sldId id="303" r:id="rId16"/>
    <p:sldId id="295" r:id="rId17"/>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75"/>
    <p:restoredTop sz="94618"/>
  </p:normalViewPr>
  <p:slideViewPr>
    <p:cSldViewPr snapToGrid="0">
      <p:cViewPr varScale="1">
        <p:scale>
          <a:sx n="104" d="100"/>
          <a:sy n="104" d="100"/>
        </p:scale>
        <p:origin x="456"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7.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E0B8424-981B-462E-B38F-6BADD22923FC}"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7" name="Date Placeholder 6"/>
          <p:cNvSpPr>
            <a:spLocks noGrp="1"/>
          </p:cNvSpPr>
          <p:nvPr>
            <p:ph type="dt" sz="half" idx="10"/>
          </p:nvPr>
        </p:nvSpPr>
        <p:spPr/>
        <p:txBody>
          <a:bodyPr/>
          <a:lstStyle/>
          <a:p>
            <a:fld id="{1E0B8424-981B-462E-B38F-6BADD22923FC}" type="datetimeFigureOut">
              <a:rPr lang="en-ID" smtClean="0"/>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1E0B8424-981B-462E-B38F-6BADD22923FC}" type="datetimeFigureOut">
              <a:rPr lang="en-ID" smtClean="0"/>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B8424-981B-462E-B38F-6BADD22923FC}" type="datetimeFigureOut">
              <a:rPr lang="en-ID" smtClean="0"/>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E0B8424-981B-462E-B38F-6BADD22923FC}"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4B9ED7-488F-4081-B649-AA5447542BBF}" type="slidenum">
              <a:rPr lang="en-ID" smtClean="0"/>
            </a:fld>
            <a:endParaRPr lang="en-ID"/>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B8424-981B-462E-B38F-6BADD22923FC}" type="datetimeFigureOut">
              <a:rPr lang="en-ID" smtClean="0"/>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B9ED7-488F-4081-B649-AA5447542BBF}" type="slidenum">
              <a:rPr lang="en-ID" smtClean="0"/>
            </a:fld>
            <a:endParaRPr lang="en-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tags" Target="../tags/tag5.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tags" Target="../tags/tag6.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png"/><Relationship Id="rId2" Type="http://schemas.openxmlformats.org/officeDocument/2006/relationships/tags" Target="../tags/tag1.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tags" Target="../tags/tag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tags" Target="../tags/tag4.xml"/><Relationship Id="rId3" Type="http://schemas.openxmlformats.org/officeDocument/2006/relationships/image" Target="../media/image9.png"/><Relationship Id="rId2" Type="http://schemas.openxmlformats.org/officeDocument/2006/relationships/tags" Target="../tags/tag3.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in a garment&#10;&#10;Description automatically generated with low confidence"/>
          <p:cNvPicPr>
            <a:picLocks noChangeAspect="1"/>
          </p:cNvPicPr>
          <p:nvPr/>
        </p:nvPicPr>
        <p:blipFill rotWithShape="1">
          <a:blip r:embed="rId1">
            <a:extLst>
              <a:ext uri="{28A0092B-C50C-407E-A947-70E740481C1C}">
                <a14:useLocalDpi xmlns:a14="http://schemas.microsoft.com/office/drawing/2010/main" val="0"/>
              </a:ext>
            </a:extLst>
          </a:blip>
          <a:srcRect l="14779" r="14129"/>
          <a:stretch>
            <a:fillRect/>
          </a:stretch>
        </p:blipFill>
        <p:spPr>
          <a:xfrm>
            <a:off x="0" y="5"/>
            <a:ext cx="12192000" cy="6857995"/>
          </a:xfrm>
          <a:prstGeom prst="rect">
            <a:avLst/>
          </a:prstGeom>
        </p:spPr>
      </p:pic>
      <p:sp>
        <p:nvSpPr>
          <p:cNvPr id="4" name="Rectangle 3"/>
          <p:cNvSpPr/>
          <p:nvPr/>
        </p:nvSpPr>
        <p:spPr>
          <a:xfrm>
            <a:off x="0" y="0"/>
            <a:ext cx="11646568"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4"/>
          <p:cNvSpPr/>
          <p:nvPr/>
        </p:nvSpPr>
        <p:spPr>
          <a:xfrm>
            <a:off x="0" y="-5"/>
            <a:ext cx="11117179" cy="685799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5"/>
          <p:cNvSpPr/>
          <p:nvPr/>
        </p:nvSpPr>
        <p:spPr>
          <a:xfrm>
            <a:off x="9112" y="341381"/>
            <a:ext cx="10515601" cy="6857995"/>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8" name="Picture 7" descr="A picture containing graphics, graphic design, font, carto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484" y="203707"/>
            <a:ext cx="2983832" cy="1060452"/>
          </a:xfrm>
          <a:prstGeom prst="rect">
            <a:avLst/>
          </a:prstGeom>
        </p:spPr>
      </p:pic>
      <p:sp>
        <p:nvSpPr>
          <p:cNvPr id="9" name="Rectangle 8"/>
          <p:cNvSpPr/>
          <p:nvPr/>
        </p:nvSpPr>
        <p:spPr>
          <a:xfrm>
            <a:off x="-1" y="6168189"/>
            <a:ext cx="12192001" cy="721895"/>
          </a:xfrm>
          <a:prstGeom prst="rect">
            <a:avLst/>
          </a:prstGeom>
          <a:gradFill flip="none" rotWithShape="1">
            <a:gsLst>
              <a:gs pos="0">
                <a:srgbClr val="FFFF00">
                  <a:alpha val="34000"/>
                </a:srgbClr>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p:cNvSpPr/>
          <p:nvPr/>
        </p:nvSpPr>
        <p:spPr>
          <a:xfrm>
            <a:off x="184485" y="1264159"/>
            <a:ext cx="130744" cy="45831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p:cNvSpPr txBox="1"/>
          <p:nvPr/>
        </p:nvSpPr>
        <p:spPr>
          <a:xfrm>
            <a:off x="184483" y="1768964"/>
            <a:ext cx="10932695" cy="2585323"/>
          </a:xfrm>
          <a:prstGeom prst="rect">
            <a:avLst/>
          </a:prstGeom>
          <a:noFill/>
        </p:spPr>
        <p:txBody>
          <a:bodyPr wrap="square" rtlCol="0">
            <a:spAutoFit/>
          </a:bodyPr>
          <a:lstStyle/>
          <a:p>
            <a:pPr algn="ctr"/>
            <a:r>
              <a:rPr lang="zh-CN" altLang="en-US" sz="3200" b="1" dirty="0">
                <a:solidFill>
                  <a:schemeClr val="accent4">
                    <a:lumMod val="50000"/>
                  </a:schemeClr>
                </a:solidFill>
                <a:effectLst>
                  <a:outerShdw blurRad="38100" dist="38100" dir="2700000" algn="tl">
                    <a:srgbClr val="000000">
                      <a:alpha val="43137"/>
                    </a:srgbClr>
                  </a:outerShdw>
                </a:effectLst>
              </a:rPr>
              <a:t>Effect of Square Dance Exercise on Postoperative Rehabilitation and Quality of Life in</a:t>
            </a:r>
            <a:r>
              <a:rPr lang="zh-TW" altLang="en-US" sz="3200" b="1" dirty="0">
                <a:solidFill>
                  <a:schemeClr val="accent4">
                    <a:lumMod val="50000"/>
                  </a:schemeClr>
                </a:solidFill>
                <a:effectLst>
                  <a:outerShdw blurRad="38100" dist="38100" dir="2700000" algn="tl">
                    <a:srgbClr val="000000">
                      <a:alpha val="43137"/>
                    </a:srgbClr>
                  </a:outerShdw>
                </a:effectLst>
              </a:rPr>
              <a:t> </a:t>
            </a:r>
            <a:r>
              <a:rPr lang="en-US" altLang="zh-TW" sz="3200" b="1" dirty="0">
                <a:solidFill>
                  <a:schemeClr val="accent4">
                    <a:lumMod val="50000"/>
                  </a:schemeClr>
                </a:solidFill>
                <a:effectLst>
                  <a:outerShdw blurRad="38100" dist="38100" dir="2700000" algn="tl">
                    <a:srgbClr val="000000">
                      <a:alpha val="43137"/>
                    </a:srgbClr>
                  </a:outerShdw>
                </a:effectLst>
              </a:rPr>
              <a:t>Middle-aged</a:t>
            </a:r>
            <a:r>
              <a:rPr lang="zh-CN" altLang="en-US" sz="3200" b="1" dirty="0">
                <a:solidFill>
                  <a:schemeClr val="accent4">
                    <a:lumMod val="50000"/>
                  </a:schemeClr>
                </a:solidFill>
                <a:effectLst>
                  <a:outerShdw blurRad="38100" dist="38100" dir="2700000" algn="tl">
                    <a:srgbClr val="000000">
                      <a:alpha val="43137"/>
                    </a:srgbClr>
                  </a:outerShdw>
                </a:effectLst>
              </a:rPr>
              <a:t> </a:t>
            </a:r>
            <a:r>
              <a:rPr lang="en-US" altLang="zh-CN" sz="3200" b="1" dirty="0">
                <a:solidFill>
                  <a:schemeClr val="accent4">
                    <a:lumMod val="50000"/>
                  </a:schemeClr>
                </a:solidFill>
                <a:effectLst>
                  <a:outerShdw blurRad="38100" dist="38100" dir="2700000" algn="tl">
                    <a:srgbClr val="000000">
                      <a:alpha val="43137"/>
                    </a:srgbClr>
                  </a:outerShdw>
                </a:effectLst>
              </a:rPr>
              <a:t>and </a:t>
            </a:r>
            <a:r>
              <a:rPr lang="zh-CN" altLang="en-US" sz="3200" b="1" dirty="0">
                <a:solidFill>
                  <a:schemeClr val="accent4">
                    <a:lumMod val="50000"/>
                  </a:schemeClr>
                </a:solidFill>
                <a:effectLst>
                  <a:outerShdw blurRad="38100" dist="38100" dir="2700000" algn="tl">
                    <a:srgbClr val="000000">
                      <a:alpha val="43137"/>
                    </a:srgbClr>
                  </a:outerShdw>
                </a:effectLst>
              </a:rPr>
              <a:t>Elderly Patients with Breast Cancer</a:t>
            </a:r>
            <a:endParaRPr lang="zh-CN" altLang="en-US" sz="3200" b="1" dirty="0">
              <a:solidFill>
                <a:schemeClr val="accent4">
                  <a:lumMod val="50000"/>
                </a:schemeClr>
              </a:solidFill>
              <a:effectLst>
                <a:outerShdw blurRad="38100" dist="38100" dir="2700000" algn="tl">
                  <a:srgbClr val="000000">
                    <a:alpha val="43137"/>
                  </a:srgbClr>
                </a:outerShdw>
              </a:effectLst>
            </a:endParaRPr>
          </a:p>
          <a:p>
            <a:endParaRPr lang="en-ID" sz="6600" b="1" dirty="0">
              <a:solidFill>
                <a:schemeClr val="accent4">
                  <a:lumMod val="50000"/>
                </a:schemeClr>
              </a:solidFill>
              <a:effectLst>
                <a:outerShdw blurRad="38100" dist="38100" dir="2700000" algn="tl">
                  <a:srgbClr val="000000">
                    <a:alpha val="43137"/>
                  </a:srgbClr>
                </a:outerShdw>
              </a:effectLst>
            </a:endParaRPr>
          </a:p>
        </p:txBody>
      </p:sp>
      <p:sp>
        <p:nvSpPr>
          <p:cNvPr id="12" name="TextBox 11"/>
          <p:cNvSpPr txBox="1"/>
          <p:nvPr/>
        </p:nvSpPr>
        <p:spPr>
          <a:xfrm>
            <a:off x="2517817" y="3798794"/>
            <a:ext cx="7036863" cy="1143070"/>
          </a:xfrm>
          <a:prstGeom prst="rect">
            <a:avLst/>
          </a:prstGeom>
          <a:noFill/>
        </p:spPr>
        <p:txBody>
          <a:bodyPr wrap="none" rtlCol="0">
            <a:spAutoFit/>
          </a:bodyPr>
          <a:lstStyle/>
          <a:p>
            <a:pPr algn="ctr">
              <a:lnSpc>
                <a:spcPct val="150000"/>
              </a:lnSpc>
            </a:pPr>
            <a:r>
              <a:rPr lang="en-US" altLang="zh-CN" sz="2400" dirty="0">
                <a:solidFill>
                  <a:schemeClr val="accent4">
                    <a:lumMod val="50000"/>
                  </a:schemeClr>
                </a:solidFill>
                <a:effectLst>
                  <a:outerShdw blurRad="38100" dist="38100" dir="2700000" algn="tl">
                    <a:srgbClr val="000000">
                      <a:alpha val="43137"/>
                    </a:srgbClr>
                  </a:outerShdw>
                </a:effectLst>
              </a:rPr>
              <a:t>Xiang-Yun Sun RN Associate Professor</a:t>
            </a:r>
            <a:endParaRPr lang="en-US" altLang="zh-CN" sz="2400" dirty="0">
              <a:solidFill>
                <a:schemeClr val="accent4">
                  <a:lumMod val="50000"/>
                </a:schemeClr>
              </a:solidFill>
              <a:effectLst>
                <a:outerShdw blurRad="38100" dist="38100" dir="2700000" algn="tl">
                  <a:srgbClr val="000000">
                    <a:alpha val="43137"/>
                  </a:srgbClr>
                </a:outerShdw>
              </a:effectLst>
            </a:endParaRPr>
          </a:p>
          <a:p>
            <a:pPr algn="ctr">
              <a:lnSpc>
                <a:spcPct val="150000"/>
              </a:lnSpc>
            </a:pPr>
            <a:r>
              <a:rPr lang="en-US" altLang="zh-CN" sz="2400" dirty="0">
                <a:solidFill>
                  <a:schemeClr val="accent4">
                    <a:lumMod val="50000"/>
                  </a:schemeClr>
                </a:solidFill>
                <a:effectLst>
                  <a:outerShdw blurRad="38100" dist="38100" dir="2700000" algn="tl">
                    <a:srgbClr val="000000">
                      <a:alpha val="43137"/>
                    </a:srgbClr>
                  </a:outerShdw>
                </a:effectLst>
              </a:rPr>
              <a:t>The First Affiliated Hospital of </a:t>
            </a:r>
            <a:r>
              <a:rPr lang="en-US" altLang="zh-CN" sz="2400" dirty="0" err="1">
                <a:solidFill>
                  <a:schemeClr val="accent4">
                    <a:lumMod val="50000"/>
                  </a:schemeClr>
                </a:solidFill>
                <a:effectLst>
                  <a:outerShdw blurRad="38100" dist="38100" dir="2700000" algn="tl">
                    <a:srgbClr val="000000">
                      <a:alpha val="43137"/>
                    </a:srgbClr>
                  </a:outerShdw>
                </a:effectLst>
              </a:rPr>
              <a:t>Wannan</a:t>
            </a:r>
            <a:r>
              <a:rPr lang="en-US" altLang="zh-CN" sz="2400" dirty="0">
                <a:solidFill>
                  <a:schemeClr val="accent4">
                    <a:lumMod val="50000"/>
                  </a:schemeClr>
                </a:solidFill>
                <a:effectLst>
                  <a:outerShdw blurRad="38100" dist="38100" dir="2700000" algn="tl">
                    <a:srgbClr val="000000">
                      <a:alpha val="43137"/>
                    </a:srgbClr>
                  </a:outerShdw>
                </a:effectLst>
              </a:rPr>
              <a:t> Medical College</a:t>
            </a:r>
            <a:endParaRPr lang="en-ID" sz="2400" dirty="0">
              <a:solidFill>
                <a:schemeClr val="accent4">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146806" cy="769441"/>
          </a:xfrm>
          <a:prstGeom prst="rect">
            <a:avLst/>
          </a:prstGeom>
          <a:noFill/>
        </p:spPr>
        <p:txBody>
          <a:bodyPr wrap="none" rtlCol="0">
            <a:spAutoFit/>
          </a:bodyPr>
          <a:lstStyle/>
          <a:p>
            <a:r>
              <a:rPr lang="en-ID" sz="4400" b="1" u="sng" dirty="0">
                <a:solidFill>
                  <a:srgbClr val="7030A0"/>
                </a:solidFill>
              </a:rPr>
              <a:t>RESULTS</a:t>
            </a:r>
            <a:endParaRPr lang="en-ID" sz="4400" b="1" u="sng" dirty="0">
              <a:solidFill>
                <a:srgbClr val="7030A0"/>
              </a:solidFill>
            </a:endParaRPr>
          </a:p>
        </p:txBody>
      </p:sp>
      <p:sp>
        <p:nvSpPr>
          <p:cNvPr id="8" name="文本框 7"/>
          <p:cNvSpPr txBox="1"/>
          <p:nvPr/>
        </p:nvSpPr>
        <p:spPr>
          <a:xfrm>
            <a:off x="635860" y="1068431"/>
            <a:ext cx="10920280" cy="830997"/>
          </a:xfrm>
          <a:prstGeom prst="rect">
            <a:avLst/>
          </a:prstGeom>
          <a:noFill/>
        </p:spPr>
        <p:txBody>
          <a:bodyPr wrap="square">
            <a:spAutoFit/>
          </a:bodyPr>
          <a:lstStyle/>
          <a:p>
            <a:pPr algn="ctr" fontAlgn="auto"/>
            <a:r>
              <a:rPr lang="en-US" altLang="zh-CN" sz="2400" b="1" dirty="0">
                <a:solidFill>
                  <a:srgbClr val="403B3B"/>
                </a:solidFill>
                <a:sym typeface="+mn-ea"/>
              </a:rPr>
              <a:t>Comparison of the Quality of Life Between the Control Group and the Intervention Group at Different Stages</a:t>
            </a:r>
            <a:endParaRPr lang="zh-CN" altLang="en-US" sz="2400" b="1" dirty="0">
              <a:solidFill>
                <a:srgbClr val="403B3B"/>
              </a:solidFill>
              <a:sym typeface="+mn-ea"/>
            </a:endParaRPr>
          </a:p>
        </p:txBody>
      </p:sp>
      <p:sp>
        <p:nvSpPr>
          <p:cNvPr id="10" name="文本框 9"/>
          <p:cNvSpPr txBox="1"/>
          <p:nvPr/>
        </p:nvSpPr>
        <p:spPr>
          <a:xfrm>
            <a:off x="7152418" y="2296508"/>
            <a:ext cx="4783550" cy="327628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altLang="zh-CN" sz="2000" dirty="0">
                <a:solidFill>
                  <a:srgbClr val="403B3B"/>
                </a:solidFill>
              </a:rPr>
              <a:t>Quality of life scores were lower in both groups at 10 days postoperatively, but the difference was particularly significant after </a:t>
            </a:r>
            <a:r>
              <a:rPr lang="en-US" altLang="zh-TW" sz="2000" dirty="0">
                <a:solidFill>
                  <a:srgbClr val="403B3B"/>
                </a:solidFill>
              </a:rPr>
              <a:t>3</a:t>
            </a:r>
            <a:r>
              <a:rPr lang="en-US" altLang="zh-CN" sz="2000" dirty="0">
                <a:solidFill>
                  <a:srgbClr val="403B3B"/>
                </a:solidFill>
              </a:rPr>
              <a:t> months.</a:t>
            </a:r>
            <a:endParaRPr lang="en-US" altLang="zh-CN" sz="2000" dirty="0">
              <a:solidFill>
                <a:srgbClr val="403B3B"/>
              </a:solidFill>
            </a:endParaRPr>
          </a:p>
          <a:p>
            <a:pPr marL="342900" indent="-342900" algn="just">
              <a:lnSpc>
                <a:spcPct val="150000"/>
              </a:lnSpc>
              <a:buFont typeface="Arial" panose="020B0604020202020204" pitchFamily="34" charset="0"/>
              <a:buChar char="•"/>
            </a:pPr>
            <a:r>
              <a:rPr lang="en-US" altLang="zh-CN" sz="2000" dirty="0">
                <a:solidFill>
                  <a:srgbClr val="403B3B"/>
                </a:solidFill>
              </a:rPr>
              <a:t>It shows that square dance intervention can improve the quality of life of breast cancer patients after surgery.</a:t>
            </a:r>
            <a:endParaRPr lang="zh-CN" altLang="en-US" sz="2000" dirty="0">
              <a:solidFill>
                <a:srgbClr val="403B3B"/>
              </a:solidFill>
            </a:endParaRPr>
          </a:p>
        </p:txBody>
      </p:sp>
      <p:pic>
        <p:nvPicPr>
          <p:cNvPr id="7" name="图片 6"/>
          <p:cNvPicPr>
            <a:picLocks noChangeAspect="1"/>
          </p:cNvPicPr>
          <p:nvPr>
            <p:custDataLst>
              <p:tags r:id="rId2"/>
            </p:custDataLst>
          </p:nvPr>
        </p:nvPicPr>
        <p:blipFill>
          <a:blip r:embed="rId3"/>
          <a:stretch>
            <a:fillRect/>
          </a:stretch>
        </p:blipFill>
        <p:spPr>
          <a:xfrm>
            <a:off x="635635" y="2025015"/>
            <a:ext cx="6410325" cy="42138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762199" y="194518"/>
            <a:ext cx="7090146" cy="769441"/>
          </a:xfrm>
          <a:prstGeom prst="rect">
            <a:avLst/>
          </a:prstGeom>
          <a:noFill/>
        </p:spPr>
        <p:txBody>
          <a:bodyPr wrap="none" rtlCol="0">
            <a:spAutoFit/>
          </a:bodyPr>
          <a:lstStyle/>
          <a:p>
            <a:r>
              <a:rPr lang="en-ID" sz="4400" b="1" u="sng" dirty="0">
                <a:solidFill>
                  <a:srgbClr val="7030A0"/>
                </a:solidFill>
              </a:rPr>
              <a:t>DISCUSSION &amp; CONCLUSIONS</a:t>
            </a:r>
            <a:endParaRPr lang="en-ID" sz="4400" b="1" u="sng" dirty="0">
              <a:solidFill>
                <a:srgbClr val="7030A0"/>
              </a:solidFill>
            </a:endParaRPr>
          </a:p>
        </p:txBody>
      </p:sp>
      <p:sp>
        <p:nvSpPr>
          <p:cNvPr id="6" name="文本框 5"/>
          <p:cNvSpPr txBox="1"/>
          <p:nvPr/>
        </p:nvSpPr>
        <p:spPr>
          <a:xfrm>
            <a:off x="542544" y="1329194"/>
            <a:ext cx="11448288" cy="4199611"/>
          </a:xfrm>
          <a:prstGeom prst="rect">
            <a:avLst/>
          </a:prstGeom>
          <a:noFill/>
        </p:spPr>
        <p:txBody>
          <a:bodyPr wrap="square">
            <a:spAutoFit/>
          </a:bodyPr>
          <a:lstStyle/>
          <a:p>
            <a:pPr marL="342900" indent="-342900" algn="just">
              <a:lnSpc>
                <a:spcPct val="150000"/>
              </a:lnSpc>
              <a:buFont typeface="Wingdings" panose="05000000000000000000" pitchFamily="2" charset="2"/>
              <a:buChar char="l"/>
            </a:pPr>
            <a:r>
              <a:rPr lang="en-US" altLang="zh-CN" sz="2000" dirty="0">
                <a:solidFill>
                  <a:srgbClr val="403B3B"/>
                </a:solidFill>
              </a:rPr>
              <a:t>Square dance exercise has a good effect on the recovery of upper limb function in patients with breast cancer surgery, and the effect is better than traditional postoperative rehabilitation exercise.</a:t>
            </a:r>
            <a:endParaRPr lang="en-US" altLang="zh-CN" sz="2000" dirty="0">
              <a:solidFill>
                <a:srgbClr val="403B3B"/>
              </a:solidFill>
            </a:endParaRPr>
          </a:p>
          <a:p>
            <a:pPr marL="342900" indent="-342900" algn="just">
              <a:lnSpc>
                <a:spcPct val="150000"/>
              </a:lnSpc>
              <a:buFont typeface="Wingdings" panose="05000000000000000000" pitchFamily="2" charset="2"/>
              <a:buChar char="l"/>
            </a:pPr>
            <a:endParaRPr lang="en-US" altLang="zh-CN" sz="2000" dirty="0">
              <a:solidFill>
                <a:srgbClr val="403B3B"/>
              </a:solidFill>
            </a:endParaRPr>
          </a:p>
          <a:p>
            <a:pPr marL="342900" indent="-342900" algn="just">
              <a:lnSpc>
                <a:spcPct val="150000"/>
              </a:lnSpc>
              <a:buFont typeface="Wingdings" panose="05000000000000000000" pitchFamily="2" charset="2"/>
              <a:buChar char="l"/>
            </a:pPr>
            <a:r>
              <a:rPr lang="en-US" altLang="zh-CN" sz="2000" dirty="0">
                <a:solidFill>
                  <a:srgbClr val="403B3B"/>
                </a:solidFill>
              </a:rPr>
              <a:t>As a group exercise, square dance can effectively improve the anxiety and depression of patients after breast cancer surgery. Moreover, the satisfaction of patients with postoperative rehabilitation exercises of square dance is high, and they have good exercise compliance.</a:t>
            </a:r>
            <a:endParaRPr lang="en-US" altLang="zh-CN" sz="2000" dirty="0">
              <a:solidFill>
                <a:srgbClr val="403B3B"/>
              </a:solidFill>
            </a:endParaRPr>
          </a:p>
          <a:p>
            <a:pPr marL="342900" indent="-342900" algn="just">
              <a:lnSpc>
                <a:spcPct val="150000"/>
              </a:lnSpc>
              <a:buFont typeface="Wingdings" panose="05000000000000000000" pitchFamily="2" charset="2"/>
              <a:buChar char="l"/>
            </a:pPr>
            <a:endParaRPr lang="en-US" altLang="zh-CN" sz="2000" dirty="0">
              <a:solidFill>
                <a:srgbClr val="403B3B"/>
              </a:solidFill>
            </a:endParaRPr>
          </a:p>
          <a:p>
            <a:pPr marL="342900" indent="-342900" algn="just">
              <a:lnSpc>
                <a:spcPct val="150000"/>
              </a:lnSpc>
              <a:buFont typeface="Wingdings" panose="05000000000000000000" pitchFamily="2" charset="2"/>
              <a:buChar char="l"/>
            </a:pPr>
            <a:r>
              <a:rPr lang="en-US" altLang="zh-CN" sz="2000" dirty="0">
                <a:solidFill>
                  <a:srgbClr val="403B3B"/>
                </a:solidFill>
              </a:rPr>
              <a:t>Square dance can effectively reduce the fatigue of patients after breast cancer surgery and improve the quality of life of patients.</a:t>
            </a:r>
            <a:endParaRPr lang="en-US" altLang="zh-CN" sz="2000" dirty="0">
              <a:solidFill>
                <a:srgbClr val="403B3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文本框 4"/>
          <p:cNvSpPr txBox="1"/>
          <p:nvPr/>
        </p:nvSpPr>
        <p:spPr>
          <a:xfrm>
            <a:off x="491431" y="1327020"/>
            <a:ext cx="11526130" cy="3913059"/>
          </a:xfrm>
          <a:prstGeom prst="rect">
            <a:avLst/>
          </a:prstGeom>
          <a:noFill/>
        </p:spPr>
        <p:txBody>
          <a:bodyPr wrap="square">
            <a:spAutoFit/>
          </a:bodyPr>
          <a:lstStyle/>
          <a:p>
            <a:pPr marL="342900" indent="-342900" algn="just">
              <a:lnSpc>
                <a:spcPct val="150000"/>
              </a:lnSpc>
              <a:buFont typeface="Wingdings" panose="05000000000000000000" pitchFamily="2" charset="2"/>
              <a:buChar char="l"/>
            </a:pPr>
            <a:r>
              <a:rPr lang="en-US" altLang="zh-CN" sz="2400" dirty="0">
                <a:solidFill>
                  <a:srgbClr val="403B3B"/>
                </a:solidFill>
              </a:rPr>
              <a:t>This is the first time that square dancing has been applied to the rehabilitation function exercise of postoperative patients with breast cancer</a:t>
            </a:r>
            <a:endParaRPr lang="en-US" altLang="zh-CN" sz="2400" dirty="0">
              <a:solidFill>
                <a:srgbClr val="403B3B"/>
              </a:solidFill>
            </a:endParaRPr>
          </a:p>
          <a:p>
            <a:pPr marL="342900" indent="-342900" algn="just">
              <a:lnSpc>
                <a:spcPct val="150000"/>
              </a:lnSpc>
              <a:buFont typeface="Wingdings" panose="05000000000000000000" pitchFamily="2" charset="2"/>
              <a:buChar char="l"/>
            </a:pPr>
            <a:endParaRPr lang="en-US" altLang="zh-CN" sz="2400" dirty="0">
              <a:solidFill>
                <a:srgbClr val="403B3B"/>
              </a:solidFill>
            </a:endParaRPr>
          </a:p>
          <a:p>
            <a:pPr marL="342900" indent="-342900" algn="just">
              <a:lnSpc>
                <a:spcPct val="150000"/>
              </a:lnSpc>
              <a:buFont typeface="Wingdings" panose="05000000000000000000" pitchFamily="2" charset="2"/>
              <a:buChar char="l"/>
            </a:pPr>
            <a:r>
              <a:rPr lang="en-US" altLang="zh-CN" sz="2400" dirty="0">
                <a:solidFill>
                  <a:srgbClr val="403B3B"/>
                </a:solidFill>
              </a:rPr>
              <a:t>Square dance plays an important role in the postoperative rehabilitation of breast cancer patients. It can not only help patients get out of the negative emotions of cancer as soon as possible, but also enable them to better integrate into society and improve the quality of life of patients after surgery.</a:t>
            </a:r>
            <a:endParaRPr lang="en-US" altLang="zh-CN" sz="2400" dirty="0">
              <a:solidFill>
                <a:srgbClr val="403B3B"/>
              </a:solidFill>
            </a:endParaRPr>
          </a:p>
        </p:txBody>
      </p:sp>
      <p:sp>
        <p:nvSpPr>
          <p:cNvPr id="6" name="TextBox 1"/>
          <p:cNvSpPr txBox="1"/>
          <p:nvPr/>
        </p:nvSpPr>
        <p:spPr>
          <a:xfrm>
            <a:off x="3762199" y="194518"/>
            <a:ext cx="7090146" cy="769441"/>
          </a:xfrm>
          <a:prstGeom prst="rect">
            <a:avLst/>
          </a:prstGeom>
          <a:noFill/>
        </p:spPr>
        <p:txBody>
          <a:bodyPr wrap="none" rtlCol="0">
            <a:spAutoFit/>
          </a:bodyPr>
          <a:lstStyle/>
          <a:p>
            <a:r>
              <a:rPr lang="en-ID" sz="4400" b="1" u="sng" dirty="0">
                <a:solidFill>
                  <a:srgbClr val="7030A0"/>
                </a:solidFill>
              </a:rPr>
              <a:t>DISCUSSION &amp; CONCLUSIONS</a:t>
            </a:r>
            <a:endParaRPr lang="en-ID" sz="4400" b="1" u="sng" dirty="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740319" y="910343"/>
            <a:ext cx="11069281" cy="5485541"/>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l"/>
            </a:pPr>
            <a:r>
              <a:rPr lang="en-US" altLang="zh-CN" sz="2400" dirty="0">
                <a:solidFill>
                  <a:srgbClr val="403B3B"/>
                </a:solidFill>
              </a:rPr>
              <a:t>The sample of this study is only from a certain city in Anhui Province, which may not be able to generalize the results of this study to other cities or provinces in China.</a:t>
            </a:r>
            <a:endParaRPr lang="zh-CN" altLang="en-US" sz="2400" dirty="0">
              <a:solidFill>
                <a:srgbClr val="403B3B"/>
              </a:solidFill>
            </a:endParaRPr>
          </a:p>
          <a:p>
            <a:pPr marL="342900" indent="-342900" algn="just">
              <a:lnSpc>
                <a:spcPct val="150000"/>
              </a:lnSpc>
              <a:buFont typeface="Wingdings" panose="05000000000000000000" pitchFamily="2" charset="2"/>
              <a:buChar char="l"/>
            </a:pPr>
            <a:endParaRPr lang="en-US" altLang="zh-CN" sz="2400" dirty="0">
              <a:solidFill>
                <a:srgbClr val="403B3B"/>
              </a:solidFill>
            </a:endParaRPr>
          </a:p>
          <a:p>
            <a:pPr marL="342900" indent="-342900" algn="just">
              <a:lnSpc>
                <a:spcPct val="150000"/>
              </a:lnSpc>
              <a:buFont typeface="Wingdings" panose="05000000000000000000" pitchFamily="2" charset="2"/>
              <a:buChar char="l"/>
            </a:pPr>
            <a:r>
              <a:rPr lang="en-US" altLang="zh-CN" sz="2400" dirty="0">
                <a:solidFill>
                  <a:srgbClr val="403B3B"/>
                </a:solidFill>
              </a:rPr>
              <a:t>The time of surgical treatment of the research subjects is inconsistent, and no</a:t>
            </a:r>
            <a:r>
              <a:rPr lang="zh-CN" altLang="en-US" sz="2400" dirty="0">
                <a:solidFill>
                  <a:srgbClr val="403B3B"/>
                </a:solidFill>
              </a:rPr>
              <a:t> </a:t>
            </a:r>
            <a:r>
              <a:rPr lang="en-US" altLang="zh-CN" sz="2400" dirty="0">
                <a:solidFill>
                  <a:srgbClr val="403B3B"/>
                </a:solidFill>
              </a:rPr>
              <a:t>previous studies have shown whether the operation time has an impact on the research results.</a:t>
            </a:r>
            <a:endParaRPr lang="en-US" altLang="zh-CN" sz="2400" dirty="0">
              <a:solidFill>
                <a:srgbClr val="403B3B"/>
              </a:solidFill>
            </a:endParaRPr>
          </a:p>
          <a:p>
            <a:pPr marL="342900" indent="-342900" algn="just">
              <a:lnSpc>
                <a:spcPct val="150000"/>
              </a:lnSpc>
              <a:buFont typeface="Wingdings" panose="05000000000000000000" pitchFamily="2" charset="2"/>
              <a:buChar char="l"/>
            </a:pPr>
            <a:endParaRPr lang="en-US" altLang="zh-CN" sz="2400" dirty="0">
              <a:solidFill>
                <a:srgbClr val="403B3B"/>
              </a:solidFill>
            </a:endParaRPr>
          </a:p>
          <a:p>
            <a:pPr marL="342900" indent="-342900" algn="just">
              <a:lnSpc>
                <a:spcPct val="150000"/>
              </a:lnSpc>
              <a:buFont typeface="Wingdings" panose="05000000000000000000" pitchFamily="2" charset="2"/>
              <a:buChar char="l"/>
            </a:pPr>
            <a:r>
              <a:rPr lang="en-US" altLang="zh-CN" sz="2400" dirty="0">
                <a:solidFill>
                  <a:srgbClr val="403B3B"/>
                </a:solidFill>
              </a:rPr>
              <a:t>Participants have different levels of education, and there are subjective deviations in their understanding of the questionnaire questions.</a:t>
            </a:r>
            <a:endParaRPr lang="en-US" altLang="zh-CN" sz="2400" dirty="0">
              <a:solidFill>
                <a:srgbClr val="403B3B"/>
              </a:solidFill>
            </a:endParaRPr>
          </a:p>
          <a:p>
            <a:pPr marL="342900" indent="-342900" algn="just">
              <a:lnSpc>
                <a:spcPct val="150000"/>
              </a:lnSpc>
              <a:buFont typeface="Wingdings" panose="05000000000000000000" pitchFamily="2" charset="2"/>
              <a:buChar char="l"/>
            </a:pPr>
            <a:endParaRPr lang="zh-CN" altLang="en-US" sz="2000" dirty="0">
              <a:ln w="0"/>
              <a:solidFill>
                <a:srgbClr val="158056"/>
              </a:solidFill>
              <a:latin typeface="微软雅黑" panose="020B0503020204020204" pitchFamily="34" charset="-122"/>
              <a:ea typeface="微软雅黑" panose="020B0503020204020204" pitchFamily="34" charset="-122"/>
            </a:endParaRPr>
          </a:p>
        </p:txBody>
      </p:sp>
      <p:sp>
        <p:nvSpPr>
          <p:cNvPr id="5" name="TextBox 1"/>
          <p:cNvSpPr txBox="1"/>
          <p:nvPr/>
        </p:nvSpPr>
        <p:spPr>
          <a:xfrm>
            <a:off x="3762199" y="194518"/>
            <a:ext cx="7090146" cy="769441"/>
          </a:xfrm>
          <a:prstGeom prst="rect">
            <a:avLst/>
          </a:prstGeom>
          <a:noFill/>
        </p:spPr>
        <p:txBody>
          <a:bodyPr wrap="none" rtlCol="0">
            <a:spAutoFit/>
          </a:bodyPr>
          <a:lstStyle/>
          <a:p>
            <a:r>
              <a:rPr lang="en-ID" sz="4400" b="1" u="sng" dirty="0">
                <a:solidFill>
                  <a:srgbClr val="7030A0"/>
                </a:solidFill>
              </a:rPr>
              <a:t>DISCUSSION &amp; CONCLUSIONS</a:t>
            </a:r>
            <a:endParaRPr lang="en-ID" sz="4400" b="1" u="sng" dirty="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3112647" cy="769441"/>
          </a:xfrm>
          <a:prstGeom prst="rect">
            <a:avLst/>
          </a:prstGeom>
          <a:noFill/>
        </p:spPr>
        <p:txBody>
          <a:bodyPr wrap="none" rtlCol="0">
            <a:spAutoFit/>
          </a:bodyPr>
          <a:lstStyle/>
          <a:p>
            <a:r>
              <a:rPr lang="en-ID" sz="4400" b="1" u="sng" dirty="0">
                <a:solidFill>
                  <a:srgbClr val="7030A0"/>
                </a:solidFill>
              </a:rPr>
              <a:t>REFERENCES</a:t>
            </a:r>
            <a:endParaRPr lang="en-ID" sz="4400" b="1" u="sng" dirty="0">
              <a:solidFill>
                <a:srgbClr val="7030A0"/>
              </a:solidFill>
            </a:endParaRPr>
          </a:p>
        </p:txBody>
      </p:sp>
      <p:sp>
        <p:nvSpPr>
          <p:cNvPr id="4" name="TextBox 3"/>
          <p:cNvSpPr txBox="1"/>
          <p:nvPr/>
        </p:nvSpPr>
        <p:spPr>
          <a:xfrm>
            <a:off x="0" y="926315"/>
            <a:ext cx="11859065" cy="5355312"/>
          </a:xfrm>
          <a:prstGeom prst="rect">
            <a:avLst/>
          </a:prstGeom>
          <a:noFill/>
        </p:spPr>
        <p:txBody>
          <a:bodyPr wrap="square">
            <a:spAutoFit/>
          </a:bodyPr>
          <a:lstStyle/>
          <a:p>
            <a:pPr marL="393700" indent="-393700" algn="just">
              <a:lnSpc>
                <a:spcPts val="1800"/>
              </a:lnSpc>
            </a:pP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Bedillion, M. F., Ansell, E. B., &amp; Thomas, G. A. (2019). Cancer treatment effects on cognition and depression: The moderating role of physical activity.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The Breast</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44</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73-80.</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393700" indent="-393700" algn="just">
              <a:lnSpc>
                <a:spcPts val="1800"/>
              </a:lnSpc>
            </a:pP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Bray, F.,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Ferlay</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J.,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Soerjomataram</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I., Siegel, R. L., Torre, L. A., &amp; Jemal, A. (2018). Global cancer statistics 2018: GLOBOCAN estimates of incidence and mortality worldwide for 36 cancers in 185 countries.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CA: a cancer journal for clinicians</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68</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(6), 394-424.</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393700" indent="-393700" algn="just">
              <a:lnSpc>
                <a:spcPts val="1800"/>
              </a:lnSpc>
            </a:pP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Chekroud</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S. R.,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Gueorguieva</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R.,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Zheutlin</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A. B., Paulus, M.,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Krumholz</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H. M., Krystal, J. H., &amp;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Chekroud</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A. M. (2018). Association between physical exercise and mental health in 1· 2 million individuals in the USA between 2011 and 2015: a cross-sectional study.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The lancet psychiatry</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5</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(9), 739-746.</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393700" indent="-393700" algn="just">
              <a:lnSpc>
                <a:spcPts val="1800"/>
              </a:lnSpc>
            </a:pP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Compen</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F. R.,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Bisseling</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E. M.,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Schellekens</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M. P. J., Donders, A. R. T., Carlson, L., Lee, M., &amp;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Speckens</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A. E. M. (2018). Face-to-face and internet-based mindfulness-based cognitive therapy compared with treatment as usual in reducing psychological distress in patients with cancer: a multicenter randomized controlled trial.</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393700" indent="-393700" algn="just">
              <a:lnSpc>
                <a:spcPts val="1800"/>
              </a:lnSpc>
            </a:pP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Lei, Y. Y., Ho, S. C., Kwok, C., Cheng, A., Cheung, K. L., Lee, R., &amp; Yeo, W. (2020). Longitudinal changes in sports activity from pre-diagnosis to first five years post-diagnosis: a prospective Chinese breast cancer cohort study.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BMC cancer</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20</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1-14.</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393700" indent="-393700" algn="just">
              <a:lnSpc>
                <a:spcPts val="1800"/>
              </a:lnSpc>
            </a:pP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Mok</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J., Brown, M. J.,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Akam</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E. C., &amp; Morris, M. A. (2022). The lasting effects of resistance and endurance exercise interventions on breast cancer patient mental wellbeing and physical fitness.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Scientific Reports</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12</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(1), 3504.</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393700" indent="-393700" algn="just">
              <a:lnSpc>
                <a:spcPts val="1800"/>
              </a:lnSpc>
            </a:pP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Renninger</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M., Hansen, B. H.,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Steene</a:t>
            </a:r>
            <a:r>
              <a:rPr lang="en-US" altLang="zh-CN" sz="1200" kern="100" dirty="0">
                <a:solidFill>
                  <a:srgbClr val="222222"/>
                </a:solidFill>
                <a:effectLst/>
                <a:latin typeface="Cambria Math" panose="02040503050406030204" pitchFamily="18" charset="0"/>
                <a:ea typeface="宋体" panose="02010600030101010101" pitchFamily="2" charset="-122"/>
                <a:cs typeface="Cambria Math" panose="02040503050406030204" pitchFamily="18" charset="0"/>
              </a:rPr>
              <a:t>‐</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Johannessen, J.,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Kriemler</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S.,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Froberg</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K.,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Northstone</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K., ... &amp; International Children's Accelerometry Database (ICAD) Collaborators. (2020). Associations between accelerometry measured physical activity and sedentary time and the metabolic syndrome: A meta</a:t>
            </a:r>
            <a:r>
              <a:rPr lang="en-US" altLang="zh-CN" sz="1200" kern="100" dirty="0">
                <a:solidFill>
                  <a:srgbClr val="222222"/>
                </a:solidFill>
                <a:effectLst/>
                <a:latin typeface="Cambria Math" panose="02040503050406030204" pitchFamily="18" charset="0"/>
                <a:ea typeface="宋体" panose="02010600030101010101" pitchFamily="2" charset="-122"/>
                <a:cs typeface="Cambria Math" panose="02040503050406030204" pitchFamily="18" charset="0"/>
              </a:rPr>
              <a:t>‐</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analysis of more than 6000 children and adolescents.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Pediatric obesity</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15</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(1), e12578.</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393700" indent="-393700" algn="just">
              <a:lnSpc>
                <a:spcPts val="1800"/>
              </a:lnSpc>
            </a:pP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Ribeiro, I. L., Moreira, R. F. C., Ferrari, A. V.,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Alburquerque-Sendin</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F., Camargo, P. R., &amp;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Salvini</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T. F. (2019). Effectiveness of early rehabilitation on range of motion, muscle strength and arm function after breast cancer surgery: a systematic review of randomized controlled trials.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Clinical rehabilitation</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33</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(12), 1876-1886.</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393700" indent="-393700" algn="just">
              <a:lnSpc>
                <a:spcPts val="1800"/>
              </a:lnSpc>
            </a:pP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Stamatakis, E., Gale, J., Bauman, A., </a:t>
            </a:r>
            <a:r>
              <a:rPr lang="en-US" altLang="zh-CN" sz="1200" kern="100" dirty="0" err="1">
                <a:solidFill>
                  <a:srgbClr val="222222"/>
                </a:solidFill>
                <a:effectLst/>
                <a:latin typeface="Arial" panose="020B0604020202020204" pitchFamily="34" charset="0"/>
                <a:ea typeface="宋体" panose="02010600030101010101" pitchFamily="2" charset="-122"/>
                <a:cs typeface="Times New Roman" panose="02020603050405020304" pitchFamily="18" charset="0"/>
              </a:rPr>
              <a:t>Ekelund</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 U., Hamer, M., &amp; Ding, D. (2019). Sitting time, physical activity, and risk of mortality in adults.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Journal of the American College of Cardiology</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73</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(16), 2062-2072.</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393700" indent="-393700" algn="just">
              <a:lnSpc>
                <a:spcPts val="1800"/>
              </a:lnSpc>
            </a:pP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Sun, X. Y., Peng, Y. Y., Zhu, J. Y., Zhang C., Wang Y. B., Wang Y. L. (2020). Effect and mechanism of Taijiquan exercise on functional recovery of affected limbs after breast cancer surgery. </a:t>
            </a:r>
            <a:r>
              <a:rPr lang="en-US" altLang="zh-CN" sz="1200" i="1"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The Chinese Journal of Physical Medicine and Rehabilitation, 42</a:t>
            </a: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(12), 1088-1090.</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marL="393700" indent="-393700" algn="just">
              <a:lnSpc>
                <a:spcPts val="1800"/>
              </a:lnSpc>
            </a:pPr>
            <a:r>
              <a:rPr lang="en-US" altLang="zh-CN" sz="1200" kern="100" dirty="0">
                <a:solidFill>
                  <a:srgbClr val="222222"/>
                </a:solidFill>
                <a:effectLst/>
                <a:latin typeface="Arial" panose="020B0604020202020204" pitchFamily="34" charset="0"/>
                <a:ea typeface="宋体" panose="02010600030101010101" pitchFamily="2" charset="-122"/>
                <a:cs typeface="Times New Roman" panose="02020603050405020304" pitchFamily="18" charset="0"/>
              </a:rPr>
              <a:t>Zhou, K., Ning, F., Wang, W., &amp; Li, X. (2022). The mediator role of resilience between psychological predictors and health-related quality of life in breast cancer survivors: a cross-sectional study.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BMC cancer</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1200" i="1" kern="100" dirty="0">
                <a:effectLst/>
                <a:latin typeface="Calibri" panose="020F0502020204030204" pitchFamily="34" charset="0"/>
                <a:ea typeface="宋体" panose="02010600030101010101" pitchFamily="2" charset="-122"/>
                <a:cs typeface="Times New Roman" panose="02020603050405020304" pitchFamily="18" charset="0"/>
              </a:rPr>
              <a:t>22</a:t>
            </a:r>
            <a:r>
              <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rPr>
              <a:t>(1), 1-8.</a:t>
            </a:r>
            <a:endParaRPr lang="zh-CN" altLang="zh-CN" sz="12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sz="1200" b="0" i="0" u="none" strike="noStrike" dirty="0">
                <a:solidFill>
                  <a:srgbClr val="403B3B"/>
                </a:solidFill>
                <a:effectLst/>
              </a:rPr>
              <a:t> </a:t>
            </a:r>
            <a:endParaRPr lang="en-US" sz="1200" b="0" i="0" u="none" strike="noStrike" dirty="0">
              <a:solidFill>
                <a:srgbClr val="403B3B"/>
              </a:solidFill>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3"/>
          <a:stretch>
            <a:fillRect/>
          </a:stretch>
        </p:blipFill>
        <p:spPr>
          <a:xfrm>
            <a:off x="1785260" y="883020"/>
            <a:ext cx="8155459" cy="47436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3888052" cy="769441"/>
          </a:xfrm>
          <a:prstGeom prst="rect">
            <a:avLst/>
          </a:prstGeom>
          <a:noFill/>
        </p:spPr>
        <p:txBody>
          <a:bodyPr wrap="none" rtlCol="0">
            <a:spAutoFit/>
          </a:bodyPr>
          <a:lstStyle/>
          <a:p>
            <a:r>
              <a:rPr lang="en-US" sz="4400" b="1" u="sng" dirty="0">
                <a:solidFill>
                  <a:srgbClr val="7030A0"/>
                </a:solidFill>
              </a:rPr>
              <a:t>INTRODUCTION</a:t>
            </a:r>
            <a:endParaRPr lang="en-ID" sz="4400" b="1" u="sng" dirty="0">
              <a:solidFill>
                <a:srgbClr val="7030A0"/>
              </a:solidFill>
            </a:endParaRPr>
          </a:p>
        </p:txBody>
      </p:sp>
      <p:sp>
        <p:nvSpPr>
          <p:cNvPr id="5" name="文本框 4"/>
          <p:cNvSpPr txBox="1"/>
          <p:nvPr/>
        </p:nvSpPr>
        <p:spPr>
          <a:xfrm>
            <a:off x="0" y="744503"/>
            <a:ext cx="12094464" cy="6507935"/>
          </a:xfrm>
          <a:prstGeom prst="rect">
            <a:avLst/>
          </a:prstGeom>
          <a:noFill/>
        </p:spPr>
        <p:txBody>
          <a:bodyPr wrap="square">
            <a:spAutoFit/>
          </a:bodyPr>
          <a:lstStyle/>
          <a:p>
            <a:pPr marL="342900" indent="-342900" algn="just">
              <a:lnSpc>
                <a:spcPct val="150000"/>
              </a:lnSpc>
              <a:buFont typeface="Wingdings" panose="05000000000000000000" pitchFamily="2" charset="2"/>
              <a:buChar char="l"/>
            </a:pPr>
            <a:r>
              <a:rPr lang="en-US" altLang="zh-CN" sz="2000" dirty="0">
                <a:solidFill>
                  <a:srgbClr val="403B3B"/>
                </a:solidFill>
              </a:rPr>
              <a:t>Breast cancer, as a chronic disease, has been included in the long-term plan for the prevention and treatment of chronic diseases in mainland of China (2017-2025). </a:t>
            </a:r>
            <a:endParaRPr lang="en-US" altLang="zh-CN" sz="2000" dirty="0">
              <a:solidFill>
                <a:srgbClr val="403B3B"/>
              </a:solidFill>
            </a:endParaRPr>
          </a:p>
          <a:p>
            <a:pPr marL="285750" indent="-285750" algn="just">
              <a:lnSpc>
                <a:spcPct val="150000"/>
              </a:lnSpc>
              <a:buFont typeface="Wingdings" panose="05000000000000000000" pitchFamily="2" charset="2"/>
              <a:buChar char="l"/>
            </a:pPr>
            <a:r>
              <a:rPr lang="en-US" altLang="zh-CN" sz="2000" dirty="0">
                <a:solidFill>
                  <a:srgbClr val="403B3B"/>
                </a:solidFill>
              </a:rPr>
              <a:t>Many previous studies indicted that exercise rehabilitation plays an important role in the rehabilitation treatment of postoperative patients with breast cancer. </a:t>
            </a:r>
            <a:endParaRPr lang="en-US" altLang="zh-CN" sz="2000" dirty="0">
              <a:solidFill>
                <a:srgbClr val="403B3B"/>
              </a:solidFill>
            </a:endParaRPr>
          </a:p>
          <a:p>
            <a:pPr marL="285750" indent="-285750" algn="just">
              <a:lnSpc>
                <a:spcPct val="150000"/>
              </a:lnSpc>
              <a:buFont typeface="Wingdings" panose="05000000000000000000" pitchFamily="2" charset="2"/>
              <a:buChar char="l"/>
            </a:pPr>
            <a:r>
              <a:rPr lang="en-US" altLang="zh-CN" sz="2000" dirty="0">
                <a:solidFill>
                  <a:srgbClr val="403B3B"/>
                </a:solidFill>
              </a:rPr>
              <a:t>Most of the post-rehabilitation patients have insufficient awareness of rehabilitation exercise, and the problem of exercise persistence and compliance is not high.</a:t>
            </a:r>
            <a:endParaRPr lang="en-US" altLang="zh-CN" sz="2000" dirty="0">
              <a:solidFill>
                <a:srgbClr val="403B3B"/>
              </a:solidFill>
            </a:endParaRPr>
          </a:p>
          <a:p>
            <a:pPr marL="285750" indent="-285750" algn="just">
              <a:lnSpc>
                <a:spcPct val="150000"/>
              </a:lnSpc>
              <a:buFont typeface="Wingdings" panose="05000000000000000000" pitchFamily="2" charset="2"/>
              <a:buChar char="l"/>
            </a:pPr>
            <a:r>
              <a:rPr lang="en-US" altLang="zh-CN" sz="2000" dirty="0">
                <a:solidFill>
                  <a:srgbClr val="403B3B"/>
                </a:solidFill>
              </a:rPr>
              <a:t>In China, most nursing scholars explored the rehabilitation of breast cancer patients from many directions such as </a:t>
            </a:r>
            <a:r>
              <a:rPr lang="en-US" altLang="zh-CN" sz="2000" b="1" dirty="0">
                <a:solidFill>
                  <a:srgbClr val="403B3B"/>
                </a:solidFill>
              </a:rPr>
              <a:t>brisk walking</a:t>
            </a:r>
            <a:r>
              <a:rPr lang="en-US" altLang="zh-CN" sz="2000" dirty="0">
                <a:solidFill>
                  <a:srgbClr val="403B3B"/>
                </a:solidFill>
              </a:rPr>
              <a:t>, </a:t>
            </a:r>
            <a:r>
              <a:rPr lang="en-US" altLang="zh-CN" sz="2000" b="1" dirty="0">
                <a:solidFill>
                  <a:srgbClr val="403B3B"/>
                </a:solidFill>
              </a:rPr>
              <a:t>Tai Chi</a:t>
            </a:r>
            <a:r>
              <a:rPr lang="en-US" altLang="zh-CN" sz="2000" dirty="0">
                <a:solidFill>
                  <a:srgbClr val="403B3B"/>
                </a:solidFill>
              </a:rPr>
              <a:t>, and </a:t>
            </a:r>
            <a:r>
              <a:rPr lang="en-US" altLang="zh-CN" sz="2000" b="1" dirty="0">
                <a:solidFill>
                  <a:srgbClr val="403B3B"/>
                </a:solidFill>
              </a:rPr>
              <a:t>yoga</a:t>
            </a:r>
            <a:r>
              <a:rPr lang="en-US" altLang="zh-CN" sz="2000" dirty="0">
                <a:solidFill>
                  <a:srgbClr val="403B3B"/>
                </a:solidFill>
              </a:rPr>
              <a:t>.</a:t>
            </a:r>
            <a:endParaRPr lang="en-US" altLang="zh-CN" sz="2000" dirty="0">
              <a:solidFill>
                <a:srgbClr val="403B3B"/>
              </a:solidFill>
            </a:endParaRPr>
          </a:p>
          <a:p>
            <a:pPr marL="285750" indent="-285750" algn="just">
              <a:lnSpc>
                <a:spcPct val="150000"/>
              </a:lnSpc>
              <a:buFont typeface="Wingdings" panose="05000000000000000000" pitchFamily="2" charset="2"/>
              <a:buChar char="l"/>
            </a:pPr>
            <a:r>
              <a:rPr lang="en-US" altLang="zh-CN" sz="2000" dirty="0">
                <a:solidFill>
                  <a:srgbClr val="403B3B"/>
                </a:solidFill>
              </a:rPr>
              <a:t>Due to its special dance charm, </a:t>
            </a:r>
            <a:r>
              <a:rPr lang="en-US" altLang="zh-CN" sz="2000" b="1" dirty="0">
                <a:solidFill>
                  <a:srgbClr val="403B3B"/>
                </a:solidFill>
              </a:rPr>
              <a:t>square dancing </a:t>
            </a:r>
            <a:r>
              <a:rPr lang="en-US" altLang="zh-CN" sz="2000" dirty="0">
                <a:solidFill>
                  <a:srgbClr val="403B3B"/>
                </a:solidFill>
              </a:rPr>
              <a:t>has become the most popular national aerobic fitness exercise in China. It is a mass fitness dance activity that integrates fitness and physical dance, accompanied by rhythmic music.</a:t>
            </a:r>
            <a:endParaRPr lang="en-US" altLang="zh-CN" sz="2000" dirty="0">
              <a:solidFill>
                <a:srgbClr val="403B3B"/>
              </a:solidFill>
            </a:endParaRPr>
          </a:p>
          <a:p>
            <a:pPr marL="285750" indent="-285750" algn="just">
              <a:lnSpc>
                <a:spcPct val="150000"/>
              </a:lnSpc>
              <a:buFont typeface="Wingdings" panose="05000000000000000000" pitchFamily="2" charset="2"/>
              <a:buChar char="l"/>
            </a:pPr>
            <a:r>
              <a:rPr lang="en-US" altLang="zh-CN" sz="2000" dirty="0">
                <a:solidFill>
                  <a:srgbClr val="403B3B"/>
                </a:solidFill>
              </a:rPr>
              <a:t>Thus, </a:t>
            </a:r>
            <a:r>
              <a:rPr lang="en-US" altLang="zh-CN" sz="2000" b="1" dirty="0">
                <a:solidFill>
                  <a:srgbClr val="403B3B"/>
                </a:solidFill>
              </a:rPr>
              <a:t>square dancing </a:t>
            </a:r>
            <a:r>
              <a:rPr lang="en-US" altLang="zh-CN" sz="2000" dirty="0">
                <a:solidFill>
                  <a:srgbClr val="403B3B"/>
                </a:solidFill>
              </a:rPr>
              <a:t>is accepted as a rehabilitation treatment by most middle-aged and </a:t>
            </a:r>
            <a:endParaRPr lang="en-US" altLang="zh-CN" sz="2000" dirty="0">
              <a:solidFill>
                <a:srgbClr val="403B3B"/>
              </a:solidFill>
            </a:endParaRPr>
          </a:p>
          <a:p>
            <a:pPr algn="just">
              <a:lnSpc>
                <a:spcPct val="150000"/>
              </a:lnSpc>
            </a:pPr>
            <a:r>
              <a:rPr lang="en-US" altLang="zh-CN" sz="2000" dirty="0">
                <a:solidFill>
                  <a:srgbClr val="403B3B"/>
                </a:solidFill>
              </a:rPr>
              <a:t>     elderly women with postoperative patients with breast cancer.</a:t>
            </a:r>
            <a:endParaRPr lang="en-US" altLang="zh-CN" sz="2000" dirty="0">
              <a:solidFill>
                <a:srgbClr val="403B3B"/>
              </a:solidFill>
            </a:endParaRPr>
          </a:p>
          <a:p>
            <a:pPr marL="285750" indent="-285750" algn="just">
              <a:lnSpc>
                <a:spcPct val="150000"/>
              </a:lnSpc>
              <a:buFont typeface="Wingdings" panose="05000000000000000000" pitchFamily="2" charset="2"/>
              <a:buChar char="l"/>
            </a:pPr>
            <a:endParaRPr lang="en-US" altLang="zh-CN" sz="2000" dirty="0">
              <a:solidFill>
                <a:srgbClr val="403B3B"/>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827312" cy="769441"/>
          </a:xfrm>
          <a:prstGeom prst="rect">
            <a:avLst/>
          </a:prstGeom>
          <a:noFill/>
        </p:spPr>
        <p:txBody>
          <a:bodyPr wrap="none" rtlCol="0">
            <a:spAutoFit/>
          </a:bodyPr>
          <a:lstStyle/>
          <a:p>
            <a:r>
              <a:rPr lang="en-ID" sz="4400" b="1" u="sng" dirty="0">
                <a:solidFill>
                  <a:srgbClr val="7030A0"/>
                </a:solidFill>
              </a:rPr>
              <a:t>OBJECTIIVE</a:t>
            </a:r>
            <a:endParaRPr lang="en-ID" sz="4400" b="1" u="sng" dirty="0">
              <a:solidFill>
                <a:srgbClr val="7030A0"/>
              </a:solidFill>
            </a:endParaRPr>
          </a:p>
        </p:txBody>
      </p:sp>
      <p:sp>
        <p:nvSpPr>
          <p:cNvPr id="4" name="TextBox 3"/>
          <p:cNvSpPr txBox="1"/>
          <p:nvPr/>
        </p:nvSpPr>
        <p:spPr>
          <a:xfrm>
            <a:off x="446063" y="2044005"/>
            <a:ext cx="11299874" cy="1964512"/>
          </a:xfrm>
          <a:prstGeom prst="rect">
            <a:avLst/>
          </a:prstGeom>
          <a:noFill/>
        </p:spPr>
        <p:txBody>
          <a:bodyPr wrap="square">
            <a:spAutoFit/>
          </a:bodyPr>
          <a:lstStyle/>
          <a:p>
            <a:pPr algn="just">
              <a:lnSpc>
                <a:spcPct val="150000"/>
              </a:lnSpc>
            </a:pPr>
            <a:r>
              <a:rPr lang="en-US" altLang="zh-CN" sz="2800" b="1" dirty="0">
                <a:solidFill>
                  <a:srgbClr val="403B3B"/>
                </a:solidFill>
              </a:rPr>
              <a:t>        To explore the effects of square dance exercise on postoperative rehabilitation and quality of life in middle-aged and elderly patients with breast cancer.</a:t>
            </a:r>
            <a:endParaRPr lang="en-US" altLang="zh-CN" sz="2800" b="1" dirty="0">
              <a:solidFill>
                <a:srgbClr val="403B3B"/>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592376" cy="769441"/>
          </a:xfrm>
          <a:prstGeom prst="rect">
            <a:avLst/>
          </a:prstGeom>
          <a:noFill/>
        </p:spPr>
        <p:txBody>
          <a:bodyPr wrap="none" rtlCol="0">
            <a:spAutoFit/>
          </a:bodyPr>
          <a:lstStyle/>
          <a:p>
            <a:r>
              <a:rPr lang="en-ID" sz="4400" b="1" u="sng" dirty="0">
                <a:solidFill>
                  <a:srgbClr val="7030A0"/>
                </a:solidFill>
              </a:rPr>
              <a:t>METHODS</a:t>
            </a:r>
            <a:endParaRPr lang="en-ID" sz="4400" b="1" u="sng" dirty="0">
              <a:solidFill>
                <a:srgbClr val="7030A0"/>
              </a:solidFill>
            </a:endParaRPr>
          </a:p>
        </p:txBody>
      </p:sp>
      <p:sp>
        <p:nvSpPr>
          <p:cNvPr id="4" name="TextBox 3"/>
          <p:cNvSpPr txBox="1"/>
          <p:nvPr/>
        </p:nvSpPr>
        <p:spPr>
          <a:xfrm>
            <a:off x="446063" y="1249251"/>
            <a:ext cx="3406609" cy="461665"/>
          </a:xfrm>
          <a:prstGeom prst="rect">
            <a:avLst/>
          </a:prstGeom>
          <a:noFill/>
        </p:spPr>
        <p:txBody>
          <a:bodyPr wrap="square">
            <a:spAutoFit/>
          </a:bodyPr>
          <a:lstStyle/>
          <a:p>
            <a:pPr algn="just"/>
            <a:r>
              <a:rPr lang="en-US" altLang="zh-CN" sz="2400" dirty="0">
                <a:solidFill>
                  <a:srgbClr val="403B3B"/>
                </a:solidFill>
              </a:rPr>
              <a:t>   </a:t>
            </a:r>
            <a:r>
              <a:rPr lang="en-US" altLang="zh-CN" sz="2400" b="1" dirty="0">
                <a:solidFill>
                  <a:srgbClr val="403B3B"/>
                </a:solidFill>
              </a:rPr>
              <a:t>Population</a:t>
            </a:r>
            <a:r>
              <a:rPr lang="zh-CN" altLang="en-US" sz="2400" b="1" dirty="0">
                <a:solidFill>
                  <a:srgbClr val="403B3B"/>
                </a:solidFill>
              </a:rPr>
              <a:t> </a:t>
            </a:r>
            <a:r>
              <a:rPr lang="en-US" altLang="zh-CN" sz="2400" b="1" dirty="0">
                <a:solidFill>
                  <a:srgbClr val="403B3B"/>
                </a:solidFill>
              </a:rPr>
              <a:t>and sample</a:t>
            </a:r>
            <a:endParaRPr lang="en-US" altLang="zh-CN" sz="2400" b="1" dirty="0">
              <a:solidFill>
                <a:srgbClr val="403B3B"/>
              </a:solidFill>
            </a:endParaRPr>
          </a:p>
        </p:txBody>
      </p:sp>
      <p:pic>
        <p:nvPicPr>
          <p:cNvPr id="3" name="图片 2"/>
          <p:cNvPicPr>
            <a:picLocks noChangeAspect="1"/>
          </p:cNvPicPr>
          <p:nvPr/>
        </p:nvPicPr>
        <p:blipFill>
          <a:blip r:embed="rId2"/>
          <a:stretch>
            <a:fillRect/>
          </a:stretch>
        </p:blipFill>
        <p:spPr>
          <a:xfrm>
            <a:off x="92454" y="1948916"/>
            <a:ext cx="4064000" cy="3073400"/>
          </a:xfrm>
          <a:prstGeom prst="rect">
            <a:avLst/>
          </a:prstGeom>
        </p:spPr>
      </p:pic>
      <p:pic>
        <p:nvPicPr>
          <p:cNvPr id="5" name="图片 4"/>
          <p:cNvPicPr>
            <a:picLocks noChangeAspect="1"/>
          </p:cNvPicPr>
          <p:nvPr/>
        </p:nvPicPr>
        <p:blipFill>
          <a:blip r:embed="rId3"/>
          <a:stretch>
            <a:fillRect/>
          </a:stretch>
        </p:blipFill>
        <p:spPr>
          <a:xfrm>
            <a:off x="4327146" y="2009876"/>
            <a:ext cx="7772400" cy="3368040"/>
          </a:xfrm>
          <a:prstGeom prst="rect">
            <a:avLst/>
          </a:prstGeom>
        </p:spPr>
      </p:pic>
      <p:sp>
        <p:nvSpPr>
          <p:cNvPr id="6" name="TextBox 3"/>
          <p:cNvSpPr txBox="1"/>
          <p:nvPr/>
        </p:nvSpPr>
        <p:spPr>
          <a:xfrm>
            <a:off x="6316511" y="1249250"/>
            <a:ext cx="5326849" cy="461665"/>
          </a:xfrm>
          <a:prstGeom prst="rect">
            <a:avLst/>
          </a:prstGeom>
          <a:noFill/>
        </p:spPr>
        <p:txBody>
          <a:bodyPr wrap="square">
            <a:spAutoFit/>
          </a:bodyPr>
          <a:lstStyle/>
          <a:p>
            <a:r>
              <a:rPr lang="en-US" altLang="zh-CN" sz="2400" b="1" dirty="0">
                <a:solidFill>
                  <a:srgbClr val="403B3B"/>
                </a:solidFill>
              </a:rPr>
              <a:t>Inclusion and exclusion criteria</a:t>
            </a:r>
            <a:endParaRPr lang="en-US" altLang="zh-CN" sz="2400" b="1" dirty="0">
              <a:solidFill>
                <a:srgbClr val="403B3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592376" cy="769441"/>
          </a:xfrm>
          <a:prstGeom prst="rect">
            <a:avLst/>
          </a:prstGeom>
          <a:noFill/>
        </p:spPr>
        <p:txBody>
          <a:bodyPr wrap="none" rtlCol="0">
            <a:spAutoFit/>
          </a:bodyPr>
          <a:lstStyle/>
          <a:p>
            <a:r>
              <a:rPr lang="en-ID" sz="4400" b="1" u="sng" dirty="0">
                <a:solidFill>
                  <a:srgbClr val="7030A0"/>
                </a:solidFill>
              </a:rPr>
              <a:t>METHODS</a:t>
            </a:r>
            <a:endParaRPr lang="en-ID" sz="4400" b="1" u="sng" dirty="0">
              <a:solidFill>
                <a:srgbClr val="7030A0"/>
              </a:solidFill>
            </a:endParaRPr>
          </a:p>
        </p:txBody>
      </p:sp>
      <p:sp>
        <p:nvSpPr>
          <p:cNvPr id="4" name="TextBox 3"/>
          <p:cNvSpPr txBox="1"/>
          <p:nvPr/>
        </p:nvSpPr>
        <p:spPr>
          <a:xfrm>
            <a:off x="941299" y="1041719"/>
            <a:ext cx="10084425" cy="461665"/>
          </a:xfrm>
          <a:prstGeom prst="rect">
            <a:avLst/>
          </a:prstGeom>
          <a:noFill/>
        </p:spPr>
        <p:txBody>
          <a:bodyPr wrap="square">
            <a:spAutoFit/>
          </a:bodyPr>
          <a:lstStyle/>
          <a:p>
            <a:pPr algn="ctr"/>
            <a:r>
              <a:rPr lang="en-US" altLang="zh-CN" sz="2400" b="1" dirty="0">
                <a:solidFill>
                  <a:srgbClr val="403B3B"/>
                </a:solidFill>
              </a:rPr>
              <a:t>Research implementation plan</a:t>
            </a:r>
            <a:endParaRPr lang="en-US" altLang="zh-CN" sz="2400" b="1" dirty="0">
              <a:solidFill>
                <a:srgbClr val="403B3B"/>
              </a:solidFill>
            </a:endParaRPr>
          </a:p>
        </p:txBody>
      </p:sp>
      <p:pic>
        <p:nvPicPr>
          <p:cNvPr id="3" name="图片 2"/>
          <p:cNvPicPr>
            <a:picLocks noChangeAspect="1"/>
          </p:cNvPicPr>
          <p:nvPr/>
        </p:nvPicPr>
        <p:blipFill>
          <a:blip r:embed="rId2"/>
          <a:stretch>
            <a:fillRect/>
          </a:stretch>
        </p:blipFill>
        <p:spPr>
          <a:xfrm>
            <a:off x="1850424" y="1386072"/>
            <a:ext cx="8491151" cy="464812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4200189" cy="769441"/>
          </a:xfrm>
          <a:prstGeom prst="rect">
            <a:avLst/>
          </a:prstGeom>
          <a:noFill/>
        </p:spPr>
        <p:txBody>
          <a:bodyPr wrap="none" rtlCol="0">
            <a:spAutoFit/>
          </a:bodyPr>
          <a:lstStyle/>
          <a:p>
            <a:r>
              <a:rPr lang="en-ID" sz="4400" b="1" u="sng" dirty="0">
                <a:solidFill>
                  <a:srgbClr val="7030A0"/>
                </a:solidFill>
              </a:rPr>
              <a:t>MEASUREMENTS</a:t>
            </a:r>
            <a:endParaRPr lang="en-ID" sz="4400" b="1" u="sng" dirty="0">
              <a:solidFill>
                <a:srgbClr val="7030A0"/>
              </a:solidFill>
            </a:endParaRPr>
          </a:p>
        </p:txBody>
      </p:sp>
      <p:sp>
        <p:nvSpPr>
          <p:cNvPr id="3" name="文本框 2"/>
          <p:cNvSpPr txBox="1"/>
          <p:nvPr/>
        </p:nvSpPr>
        <p:spPr>
          <a:xfrm>
            <a:off x="182880" y="989449"/>
            <a:ext cx="11814048" cy="5261440"/>
          </a:xfrm>
          <a:prstGeom prst="rect">
            <a:avLst/>
          </a:prstGeom>
          <a:noFill/>
        </p:spPr>
        <p:txBody>
          <a:bodyPr wrap="square" rtlCol="0">
            <a:spAutoFit/>
          </a:bodyPr>
          <a:lstStyle/>
          <a:p>
            <a:pPr marL="457200" indent="-457200">
              <a:lnSpc>
                <a:spcPct val="130000"/>
              </a:lnSpc>
              <a:buAutoNum type="arabicParenBoth"/>
            </a:pPr>
            <a:r>
              <a:rPr lang="en-US" altLang="zh-CN" sz="2000" b="1" dirty="0">
                <a:solidFill>
                  <a:srgbClr val="403B3B"/>
                </a:solidFill>
              </a:rPr>
              <a:t>The Constant–</a:t>
            </a:r>
            <a:r>
              <a:rPr lang="en-US" altLang="zh-CN" sz="2000" b="1" dirty="0" err="1">
                <a:solidFill>
                  <a:srgbClr val="403B3B"/>
                </a:solidFill>
              </a:rPr>
              <a:t>Murley</a:t>
            </a:r>
            <a:r>
              <a:rPr lang="en-US" altLang="zh-CN" sz="2000" b="1" dirty="0">
                <a:solidFill>
                  <a:srgbClr val="403B3B"/>
                </a:solidFill>
              </a:rPr>
              <a:t> Score (CMS)—</a:t>
            </a:r>
            <a:r>
              <a:rPr lang="zh-CN" altLang="en-US" sz="2000" b="1" dirty="0">
                <a:solidFill>
                  <a:srgbClr val="403B3B"/>
                </a:solidFill>
              </a:rPr>
              <a:t> </a:t>
            </a:r>
            <a:r>
              <a:rPr lang="en-US" altLang="zh-CN" sz="2000" dirty="0">
                <a:solidFill>
                  <a:srgbClr val="403B3B"/>
                </a:solidFill>
              </a:rPr>
              <a:t>The CMS is a multi-item functional scale assessing pain, ADL, ROM and strength of the affected shoulder and has been widely in the worldwide.</a:t>
            </a:r>
            <a:endParaRPr lang="en-US" altLang="zh-CN" sz="2000" dirty="0">
              <a:solidFill>
                <a:srgbClr val="403B3B"/>
              </a:solidFill>
            </a:endParaRPr>
          </a:p>
          <a:p>
            <a:pPr marL="457200" indent="-457200">
              <a:lnSpc>
                <a:spcPct val="130000"/>
              </a:lnSpc>
              <a:buAutoNum type="arabicParenBoth"/>
            </a:pPr>
            <a:endParaRPr lang="en-US" altLang="zh-CN" sz="2000" dirty="0">
              <a:solidFill>
                <a:srgbClr val="403B3B"/>
              </a:solidFill>
            </a:endParaRPr>
          </a:p>
          <a:p>
            <a:pPr>
              <a:lnSpc>
                <a:spcPct val="130000"/>
              </a:lnSpc>
            </a:pPr>
            <a:r>
              <a:rPr lang="en-US" altLang="zh-CN" sz="2000" b="1" dirty="0">
                <a:solidFill>
                  <a:srgbClr val="403B3B"/>
                </a:solidFill>
              </a:rPr>
              <a:t>(2) Cancer Fatigue Scale (CFS)—</a:t>
            </a:r>
            <a:r>
              <a:rPr lang="en-US" altLang="zh-CN" sz="2000" dirty="0">
                <a:solidFill>
                  <a:srgbClr val="403B3B"/>
                </a:solidFill>
              </a:rPr>
              <a:t>CFS is a brief, valid, and feasible measure of fatigue for use with cancer patients.</a:t>
            </a:r>
            <a:endParaRPr lang="en-US" altLang="zh-CN" sz="2000" dirty="0">
              <a:solidFill>
                <a:srgbClr val="403B3B"/>
              </a:solidFill>
            </a:endParaRPr>
          </a:p>
          <a:p>
            <a:pPr>
              <a:lnSpc>
                <a:spcPct val="130000"/>
              </a:lnSpc>
            </a:pPr>
            <a:endParaRPr lang="en-US" altLang="zh-CN" sz="2000" dirty="0">
              <a:solidFill>
                <a:srgbClr val="403B3B"/>
              </a:solidFill>
            </a:endParaRPr>
          </a:p>
          <a:p>
            <a:pPr>
              <a:lnSpc>
                <a:spcPct val="130000"/>
              </a:lnSpc>
            </a:pPr>
            <a:r>
              <a:rPr lang="en-US" altLang="zh-CN" sz="2000" b="1" dirty="0">
                <a:solidFill>
                  <a:srgbClr val="403B3B"/>
                </a:solidFill>
              </a:rPr>
              <a:t>(3)</a:t>
            </a:r>
            <a:r>
              <a:rPr lang="zh-CN" altLang="en-US" sz="2000" b="1" dirty="0">
                <a:solidFill>
                  <a:srgbClr val="403B3B"/>
                </a:solidFill>
              </a:rPr>
              <a:t> </a:t>
            </a:r>
            <a:r>
              <a:rPr lang="en-US" altLang="zh-CN" sz="2000" b="1" dirty="0">
                <a:solidFill>
                  <a:srgbClr val="403B3B"/>
                </a:solidFill>
              </a:rPr>
              <a:t>Self-Rating Anxiety Scale (SAS)—</a:t>
            </a:r>
            <a:r>
              <a:rPr lang="en-US" altLang="zh-CN" sz="2000" dirty="0">
                <a:solidFill>
                  <a:srgbClr val="403B3B"/>
                </a:solidFill>
              </a:rPr>
              <a:t>The SAS is a method of measuring levels of anxiety in patients who have anxiety-related symptoms. </a:t>
            </a:r>
            <a:endParaRPr lang="en-US" altLang="zh-CN" sz="2000" dirty="0">
              <a:solidFill>
                <a:srgbClr val="403B3B"/>
              </a:solidFill>
            </a:endParaRPr>
          </a:p>
          <a:p>
            <a:pPr>
              <a:lnSpc>
                <a:spcPct val="130000"/>
              </a:lnSpc>
            </a:pPr>
            <a:endParaRPr lang="en-US" altLang="zh-CN" sz="2000" dirty="0">
              <a:solidFill>
                <a:srgbClr val="403B3B"/>
              </a:solidFill>
            </a:endParaRPr>
          </a:p>
          <a:p>
            <a:pPr>
              <a:lnSpc>
                <a:spcPct val="130000"/>
              </a:lnSpc>
            </a:pPr>
            <a:r>
              <a:rPr lang="en-US" altLang="zh-CN" sz="2000" b="1" dirty="0">
                <a:solidFill>
                  <a:srgbClr val="403B3B"/>
                </a:solidFill>
              </a:rPr>
              <a:t>(4) Self-Rating Depression Scale</a:t>
            </a:r>
            <a:r>
              <a:rPr lang="zh-CN" altLang="en-US" sz="2000" b="1" dirty="0">
                <a:solidFill>
                  <a:srgbClr val="403B3B"/>
                </a:solidFill>
              </a:rPr>
              <a:t> </a:t>
            </a:r>
            <a:r>
              <a:rPr lang="en-US" altLang="zh-CN" sz="2000" b="1" dirty="0">
                <a:solidFill>
                  <a:srgbClr val="403B3B"/>
                </a:solidFill>
              </a:rPr>
              <a:t>(SDS)—</a:t>
            </a:r>
            <a:r>
              <a:rPr lang="en-US" altLang="zh-CN" sz="2000" dirty="0">
                <a:solidFill>
                  <a:srgbClr val="403B3B"/>
                </a:solidFill>
              </a:rPr>
              <a:t>The SDS is a short self-rated scale that assesses the psychological and somatic symptoms of depression.</a:t>
            </a:r>
            <a:endParaRPr lang="en-US" altLang="zh-CN" sz="2000" dirty="0">
              <a:solidFill>
                <a:srgbClr val="403B3B"/>
              </a:solidFill>
            </a:endParaRPr>
          </a:p>
          <a:p>
            <a:pPr>
              <a:lnSpc>
                <a:spcPct val="130000"/>
              </a:lnSpc>
            </a:pPr>
            <a:endParaRPr lang="en-US" altLang="zh-CN" sz="2000" dirty="0">
              <a:solidFill>
                <a:srgbClr val="403B3B"/>
              </a:solidFill>
            </a:endParaRPr>
          </a:p>
          <a:p>
            <a:pPr>
              <a:lnSpc>
                <a:spcPct val="130000"/>
              </a:lnSpc>
            </a:pPr>
            <a:r>
              <a:rPr lang="en-US" altLang="zh-CN" sz="2000" b="1" dirty="0">
                <a:solidFill>
                  <a:srgbClr val="403B3B"/>
                </a:solidFill>
              </a:rPr>
              <a:t>(5) The World Health Organization Quality of Life – BREF (WHOQOL-BREF) —</a:t>
            </a:r>
            <a:r>
              <a:rPr lang="en-US" altLang="zh-CN" sz="2000" dirty="0">
                <a:solidFill>
                  <a:srgbClr val="403B3B"/>
                </a:solidFill>
              </a:rPr>
              <a:t>It</a:t>
            </a:r>
            <a:r>
              <a:rPr lang="zh-CN" altLang="en-US" sz="2000" dirty="0">
                <a:solidFill>
                  <a:srgbClr val="403B3B"/>
                </a:solidFill>
              </a:rPr>
              <a:t> </a:t>
            </a:r>
            <a:r>
              <a:rPr lang="en-US" altLang="zh-CN" sz="2000" dirty="0">
                <a:solidFill>
                  <a:srgbClr val="403B3B"/>
                </a:solidFill>
              </a:rPr>
              <a:t>includes</a:t>
            </a:r>
            <a:r>
              <a:rPr lang="zh-CN" altLang="en-US" sz="2000" dirty="0">
                <a:solidFill>
                  <a:srgbClr val="403B3B"/>
                </a:solidFill>
              </a:rPr>
              <a:t> </a:t>
            </a:r>
            <a:r>
              <a:rPr lang="en-US" altLang="zh-CN" sz="2000" dirty="0">
                <a:solidFill>
                  <a:srgbClr val="403B3B"/>
                </a:solidFill>
              </a:rPr>
              <a:t>4 domains </a:t>
            </a:r>
            <a:endParaRPr lang="en-US" altLang="zh-CN" sz="2000" dirty="0">
              <a:solidFill>
                <a:srgbClr val="403B3B"/>
              </a:solidFill>
            </a:endParaRPr>
          </a:p>
          <a:p>
            <a:pPr>
              <a:lnSpc>
                <a:spcPct val="130000"/>
              </a:lnSpc>
            </a:pPr>
            <a:r>
              <a:rPr lang="en-US" altLang="zh-CN" sz="2000" dirty="0">
                <a:solidFill>
                  <a:srgbClr val="403B3B"/>
                </a:solidFill>
              </a:rPr>
              <a:t>of quality of life (QOL): physical health, psychological health, social relationships, and environment.</a:t>
            </a:r>
            <a:endParaRPr lang="en-US" altLang="zh-CN" sz="2000" dirty="0">
              <a:solidFill>
                <a:srgbClr val="403B3B"/>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146806" cy="769441"/>
          </a:xfrm>
          <a:prstGeom prst="rect">
            <a:avLst/>
          </a:prstGeom>
          <a:noFill/>
        </p:spPr>
        <p:txBody>
          <a:bodyPr wrap="none" rtlCol="0">
            <a:spAutoFit/>
          </a:bodyPr>
          <a:lstStyle/>
          <a:p>
            <a:r>
              <a:rPr lang="en-ID" sz="4400" b="1" u="sng" dirty="0">
                <a:solidFill>
                  <a:srgbClr val="7030A0"/>
                </a:solidFill>
              </a:rPr>
              <a:t>RESULTS</a:t>
            </a:r>
            <a:endParaRPr lang="en-ID" sz="4400" b="1" u="sng" dirty="0">
              <a:solidFill>
                <a:srgbClr val="7030A0"/>
              </a:solidFill>
            </a:endParaRPr>
          </a:p>
        </p:txBody>
      </p:sp>
      <p:sp>
        <p:nvSpPr>
          <p:cNvPr id="3" name="标题 4"/>
          <p:cNvSpPr txBox="1"/>
          <p:nvPr/>
        </p:nvSpPr>
        <p:spPr>
          <a:xfrm>
            <a:off x="142188" y="938715"/>
            <a:ext cx="10745268" cy="461665"/>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2400" dirty="0">
                <a:solidFill>
                  <a:srgbClr val="403B3B"/>
                </a:solidFill>
                <a:latin typeface="+mn-lt"/>
                <a:ea typeface="+mn-ea"/>
                <a:cs typeface="+mn-cs"/>
              </a:rPr>
              <a:t> </a:t>
            </a:r>
            <a:r>
              <a:rPr lang="en-US" altLang="zh-CN" sz="2400" b="1" dirty="0">
                <a:solidFill>
                  <a:srgbClr val="403B3B"/>
                </a:solidFill>
                <a:latin typeface="+mn-lt"/>
                <a:ea typeface="+mn-ea"/>
                <a:cs typeface="+mn-cs"/>
              </a:rPr>
              <a:t>Comparison of CMS Between the Control Group and the Intervention Group</a:t>
            </a:r>
            <a:endParaRPr lang="zh-CN" altLang="en-US" sz="2400" b="1" dirty="0">
              <a:solidFill>
                <a:srgbClr val="403B3B"/>
              </a:solidFill>
              <a:latin typeface="+mn-lt"/>
              <a:ea typeface="+mn-ea"/>
              <a:cs typeface="+mn-cs"/>
            </a:endParaRPr>
          </a:p>
        </p:txBody>
      </p:sp>
      <p:sp>
        <p:nvSpPr>
          <p:cNvPr id="7" name="文本框 6"/>
          <p:cNvSpPr txBox="1"/>
          <p:nvPr/>
        </p:nvSpPr>
        <p:spPr>
          <a:xfrm>
            <a:off x="6120384" y="1522297"/>
            <a:ext cx="6071616" cy="4199611"/>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n-US" altLang="zh-CN" sz="2000" dirty="0">
                <a:solidFill>
                  <a:srgbClr val="403B3B"/>
                </a:solidFill>
              </a:rPr>
              <a:t>The results of the study showed that after 10 days post-surgery, the participants were able to perform simple physical activities.</a:t>
            </a:r>
            <a:endParaRPr lang="en-US" altLang="zh-CN" sz="2000" dirty="0">
              <a:solidFill>
                <a:srgbClr val="403B3B"/>
              </a:solidFill>
            </a:endParaRPr>
          </a:p>
          <a:p>
            <a:pPr marL="285750" indent="-285750" algn="just">
              <a:lnSpc>
                <a:spcPct val="150000"/>
              </a:lnSpc>
              <a:buFont typeface="Arial" panose="020B0604020202020204" pitchFamily="34" charset="0"/>
              <a:buChar char="•"/>
            </a:pPr>
            <a:endParaRPr lang="en-US" altLang="zh-CN" sz="2000" dirty="0">
              <a:solidFill>
                <a:srgbClr val="403B3B"/>
              </a:solidFill>
            </a:endParaRPr>
          </a:p>
          <a:p>
            <a:pPr marL="285750" indent="-285750" algn="just">
              <a:lnSpc>
                <a:spcPct val="150000"/>
              </a:lnSpc>
              <a:buFont typeface="Arial" panose="020B0604020202020204" pitchFamily="34" charset="0"/>
              <a:buChar char="•"/>
            </a:pPr>
            <a:r>
              <a:rPr lang="en-US" altLang="zh-CN" sz="2000" dirty="0">
                <a:solidFill>
                  <a:srgbClr val="403B3B"/>
                </a:solidFill>
              </a:rPr>
              <a:t>It can be seen from the picture that the intervention group (square dancing) was significantly better than the control group in terms of pain, ADL (activities of daily living), ROM (range of motion), and strength of the affected shoulder.</a:t>
            </a:r>
            <a:endParaRPr lang="zh-CN" altLang="zh-CN" sz="2000" dirty="0">
              <a:solidFill>
                <a:srgbClr val="403B3B"/>
              </a:solidFill>
            </a:endParaRPr>
          </a:p>
        </p:txBody>
      </p:sp>
      <p:pic>
        <p:nvPicPr>
          <p:cNvPr id="13" name="图片 12"/>
          <p:cNvPicPr>
            <a:picLocks noChangeAspect="1"/>
          </p:cNvPicPr>
          <p:nvPr>
            <p:custDataLst>
              <p:tags r:id="rId2"/>
            </p:custDataLst>
          </p:nvPr>
        </p:nvPicPr>
        <p:blipFill>
          <a:blip r:embed="rId3"/>
          <a:stretch>
            <a:fillRect/>
          </a:stretch>
        </p:blipFill>
        <p:spPr>
          <a:xfrm>
            <a:off x="202565" y="1679575"/>
            <a:ext cx="5699760" cy="44323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146806" cy="769441"/>
          </a:xfrm>
          <a:prstGeom prst="rect">
            <a:avLst/>
          </a:prstGeom>
          <a:noFill/>
        </p:spPr>
        <p:txBody>
          <a:bodyPr wrap="none" rtlCol="0">
            <a:spAutoFit/>
          </a:bodyPr>
          <a:lstStyle/>
          <a:p>
            <a:r>
              <a:rPr lang="en-ID" sz="4400" b="1" u="sng" dirty="0">
                <a:solidFill>
                  <a:srgbClr val="7030A0"/>
                </a:solidFill>
              </a:rPr>
              <a:t>RESULTS</a:t>
            </a:r>
            <a:endParaRPr lang="en-ID" sz="4400" b="1" u="sng" dirty="0">
              <a:solidFill>
                <a:srgbClr val="7030A0"/>
              </a:solidFill>
            </a:endParaRPr>
          </a:p>
        </p:txBody>
      </p:sp>
      <p:sp>
        <p:nvSpPr>
          <p:cNvPr id="3" name="标题 4"/>
          <p:cNvSpPr txBox="1"/>
          <p:nvPr/>
        </p:nvSpPr>
        <p:spPr>
          <a:xfrm>
            <a:off x="332936" y="1098042"/>
            <a:ext cx="11859064" cy="461665"/>
          </a:xfr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zh-CN" altLang="en-US" sz="2400" b="1" dirty="0">
                <a:solidFill>
                  <a:srgbClr val="403B3B"/>
                </a:solidFill>
                <a:latin typeface="+mn-lt"/>
                <a:ea typeface="+mn-ea"/>
                <a:cs typeface="+mn-cs"/>
              </a:rPr>
              <a:t> </a:t>
            </a:r>
            <a:r>
              <a:rPr lang="en-US" altLang="zh-CN" sz="2500" b="1" dirty="0">
                <a:solidFill>
                  <a:srgbClr val="403B3B"/>
                </a:solidFill>
                <a:latin typeface="+mn-lt"/>
                <a:ea typeface="+mn-ea"/>
                <a:cs typeface="+mn-cs"/>
              </a:rPr>
              <a:t>Comparison of Cancer</a:t>
            </a:r>
            <a:r>
              <a:rPr lang="zh-CN" altLang="en-US" sz="2500" b="1" dirty="0">
                <a:solidFill>
                  <a:srgbClr val="403B3B"/>
                </a:solidFill>
                <a:latin typeface="+mn-lt"/>
                <a:ea typeface="+mn-ea"/>
                <a:cs typeface="+mn-cs"/>
              </a:rPr>
              <a:t> </a:t>
            </a:r>
            <a:r>
              <a:rPr lang="en-US" altLang="zh-CN" sz="2500" b="1" dirty="0">
                <a:solidFill>
                  <a:srgbClr val="403B3B"/>
                </a:solidFill>
                <a:latin typeface="+mn-lt"/>
                <a:ea typeface="+mn-ea"/>
                <a:cs typeface="+mn-cs"/>
              </a:rPr>
              <a:t>Fatigue</a:t>
            </a:r>
            <a:r>
              <a:rPr lang="zh-CN" altLang="en-US" sz="2500" b="1" dirty="0">
                <a:solidFill>
                  <a:srgbClr val="403B3B"/>
                </a:solidFill>
                <a:latin typeface="+mn-lt"/>
                <a:ea typeface="+mn-ea"/>
                <a:cs typeface="+mn-cs"/>
              </a:rPr>
              <a:t> </a:t>
            </a:r>
            <a:r>
              <a:rPr lang="en-US" altLang="zh-CN" sz="2500" b="1" dirty="0">
                <a:solidFill>
                  <a:srgbClr val="403B3B"/>
                </a:solidFill>
                <a:latin typeface="+mn-lt"/>
                <a:ea typeface="+mn-ea"/>
                <a:cs typeface="+mn-cs"/>
              </a:rPr>
              <a:t>Between the Control Group and the Intervention Group</a:t>
            </a:r>
            <a:endParaRPr lang="zh-CN" altLang="en-US" sz="2500" b="1" dirty="0">
              <a:solidFill>
                <a:srgbClr val="403B3B"/>
              </a:solidFill>
              <a:latin typeface="+mn-lt"/>
              <a:ea typeface="+mn-ea"/>
              <a:cs typeface="+mn-cs"/>
            </a:endParaRPr>
          </a:p>
        </p:txBody>
      </p:sp>
      <p:sp>
        <p:nvSpPr>
          <p:cNvPr id="6" name="文本框 5"/>
          <p:cNvSpPr txBox="1"/>
          <p:nvPr/>
        </p:nvSpPr>
        <p:spPr>
          <a:xfrm>
            <a:off x="5919711" y="1657214"/>
            <a:ext cx="6063700" cy="4324985"/>
          </a:xfrm>
          <a:prstGeom prst="rect">
            <a:avLst/>
          </a:prstGeom>
          <a:noFill/>
          <a:ln w="9525">
            <a:noFill/>
          </a:ln>
        </p:spPr>
        <p:txBody>
          <a:bodyPr wrap="square">
            <a:noAutofit/>
          </a:bodyPr>
          <a:lstStyle/>
          <a:p>
            <a:pPr marL="285750" indent="-285750" algn="just">
              <a:lnSpc>
                <a:spcPct val="150000"/>
              </a:lnSpc>
              <a:buFont typeface="Arial" panose="020B0604020202020204" pitchFamily="34" charset="0"/>
              <a:buChar char="•"/>
            </a:pPr>
            <a:r>
              <a:rPr lang="en-US" altLang="zh-CN" sz="2000" dirty="0">
                <a:solidFill>
                  <a:srgbClr val="403B3B"/>
                </a:solidFill>
              </a:rPr>
              <a:t>The picture shows that the fatigue of the patient increased slightly from 1 month to 3 months after the operation in both groups, and the possible explanation is the chemotherapy caused the patient’s physical discomfort to increase.</a:t>
            </a:r>
            <a:endParaRPr lang="en-US" altLang="zh-CN" sz="2000" dirty="0">
              <a:solidFill>
                <a:srgbClr val="403B3B"/>
              </a:solidFill>
            </a:endParaRPr>
          </a:p>
          <a:p>
            <a:pPr marL="285750" indent="-285750" algn="just">
              <a:lnSpc>
                <a:spcPct val="150000"/>
              </a:lnSpc>
              <a:buFont typeface="Arial" panose="020B0604020202020204" pitchFamily="34" charset="0"/>
              <a:buChar char="•"/>
            </a:pPr>
            <a:r>
              <a:rPr lang="en-US" altLang="zh-CN" sz="2000" dirty="0">
                <a:solidFill>
                  <a:srgbClr val="403B3B"/>
                </a:solidFill>
              </a:rPr>
              <a:t>With the application of square dance to such patients, the fatigue level of the intervention group was significantly lower than that of the control group at 6 months, suggesting that square dance may </a:t>
            </a:r>
            <a:endParaRPr lang="en-US" altLang="zh-CN" sz="2000" dirty="0">
              <a:solidFill>
                <a:srgbClr val="403B3B"/>
              </a:solidFill>
            </a:endParaRPr>
          </a:p>
          <a:p>
            <a:pPr algn="just">
              <a:lnSpc>
                <a:spcPct val="150000"/>
              </a:lnSpc>
            </a:pPr>
            <a:r>
              <a:rPr lang="en-US" altLang="zh-CN" sz="2000" dirty="0">
                <a:solidFill>
                  <a:srgbClr val="403B3B"/>
                </a:solidFill>
              </a:rPr>
              <a:t>     reduce cancer-related fatigue.</a:t>
            </a:r>
            <a:endParaRPr lang="en-US" altLang="zh-CN" sz="2000" dirty="0">
              <a:solidFill>
                <a:srgbClr val="403B3B"/>
              </a:solidFill>
            </a:endParaRPr>
          </a:p>
          <a:p>
            <a:pPr indent="0" algn="just">
              <a:lnSpc>
                <a:spcPct val="150000"/>
              </a:lnSpc>
              <a:buFont typeface="Arial" panose="020B0604020202020204" pitchFamily="34" charset="0"/>
              <a:buNone/>
            </a:pPr>
            <a:endParaRPr lang="en-US" altLang="zh-CN" sz="1600" dirty="0">
              <a:solidFill>
                <a:srgbClr val="158056"/>
              </a:solidFill>
              <a:latin typeface="Calibri" panose="020F0502020204030204" pitchFamily="34" charset="0"/>
              <a:ea typeface="微软雅黑" panose="020B0503020204020204" pitchFamily="34" charset="-122"/>
              <a:cs typeface="Calibri" panose="020F0502020204030204" pitchFamily="34" charset="0"/>
            </a:endParaRPr>
          </a:p>
          <a:p>
            <a:pPr marL="285750" indent="-285750" algn="just">
              <a:lnSpc>
                <a:spcPct val="150000"/>
              </a:lnSpc>
              <a:buFont typeface="Arial" panose="020B0604020202020204" pitchFamily="34" charset="0"/>
              <a:buChar char="•"/>
            </a:pPr>
            <a:endParaRPr lang="zh-CN" altLang="en-US" sz="1800" b="0" dirty="0">
              <a:solidFill>
                <a:srgbClr val="158056"/>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custDataLst>
              <p:tags r:id="rId2"/>
            </p:custDataLst>
          </p:nvPr>
        </p:nvPicPr>
        <p:blipFill>
          <a:blip r:embed="rId3"/>
          <a:stretch>
            <a:fillRect/>
          </a:stretch>
        </p:blipFill>
        <p:spPr>
          <a:xfrm>
            <a:off x="106045" y="1773555"/>
            <a:ext cx="5658485" cy="45548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261815" y="36022"/>
            <a:ext cx="2146806" cy="769441"/>
          </a:xfrm>
          <a:prstGeom prst="rect">
            <a:avLst/>
          </a:prstGeom>
          <a:noFill/>
        </p:spPr>
        <p:txBody>
          <a:bodyPr wrap="none" rtlCol="0">
            <a:spAutoFit/>
          </a:bodyPr>
          <a:lstStyle/>
          <a:p>
            <a:r>
              <a:rPr lang="en-ID" sz="4400" b="1" u="sng" dirty="0">
                <a:solidFill>
                  <a:srgbClr val="7030A0"/>
                </a:solidFill>
              </a:rPr>
              <a:t>RESULTS</a:t>
            </a:r>
            <a:endParaRPr lang="en-ID" sz="4400" b="1" u="sng" dirty="0">
              <a:solidFill>
                <a:srgbClr val="7030A0"/>
              </a:solidFill>
            </a:endParaRPr>
          </a:p>
        </p:txBody>
      </p:sp>
      <p:sp>
        <p:nvSpPr>
          <p:cNvPr id="4" name="文本框 3"/>
          <p:cNvSpPr txBox="1"/>
          <p:nvPr/>
        </p:nvSpPr>
        <p:spPr>
          <a:xfrm>
            <a:off x="-85344" y="1024051"/>
            <a:ext cx="12338304" cy="461665"/>
          </a:xfrm>
          <a:prstGeom prst="rect">
            <a:avLst/>
          </a:prstGeom>
          <a:noFill/>
        </p:spPr>
        <p:txBody>
          <a:bodyPr wrap="square">
            <a:spAutoFit/>
          </a:bodyPr>
          <a:lstStyle/>
          <a:p>
            <a:pPr algn="ctr"/>
            <a:r>
              <a:rPr lang="en-US" altLang="zh-CN" sz="2400" b="1" dirty="0">
                <a:solidFill>
                  <a:srgbClr val="403B3B"/>
                </a:solidFill>
              </a:rPr>
              <a:t>Comparison of Anxiety and Depression Between the Control Group and the Intervention Group</a:t>
            </a:r>
            <a:endParaRPr lang="zh-CN" altLang="en-US" sz="2400" b="1" dirty="0">
              <a:solidFill>
                <a:srgbClr val="403B3B"/>
              </a:solidFill>
            </a:endParaRPr>
          </a:p>
        </p:txBody>
      </p:sp>
      <p:sp>
        <p:nvSpPr>
          <p:cNvPr id="13" name="文本框 12"/>
          <p:cNvSpPr txBox="1"/>
          <p:nvPr/>
        </p:nvSpPr>
        <p:spPr>
          <a:xfrm>
            <a:off x="1274064" y="5399770"/>
            <a:ext cx="8955024" cy="967957"/>
          </a:xfrm>
          <a:prstGeom prst="rect">
            <a:avLst/>
          </a:prstGeom>
          <a:noFill/>
        </p:spPr>
        <p:txBody>
          <a:bodyPr wrap="square">
            <a:spAutoFit/>
          </a:bodyPr>
          <a:lstStyle/>
          <a:p>
            <a:pPr algn="just">
              <a:lnSpc>
                <a:spcPct val="150000"/>
              </a:lnSpc>
            </a:pPr>
            <a:r>
              <a:rPr lang="en-US" altLang="zh-CN" sz="2000" dirty="0">
                <a:solidFill>
                  <a:srgbClr val="403B3B"/>
                </a:solidFill>
              </a:rPr>
              <a:t>At 6 months, the anxiety and depression of the participants had almost disappeared, indicating that square dancing can relieve anxiety and depression.</a:t>
            </a:r>
            <a:endParaRPr lang="zh-CN" altLang="en-US" sz="2000" dirty="0">
              <a:solidFill>
                <a:srgbClr val="403B3B"/>
              </a:solidFill>
            </a:endParaRPr>
          </a:p>
        </p:txBody>
      </p:sp>
      <p:pic>
        <p:nvPicPr>
          <p:cNvPr id="17" name="图片 16"/>
          <p:cNvPicPr>
            <a:picLocks noChangeAspect="1"/>
          </p:cNvPicPr>
          <p:nvPr>
            <p:custDataLst>
              <p:tags r:id="rId2"/>
            </p:custDataLst>
          </p:nvPr>
        </p:nvPicPr>
        <p:blipFill>
          <a:blip r:embed="rId3"/>
          <a:stretch>
            <a:fillRect/>
          </a:stretch>
        </p:blipFill>
        <p:spPr>
          <a:xfrm>
            <a:off x="626110" y="1713230"/>
            <a:ext cx="5087620" cy="3686810"/>
          </a:xfrm>
          <a:prstGeom prst="rect">
            <a:avLst/>
          </a:prstGeom>
        </p:spPr>
      </p:pic>
      <p:pic>
        <p:nvPicPr>
          <p:cNvPr id="18" name="图片 17"/>
          <p:cNvPicPr>
            <a:picLocks noChangeAspect="1"/>
          </p:cNvPicPr>
          <p:nvPr>
            <p:custDataLst>
              <p:tags r:id="rId4"/>
            </p:custDataLst>
          </p:nvPr>
        </p:nvPicPr>
        <p:blipFill>
          <a:blip r:embed="rId5"/>
          <a:stretch>
            <a:fillRect/>
          </a:stretch>
        </p:blipFill>
        <p:spPr>
          <a:xfrm>
            <a:off x="6049645" y="1772285"/>
            <a:ext cx="4725035" cy="362775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COMMONDATA" val="eyJoZGlkIjoiYWYyMzA3ZmM5YWRhYzEwZTQ3NDFhYTE3NTEwMmYzMDUifQ=="/>
  <p:tag name="KSO_WPP_MARK_KEY" val="d6c3f4b4-e53e-4f38-8f6f-d5ac600d015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8508</Words>
  <Application>WPS 演示</Application>
  <PresentationFormat>宽屏</PresentationFormat>
  <Paragraphs>113</Paragraphs>
  <Slides>15</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Calibri</vt:lpstr>
      <vt:lpstr>微软雅黑</vt:lpstr>
      <vt:lpstr>Times New Roman</vt:lpstr>
      <vt:lpstr>Cambria Math</vt:lpstr>
      <vt:lpstr>汉仪晓波舒黑简</vt:lpstr>
      <vt:lpstr>Arial Unicode MS</vt:lpstr>
      <vt:lpstr>Calibri Light</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Rudi -</dc:creator>
  <cp:lastModifiedBy>sun</cp:lastModifiedBy>
  <cp:revision>30</cp:revision>
  <dcterms:created xsi:type="dcterms:W3CDTF">2023-05-25T14:53:00Z</dcterms:created>
  <dcterms:modified xsi:type="dcterms:W3CDTF">2023-07-11T13:32:43Z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234F3DAB221341718A9DD02D6D50E763_12</vt:lpwstr>
  </property>
  <property fmtid="{D5CDD505-2E9C-101B-9397-08002B2CF9AE}" pid="3" name="KSOProductBuildVer">
    <vt:lpwstr>2052-11.1.0.14036</vt:lpwstr>
  </property>
</Properties>
</file>