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5" r:id="rId2"/>
    <p:sldId id="293" r:id="rId3"/>
    <p:sldId id="294" r:id="rId4"/>
    <p:sldId id="307" r:id="rId5"/>
    <p:sldId id="295" r:id="rId6"/>
    <p:sldId id="296" r:id="rId7"/>
    <p:sldId id="308" r:id="rId8"/>
    <p:sldId id="306" r:id="rId9"/>
    <p:sldId id="309" r:id="rId10"/>
    <p:sldId id="311" r:id="rId11"/>
    <p:sldId id="312" r:id="rId12"/>
    <p:sldId id="297" r:id="rId13"/>
    <p:sldId id="298" r:id="rId14"/>
    <p:sldId id="313" r:id="rId15"/>
    <p:sldId id="314" r:id="rId16"/>
    <p:sldId id="299" r:id="rId17"/>
    <p:sldId id="300" r:id="rId18"/>
    <p:sldId id="301" r:id="rId19"/>
    <p:sldId id="315" r:id="rId20"/>
    <p:sldId id="302" r:id="rId21"/>
    <p:sldId id="303" r:id="rId22"/>
    <p:sldId id="304" r:id="rId23"/>
    <p:sldId id="316" r:id="rId24"/>
    <p:sldId id="317" r:id="rId25"/>
    <p:sldId id="318" r:id="rId26"/>
    <p:sldId id="320" r:id="rId27"/>
    <p:sldId id="310" r:id="rId28"/>
    <p:sldId id="31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8BFF"/>
    <a:srgbClr val="B1ACE5"/>
    <a:srgbClr val="990099"/>
    <a:srgbClr val="FF00FF"/>
    <a:srgbClr val="C15715"/>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56"/>
  </p:normalViewPr>
  <p:slideViewPr>
    <p:cSldViewPr snapToGrid="0">
      <p:cViewPr varScale="1">
        <p:scale>
          <a:sx n="93" d="100"/>
          <a:sy n="93" d="100"/>
        </p:scale>
        <p:origin x="216" y="50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51F22-31C9-064C-9122-58DA21150A9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0594444-89D7-D64F-84AF-E63D08B21630}">
      <dgm:prSet custT="1"/>
      <dgm:spPr>
        <a:solidFill>
          <a:srgbClr val="7030A0"/>
        </a:solidFill>
      </dgm:spPr>
      <dgm:t>
        <a:bodyPr/>
        <a:lstStyle/>
        <a:p>
          <a:r>
            <a:rPr lang="en-ID" sz="2000" dirty="0"/>
            <a:t>Breast Cancer</a:t>
          </a:r>
        </a:p>
        <a:p>
          <a:r>
            <a:rPr lang="en-ID" sz="2000" dirty="0"/>
            <a:t>is the most frequent type of cancer in women in Indonesia</a:t>
          </a:r>
          <a:r>
            <a:rPr lang="en-ID" sz="1700" dirty="0"/>
            <a:t>. </a:t>
          </a:r>
        </a:p>
      </dgm:t>
    </dgm:pt>
    <dgm:pt modelId="{9B4F3CB9-112F-4B45-8FA5-42DD36B75268}" type="parTrans" cxnId="{67AB69FC-E932-D24E-B7D2-679DBA90D6BD}">
      <dgm:prSet/>
      <dgm:spPr/>
      <dgm:t>
        <a:bodyPr/>
        <a:lstStyle/>
        <a:p>
          <a:endParaRPr lang="en-US"/>
        </a:p>
      </dgm:t>
    </dgm:pt>
    <dgm:pt modelId="{7BB849B0-B19B-C540-B57A-3B7CC425A6E1}" type="sibTrans" cxnId="{67AB69FC-E932-D24E-B7D2-679DBA90D6BD}">
      <dgm:prSet/>
      <dgm:spPr/>
      <dgm:t>
        <a:bodyPr/>
        <a:lstStyle/>
        <a:p>
          <a:endParaRPr lang="en-US"/>
        </a:p>
      </dgm:t>
    </dgm:pt>
    <dgm:pt modelId="{600715B9-3718-FA4E-A438-924DF8A643BB}">
      <dgm:prSet custT="1"/>
      <dgm:spPr>
        <a:solidFill>
          <a:srgbClr val="7030A0"/>
        </a:solidFill>
      </dgm:spPr>
      <dgm:t>
        <a:bodyPr/>
        <a:lstStyle/>
        <a:p>
          <a:r>
            <a:rPr lang="en-ID" sz="1800" dirty="0"/>
            <a:t>Breast cancer can bring bio-psycho-social impacts which negatively affect quality of life throughout the cancer trajectory</a:t>
          </a:r>
          <a:r>
            <a:rPr lang="en-ID" sz="1700" dirty="0"/>
            <a:t>. </a:t>
          </a:r>
        </a:p>
      </dgm:t>
    </dgm:pt>
    <dgm:pt modelId="{9C777706-4FE3-7D48-815A-0243743E074C}" type="parTrans" cxnId="{6073EABB-4B5B-A64A-807F-A32B057A5E13}">
      <dgm:prSet/>
      <dgm:spPr/>
      <dgm:t>
        <a:bodyPr/>
        <a:lstStyle/>
        <a:p>
          <a:endParaRPr lang="en-US"/>
        </a:p>
      </dgm:t>
    </dgm:pt>
    <dgm:pt modelId="{074F8568-6382-C84B-9B61-E2CFFEE92DFB}" type="sibTrans" cxnId="{6073EABB-4B5B-A64A-807F-A32B057A5E13}">
      <dgm:prSet/>
      <dgm:spPr/>
      <dgm:t>
        <a:bodyPr/>
        <a:lstStyle/>
        <a:p>
          <a:endParaRPr lang="en-US"/>
        </a:p>
      </dgm:t>
    </dgm:pt>
    <dgm:pt modelId="{A3F9E012-02BD-2244-876A-150D9731A74C}">
      <dgm:prSet custT="1"/>
      <dgm:spPr>
        <a:solidFill>
          <a:srgbClr val="7030A0"/>
        </a:solidFill>
      </dgm:spPr>
      <dgm:t>
        <a:bodyPr/>
        <a:lstStyle/>
        <a:p>
          <a:r>
            <a:rPr lang="en-ID" sz="2000" dirty="0"/>
            <a:t>Health education is needed to improve the quality of life of cancer patients and their family</a:t>
          </a:r>
          <a:r>
            <a:rPr lang="en-ID" sz="1900" dirty="0"/>
            <a:t>. </a:t>
          </a:r>
        </a:p>
      </dgm:t>
    </dgm:pt>
    <dgm:pt modelId="{6535F3D5-E6DB-A041-9522-938E1954C5A8}" type="parTrans" cxnId="{2D0D522B-7A66-F945-B083-6ACB7223A6D4}">
      <dgm:prSet/>
      <dgm:spPr/>
      <dgm:t>
        <a:bodyPr/>
        <a:lstStyle/>
        <a:p>
          <a:endParaRPr lang="en-US"/>
        </a:p>
      </dgm:t>
    </dgm:pt>
    <dgm:pt modelId="{A8D0C161-079F-2343-97A2-81C31FE68149}" type="sibTrans" cxnId="{2D0D522B-7A66-F945-B083-6ACB7223A6D4}">
      <dgm:prSet/>
      <dgm:spPr/>
      <dgm:t>
        <a:bodyPr/>
        <a:lstStyle/>
        <a:p>
          <a:endParaRPr lang="en-US"/>
        </a:p>
      </dgm:t>
    </dgm:pt>
    <dgm:pt modelId="{35A1CE76-CE94-1243-A6C8-9C044E55E4D7}" type="pres">
      <dgm:prSet presAssocID="{7C851F22-31C9-064C-9122-58DA21150A90}" presName="CompostProcess" presStyleCnt="0">
        <dgm:presLayoutVars>
          <dgm:dir/>
          <dgm:resizeHandles val="exact"/>
        </dgm:presLayoutVars>
      </dgm:prSet>
      <dgm:spPr/>
    </dgm:pt>
    <dgm:pt modelId="{CB0EE317-9B9B-E546-86BE-B90F639890EC}" type="pres">
      <dgm:prSet presAssocID="{7C851F22-31C9-064C-9122-58DA21150A90}" presName="arrow" presStyleLbl="bgShp" presStyleIdx="0" presStyleCnt="1"/>
      <dgm:spPr>
        <a:solidFill>
          <a:srgbClr val="FF9900"/>
        </a:solidFill>
      </dgm:spPr>
    </dgm:pt>
    <dgm:pt modelId="{AD93EC04-0A51-A942-9AE5-3E05A6966B65}" type="pres">
      <dgm:prSet presAssocID="{7C851F22-31C9-064C-9122-58DA21150A90}" presName="linearProcess" presStyleCnt="0"/>
      <dgm:spPr/>
    </dgm:pt>
    <dgm:pt modelId="{1216CC0E-94A6-764C-8B0C-74C7573E4394}" type="pres">
      <dgm:prSet presAssocID="{B0594444-89D7-D64F-84AF-E63D08B21630}" presName="textNode" presStyleLbl="node1" presStyleIdx="0" presStyleCnt="3">
        <dgm:presLayoutVars>
          <dgm:bulletEnabled val="1"/>
        </dgm:presLayoutVars>
      </dgm:prSet>
      <dgm:spPr/>
    </dgm:pt>
    <dgm:pt modelId="{74C9162C-E1F3-1C4B-9064-9FCB4BA22C74}" type="pres">
      <dgm:prSet presAssocID="{7BB849B0-B19B-C540-B57A-3B7CC425A6E1}" presName="sibTrans" presStyleCnt="0"/>
      <dgm:spPr/>
    </dgm:pt>
    <dgm:pt modelId="{5B36D69D-EC7D-9D45-9C76-7CE3966E01C3}" type="pres">
      <dgm:prSet presAssocID="{600715B9-3718-FA4E-A438-924DF8A643BB}" presName="textNode" presStyleLbl="node1" presStyleIdx="1" presStyleCnt="3">
        <dgm:presLayoutVars>
          <dgm:bulletEnabled val="1"/>
        </dgm:presLayoutVars>
      </dgm:prSet>
      <dgm:spPr/>
    </dgm:pt>
    <dgm:pt modelId="{AA4F5DFB-D577-9F45-88F3-10F4D47750F1}" type="pres">
      <dgm:prSet presAssocID="{074F8568-6382-C84B-9B61-E2CFFEE92DFB}" presName="sibTrans" presStyleCnt="0"/>
      <dgm:spPr/>
    </dgm:pt>
    <dgm:pt modelId="{B3DF202F-FEF5-9A40-8062-483A69DD24E2}" type="pres">
      <dgm:prSet presAssocID="{A3F9E012-02BD-2244-876A-150D9731A74C}" presName="textNode" presStyleLbl="node1" presStyleIdx="2" presStyleCnt="3">
        <dgm:presLayoutVars>
          <dgm:bulletEnabled val="1"/>
        </dgm:presLayoutVars>
      </dgm:prSet>
      <dgm:spPr/>
    </dgm:pt>
  </dgm:ptLst>
  <dgm:cxnLst>
    <dgm:cxn modelId="{2D0D522B-7A66-F945-B083-6ACB7223A6D4}" srcId="{7C851F22-31C9-064C-9122-58DA21150A90}" destId="{A3F9E012-02BD-2244-876A-150D9731A74C}" srcOrd="2" destOrd="0" parTransId="{6535F3D5-E6DB-A041-9522-938E1954C5A8}" sibTransId="{A8D0C161-079F-2343-97A2-81C31FE68149}"/>
    <dgm:cxn modelId="{7B87BB4C-5662-4C4E-8825-A2C1E7DC9B3A}" type="presOf" srcId="{A3F9E012-02BD-2244-876A-150D9731A74C}" destId="{B3DF202F-FEF5-9A40-8062-483A69DD24E2}" srcOrd="0" destOrd="0" presId="urn:microsoft.com/office/officeart/2005/8/layout/hProcess9"/>
    <dgm:cxn modelId="{FBE31967-352A-F94E-BDB4-091A46C7A28E}" type="presOf" srcId="{B0594444-89D7-D64F-84AF-E63D08B21630}" destId="{1216CC0E-94A6-764C-8B0C-74C7573E4394}" srcOrd="0" destOrd="0" presId="urn:microsoft.com/office/officeart/2005/8/layout/hProcess9"/>
    <dgm:cxn modelId="{42B61295-6E84-E641-9409-7FBF1066A4CC}" type="presOf" srcId="{600715B9-3718-FA4E-A438-924DF8A643BB}" destId="{5B36D69D-EC7D-9D45-9C76-7CE3966E01C3}" srcOrd="0" destOrd="0" presId="urn:microsoft.com/office/officeart/2005/8/layout/hProcess9"/>
    <dgm:cxn modelId="{6073EABB-4B5B-A64A-807F-A32B057A5E13}" srcId="{7C851F22-31C9-064C-9122-58DA21150A90}" destId="{600715B9-3718-FA4E-A438-924DF8A643BB}" srcOrd="1" destOrd="0" parTransId="{9C777706-4FE3-7D48-815A-0243743E074C}" sibTransId="{074F8568-6382-C84B-9B61-E2CFFEE92DFB}"/>
    <dgm:cxn modelId="{E9D14EEF-A655-4B48-AC77-7E4718419856}" type="presOf" srcId="{7C851F22-31C9-064C-9122-58DA21150A90}" destId="{35A1CE76-CE94-1243-A6C8-9C044E55E4D7}" srcOrd="0" destOrd="0" presId="urn:microsoft.com/office/officeart/2005/8/layout/hProcess9"/>
    <dgm:cxn modelId="{67AB69FC-E932-D24E-B7D2-679DBA90D6BD}" srcId="{7C851F22-31C9-064C-9122-58DA21150A90}" destId="{B0594444-89D7-D64F-84AF-E63D08B21630}" srcOrd="0" destOrd="0" parTransId="{9B4F3CB9-112F-4B45-8FA5-42DD36B75268}" sibTransId="{7BB849B0-B19B-C540-B57A-3B7CC425A6E1}"/>
    <dgm:cxn modelId="{7B5F7F7C-15A5-AF44-9409-0F028F2E4D27}" type="presParOf" srcId="{35A1CE76-CE94-1243-A6C8-9C044E55E4D7}" destId="{CB0EE317-9B9B-E546-86BE-B90F639890EC}" srcOrd="0" destOrd="0" presId="urn:microsoft.com/office/officeart/2005/8/layout/hProcess9"/>
    <dgm:cxn modelId="{948B294C-EF2E-B14A-87BA-38395E31F57B}" type="presParOf" srcId="{35A1CE76-CE94-1243-A6C8-9C044E55E4D7}" destId="{AD93EC04-0A51-A942-9AE5-3E05A6966B65}" srcOrd="1" destOrd="0" presId="urn:microsoft.com/office/officeart/2005/8/layout/hProcess9"/>
    <dgm:cxn modelId="{A61ADBBB-9C7D-534D-887D-7168F3FF307B}" type="presParOf" srcId="{AD93EC04-0A51-A942-9AE5-3E05A6966B65}" destId="{1216CC0E-94A6-764C-8B0C-74C7573E4394}" srcOrd="0" destOrd="0" presId="urn:microsoft.com/office/officeart/2005/8/layout/hProcess9"/>
    <dgm:cxn modelId="{E40468F3-18E2-1242-BA66-749B9C935398}" type="presParOf" srcId="{AD93EC04-0A51-A942-9AE5-3E05A6966B65}" destId="{74C9162C-E1F3-1C4B-9064-9FCB4BA22C74}" srcOrd="1" destOrd="0" presId="urn:microsoft.com/office/officeart/2005/8/layout/hProcess9"/>
    <dgm:cxn modelId="{9A0AFFA0-5B77-DC48-9B22-42269BA3B81D}" type="presParOf" srcId="{AD93EC04-0A51-A942-9AE5-3E05A6966B65}" destId="{5B36D69D-EC7D-9D45-9C76-7CE3966E01C3}" srcOrd="2" destOrd="0" presId="urn:microsoft.com/office/officeart/2005/8/layout/hProcess9"/>
    <dgm:cxn modelId="{8793EEFB-F832-5F48-9FEE-D6ED63CE6AA0}" type="presParOf" srcId="{AD93EC04-0A51-A942-9AE5-3E05A6966B65}" destId="{AA4F5DFB-D577-9F45-88F3-10F4D47750F1}" srcOrd="3" destOrd="0" presId="urn:microsoft.com/office/officeart/2005/8/layout/hProcess9"/>
    <dgm:cxn modelId="{C47CCAF3-6800-B545-8A14-6078DD338CFE}" type="presParOf" srcId="{AD93EC04-0A51-A942-9AE5-3E05A6966B65}" destId="{B3DF202F-FEF5-9A40-8062-483A69DD24E2}"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71E171-23C8-DC4B-8A24-F0BB527F93D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26A7E377-1939-F048-87AA-151B73EC38BD}">
      <dgm:prSet custT="1"/>
      <dgm:spPr/>
      <dgm:t>
        <a:bodyPr/>
        <a:lstStyle/>
        <a:p>
          <a:r>
            <a:rPr lang="en-US" sz="2000" dirty="0">
              <a:latin typeface="Bodoni 72 Oldstyle Book" pitchFamily="2" charset="0"/>
            </a:rPr>
            <a:t>           This research  is in line with </a:t>
          </a:r>
          <a:r>
            <a:rPr lang="en-US" sz="2000" dirty="0" err="1">
              <a:latin typeface="Bodoni 72 Oldstyle Book" pitchFamily="2" charset="0"/>
            </a:rPr>
            <a:t>previus</a:t>
          </a:r>
          <a:r>
            <a:rPr lang="en-US" sz="2000" dirty="0">
              <a:latin typeface="Bodoni 72 Oldstyle Book" pitchFamily="2" charset="0"/>
            </a:rPr>
            <a:t> study that has been conducted by </a:t>
          </a:r>
          <a:r>
            <a:rPr lang="en-US" sz="2000" dirty="0" err="1">
              <a:latin typeface="Bodoni 72 Oldstyle Book" pitchFamily="2" charset="0"/>
            </a:rPr>
            <a:t>Anggraini</a:t>
          </a:r>
          <a:r>
            <a:rPr lang="en-US" sz="2000" dirty="0">
              <a:latin typeface="Bodoni 72 Oldstyle Book" pitchFamily="2" charset="0"/>
            </a:rPr>
            <a:t> (2017) which states that there is a relationship between chemotherapy adherence and quality of life</a:t>
          </a:r>
          <a:r>
            <a:rPr lang="en-US" sz="1200" dirty="0"/>
            <a:t>.</a:t>
          </a:r>
          <a:endParaRPr lang="en-ID" sz="1200" dirty="0"/>
        </a:p>
      </dgm:t>
    </dgm:pt>
    <dgm:pt modelId="{4DF258BD-1591-9942-AE00-2F7489C77404}" type="parTrans" cxnId="{EDB945C1-2997-1A49-A1FE-EBBD41183CF0}">
      <dgm:prSet/>
      <dgm:spPr/>
      <dgm:t>
        <a:bodyPr/>
        <a:lstStyle/>
        <a:p>
          <a:endParaRPr lang="en-US"/>
        </a:p>
      </dgm:t>
    </dgm:pt>
    <dgm:pt modelId="{A6B84B10-CFAA-9143-9B67-ED74524262D6}" type="sibTrans" cxnId="{EDB945C1-2997-1A49-A1FE-EBBD41183CF0}">
      <dgm:prSet/>
      <dgm:spPr/>
      <dgm:t>
        <a:bodyPr/>
        <a:lstStyle/>
        <a:p>
          <a:endParaRPr lang="en-US"/>
        </a:p>
      </dgm:t>
    </dgm:pt>
    <dgm:pt modelId="{76DF429F-3503-6141-B54A-CE7D405551FD}">
      <dgm:prSet custT="1"/>
      <dgm:spPr/>
      <dgm:t>
        <a:bodyPr/>
        <a:lstStyle/>
        <a:p>
          <a:r>
            <a:rPr lang="en-US" sz="2000" dirty="0">
              <a:latin typeface="Bodoni 72 Oldstyle Book" pitchFamily="2" charset="0"/>
            </a:rPr>
            <a:t>               O </a:t>
          </a:r>
          <a:r>
            <a:rPr lang="en-US" sz="2000" dirty="0" err="1">
              <a:latin typeface="Bodoni 72 Oldstyle Book" pitchFamily="2" charset="0"/>
            </a:rPr>
            <a:t>ther</a:t>
          </a:r>
          <a:r>
            <a:rPr lang="en-US" sz="2000" dirty="0">
              <a:latin typeface="Bodoni 72 Oldstyle Book" pitchFamily="2" charset="0"/>
            </a:rPr>
            <a:t>   that support this are research by </a:t>
          </a:r>
          <a:r>
            <a:rPr lang="en-US" sz="2000" dirty="0" err="1">
              <a:latin typeface="Bodoni 72 Oldstyle Book" pitchFamily="2" charset="0"/>
            </a:rPr>
            <a:t>Dewi</a:t>
          </a:r>
          <a:r>
            <a:rPr lang="en-US" sz="2000" dirty="0">
              <a:latin typeface="Bodoni 72 Oldstyle Book" pitchFamily="2" charset="0"/>
            </a:rPr>
            <a:t> (2020) and </a:t>
          </a:r>
          <a:r>
            <a:rPr lang="en-US" sz="2000" dirty="0" err="1">
              <a:latin typeface="Bodoni 72 Oldstyle Book" pitchFamily="2" charset="0"/>
            </a:rPr>
            <a:t>Saputra</a:t>
          </a:r>
          <a:r>
            <a:rPr lang="en-US" sz="2000" dirty="0">
              <a:latin typeface="Bodoni 72 Oldstyle Book" pitchFamily="2" charset="0"/>
            </a:rPr>
            <a:t> (2020) which state that there is a relationship between compliance with chemotherapy and quality of life.</a:t>
          </a:r>
          <a:endParaRPr lang="en-ID" sz="2000" dirty="0">
            <a:latin typeface="Bodoni 72 Oldstyle Book" pitchFamily="2" charset="0"/>
          </a:endParaRPr>
        </a:p>
      </dgm:t>
    </dgm:pt>
    <dgm:pt modelId="{493067B3-A31B-9C42-82B8-0BE7F886B71F}" type="parTrans" cxnId="{2CA1C6CB-42A0-384D-BFA3-DBC40DF67F67}">
      <dgm:prSet/>
      <dgm:spPr/>
      <dgm:t>
        <a:bodyPr/>
        <a:lstStyle/>
        <a:p>
          <a:endParaRPr lang="en-US"/>
        </a:p>
      </dgm:t>
    </dgm:pt>
    <dgm:pt modelId="{62B1723B-6F50-0E45-8163-F52418095DA0}" type="sibTrans" cxnId="{2CA1C6CB-42A0-384D-BFA3-DBC40DF67F67}">
      <dgm:prSet/>
      <dgm:spPr/>
      <dgm:t>
        <a:bodyPr/>
        <a:lstStyle/>
        <a:p>
          <a:endParaRPr lang="en-US"/>
        </a:p>
      </dgm:t>
    </dgm:pt>
    <dgm:pt modelId="{3FD739CC-A26C-6C45-88AE-6587BA9FD1EE}">
      <dgm:prSet custT="1"/>
      <dgm:spPr/>
      <dgm:t>
        <a:bodyPr/>
        <a:lstStyle/>
        <a:p>
          <a:r>
            <a:rPr lang="en-US" sz="2000" dirty="0">
              <a:latin typeface="Bodoni 72 Oldstyle Book" pitchFamily="2" charset="0"/>
            </a:rPr>
            <a:t>Improving the quality of life that is owned is also influenced by the success of the treatment carried out. When patients comply with their treatment, the are able to carry out their activities as usual and meet their own needs without depending on others. besides that, patients will also be independent both emotionally, socially, and in physical well-being and in </a:t>
          </a:r>
          <a:r>
            <a:rPr lang="en-US" sz="2000" dirty="0" err="1">
              <a:latin typeface="Bodoni 72 Oldstyle Book" pitchFamily="2" charset="0"/>
            </a:rPr>
            <a:t>theend</a:t>
          </a:r>
          <a:r>
            <a:rPr lang="en-US" sz="2000" dirty="0">
              <a:latin typeface="Bodoni 72 Oldstyle Book" pitchFamily="2" charset="0"/>
            </a:rPr>
            <a:t> it will also affect the improvement in the quality of life they have (</a:t>
          </a:r>
          <a:r>
            <a:rPr lang="en-US" sz="2000" dirty="0" err="1">
              <a:latin typeface="Bodoni 72 Oldstyle Book" pitchFamily="2" charset="0"/>
            </a:rPr>
            <a:t>Saputra</a:t>
          </a:r>
          <a:r>
            <a:rPr lang="en-US" sz="2000" dirty="0">
              <a:latin typeface="Bodoni 72 Oldstyle Book" pitchFamily="2" charset="0"/>
            </a:rPr>
            <a:t>, </a:t>
          </a:r>
          <a:r>
            <a:rPr lang="en-US" sz="2000" dirty="0" err="1">
              <a:latin typeface="Bodoni 72 Oldstyle Book" pitchFamily="2" charset="0"/>
            </a:rPr>
            <a:t>Mahmudah</a:t>
          </a:r>
          <a:r>
            <a:rPr lang="en-US" sz="2000" dirty="0">
              <a:latin typeface="Bodoni 72 Oldstyle Book" pitchFamily="2" charset="0"/>
            </a:rPr>
            <a:t> and </a:t>
          </a:r>
          <a:r>
            <a:rPr lang="en-US" sz="2000" dirty="0" err="1">
              <a:latin typeface="Bodoni 72 Oldstyle Book" pitchFamily="2" charset="0"/>
            </a:rPr>
            <a:t>Saputri</a:t>
          </a:r>
          <a:r>
            <a:rPr lang="en-US" sz="2000" dirty="0">
              <a:latin typeface="Bodoni 72 Oldstyle Book" pitchFamily="2" charset="0"/>
            </a:rPr>
            <a:t>, 2</a:t>
          </a:r>
          <a:r>
            <a:rPr lang="en-US" sz="1300" dirty="0"/>
            <a:t>021)</a:t>
          </a:r>
          <a:endParaRPr lang="en-ID" sz="1300" dirty="0"/>
        </a:p>
      </dgm:t>
    </dgm:pt>
    <dgm:pt modelId="{BFCB2BF9-D536-D24B-8783-554541C03308}" type="parTrans" cxnId="{06BB7AF8-68FC-7D43-8D00-7C4D635678B3}">
      <dgm:prSet/>
      <dgm:spPr/>
      <dgm:t>
        <a:bodyPr/>
        <a:lstStyle/>
        <a:p>
          <a:endParaRPr lang="en-US"/>
        </a:p>
      </dgm:t>
    </dgm:pt>
    <dgm:pt modelId="{DE441EAF-DBDD-7544-AC3E-45894C4EDE49}" type="sibTrans" cxnId="{06BB7AF8-68FC-7D43-8D00-7C4D635678B3}">
      <dgm:prSet/>
      <dgm:spPr/>
      <dgm:t>
        <a:bodyPr/>
        <a:lstStyle/>
        <a:p>
          <a:endParaRPr lang="en-US"/>
        </a:p>
      </dgm:t>
    </dgm:pt>
    <dgm:pt modelId="{D8B7CE9E-765E-D04E-8D9C-67EE98E60B35}" type="pres">
      <dgm:prSet presAssocID="{8271E171-23C8-DC4B-8A24-F0BB527F93D5}" presName="linearFlow" presStyleCnt="0">
        <dgm:presLayoutVars>
          <dgm:dir/>
          <dgm:resizeHandles val="exact"/>
        </dgm:presLayoutVars>
      </dgm:prSet>
      <dgm:spPr/>
    </dgm:pt>
    <dgm:pt modelId="{09F6BD98-6958-EC44-A4D0-5BC7697A2495}" type="pres">
      <dgm:prSet presAssocID="{26A7E377-1939-F048-87AA-151B73EC38BD}" presName="composite" presStyleCnt="0"/>
      <dgm:spPr/>
    </dgm:pt>
    <dgm:pt modelId="{4C60FE62-CE73-AE4E-B3EE-27150381EF82}" type="pres">
      <dgm:prSet presAssocID="{26A7E377-1939-F048-87AA-151B73EC38BD}" presName="imgShp" presStyleLbl="fgImgPlace1" presStyleIdx="0" presStyleCnt="3" custLinFactNeighborX="-68669" custLinFactNeighborY="1856"/>
      <dgm:spPr>
        <a:solidFill>
          <a:schemeClr val="accent2"/>
        </a:solidFill>
      </dgm:spPr>
    </dgm:pt>
    <dgm:pt modelId="{15CF74A5-FEF2-8344-B79E-F3F9E0730BFB}" type="pres">
      <dgm:prSet presAssocID="{26A7E377-1939-F048-87AA-151B73EC38BD}" presName="txShp" presStyleLbl="node1" presStyleIdx="0" presStyleCnt="3" custScaleX="127915">
        <dgm:presLayoutVars>
          <dgm:bulletEnabled val="1"/>
        </dgm:presLayoutVars>
      </dgm:prSet>
      <dgm:spPr/>
    </dgm:pt>
    <dgm:pt modelId="{70497FA4-2023-9842-9000-65041B209A84}" type="pres">
      <dgm:prSet presAssocID="{A6B84B10-CFAA-9143-9B67-ED74524262D6}" presName="spacing" presStyleCnt="0"/>
      <dgm:spPr/>
    </dgm:pt>
    <dgm:pt modelId="{4D4BE936-8C32-7A4B-B23F-BEE07817C54A}" type="pres">
      <dgm:prSet presAssocID="{76DF429F-3503-6141-B54A-CE7D405551FD}" presName="composite" presStyleCnt="0"/>
      <dgm:spPr/>
    </dgm:pt>
    <dgm:pt modelId="{B3C5A6C6-EA22-5A4D-A91E-15F837E024E1}" type="pres">
      <dgm:prSet presAssocID="{76DF429F-3503-6141-B54A-CE7D405551FD}" presName="imgShp" presStyleLbl="fgImgPlace1" presStyleIdx="1" presStyleCnt="3" custLinFactNeighborX="-66813" custLinFactNeighborY="-5568"/>
      <dgm:spPr>
        <a:solidFill>
          <a:schemeClr val="accent2"/>
        </a:solidFill>
      </dgm:spPr>
    </dgm:pt>
    <dgm:pt modelId="{9544F896-3B6B-8542-B2E6-F7BF2D47D07B}" type="pres">
      <dgm:prSet presAssocID="{76DF429F-3503-6141-B54A-CE7D405551FD}" presName="txShp" presStyleLbl="node1" presStyleIdx="1" presStyleCnt="3" custScaleX="128463">
        <dgm:presLayoutVars>
          <dgm:bulletEnabled val="1"/>
        </dgm:presLayoutVars>
      </dgm:prSet>
      <dgm:spPr/>
    </dgm:pt>
    <dgm:pt modelId="{EFB17C0E-81B1-D44F-AD9C-2F68DD33BCE1}" type="pres">
      <dgm:prSet presAssocID="{62B1723B-6F50-0E45-8163-F52418095DA0}" presName="spacing" presStyleCnt="0"/>
      <dgm:spPr/>
    </dgm:pt>
    <dgm:pt modelId="{5766F1BA-F752-2B4B-BC6F-ECD2F07437C1}" type="pres">
      <dgm:prSet presAssocID="{3FD739CC-A26C-6C45-88AE-6587BA9FD1EE}" presName="composite" presStyleCnt="0"/>
      <dgm:spPr/>
    </dgm:pt>
    <dgm:pt modelId="{BE725368-B332-6B4A-B91F-291C306653DB}" type="pres">
      <dgm:prSet presAssocID="{3FD739CC-A26C-6C45-88AE-6587BA9FD1EE}" presName="imgShp" presStyleLbl="fgImgPlace1" presStyleIdx="2" presStyleCnt="3" custScaleX="153040" custScaleY="174100" custLinFactNeighborX="-84092" custLinFactNeighborY="-9567"/>
      <dgm:spPr>
        <a:solidFill>
          <a:schemeClr val="accent2"/>
        </a:solidFill>
      </dgm:spPr>
    </dgm:pt>
    <dgm:pt modelId="{6E8F91DD-3BB6-2A40-A662-FBF06C9702B2}" type="pres">
      <dgm:prSet presAssocID="{3FD739CC-A26C-6C45-88AE-6587BA9FD1EE}" presName="txShp" presStyleLbl="node1" presStyleIdx="2" presStyleCnt="3" custScaleX="128463" custScaleY="161060">
        <dgm:presLayoutVars>
          <dgm:bulletEnabled val="1"/>
        </dgm:presLayoutVars>
      </dgm:prSet>
      <dgm:spPr/>
    </dgm:pt>
  </dgm:ptLst>
  <dgm:cxnLst>
    <dgm:cxn modelId="{746C6A14-1644-1948-BA43-85E29007AD1A}" type="presOf" srcId="{26A7E377-1939-F048-87AA-151B73EC38BD}" destId="{15CF74A5-FEF2-8344-B79E-F3F9E0730BFB}" srcOrd="0" destOrd="0" presId="urn:microsoft.com/office/officeart/2005/8/layout/vList3"/>
    <dgm:cxn modelId="{47CF685B-3BEB-FF42-9B27-01ED08DFF3B8}" type="presOf" srcId="{76DF429F-3503-6141-B54A-CE7D405551FD}" destId="{9544F896-3B6B-8542-B2E6-F7BF2D47D07B}" srcOrd="0" destOrd="0" presId="urn:microsoft.com/office/officeart/2005/8/layout/vList3"/>
    <dgm:cxn modelId="{EDB945C1-2997-1A49-A1FE-EBBD41183CF0}" srcId="{8271E171-23C8-DC4B-8A24-F0BB527F93D5}" destId="{26A7E377-1939-F048-87AA-151B73EC38BD}" srcOrd="0" destOrd="0" parTransId="{4DF258BD-1591-9942-AE00-2F7489C77404}" sibTransId="{A6B84B10-CFAA-9143-9B67-ED74524262D6}"/>
    <dgm:cxn modelId="{2CA1C6CB-42A0-384D-BFA3-DBC40DF67F67}" srcId="{8271E171-23C8-DC4B-8A24-F0BB527F93D5}" destId="{76DF429F-3503-6141-B54A-CE7D405551FD}" srcOrd="1" destOrd="0" parTransId="{493067B3-A31B-9C42-82B8-0BE7F886B71F}" sibTransId="{62B1723B-6F50-0E45-8163-F52418095DA0}"/>
    <dgm:cxn modelId="{1687AFDA-AD78-994F-B406-EA9C01F8F9CD}" type="presOf" srcId="{8271E171-23C8-DC4B-8A24-F0BB527F93D5}" destId="{D8B7CE9E-765E-D04E-8D9C-67EE98E60B35}" srcOrd="0" destOrd="0" presId="urn:microsoft.com/office/officeart/2005/8/layout/vList3"/>
    <dgm:cxn modelId="{70701BDC-E3F1-9041-A9E4-D4159CB2ED33}" type="presOf" srcId="{3FD739CC-A26C-6C45-88AE-6587BA9FD1EE}" destId="{6E8F91DD-3BB6-2A40-A662-FBF06C9702B2}" srcOrd="0" destOrd="0" presId="urn:microsoft.com/office/officeart/2005/8/layout/vList3"/>
    <dgm:cxn modelId="{06BB7AF8-68FC-7D43-8D00-7C4D635678B3}" srcId="{8271E171-23C8-DC4B-8A24-F0BB527F93D5}" destId="{3FD739CC-A26C-6C45-88AE-6587BA9FD1EE}" srcOrd="2" destOrd="0" parTransId="{BFCB2BF9-D536-D24B-8783-554541C03308}" sibTransId="{DE441EAF-DBDD-7544-AC3E-45894C4EDE49}"/>
    <dgm:cxn modelId="{5816C66A-96D4-0F49-B61E-4C1492AE11BC}" type="presParOf" srcId="{D8B7CE9E-765E-D04E-8D9C-67EE98E60B35}" destId="{09F6BD98-6958-EC44-A4D0-5BC7697A2495}" srcOrd="0" destOrd="0" presId="urn:microsoft.com/office/officeart/2005/8/layout/vList3"/>
    <dgm:cxn modelId="{DA47BB74-DED9-9043-A52F-2BB7A6DB645C}" type="presParOf" srcId="{09F6BD98-6958-EC44-A4D0-5BC7697A2495}" destId="{4C60FE62-CE73-AE4E-B3EE-27150381EF82}" srcOrd="0" destOrd="0" presId="urn:microsoft.com/office/officeart/2005/8/layout/vList3"/>
    <dgm:cxn modelId="{FB33AD11-67C7-7D4C-BEA0-D0EF95920032}" type="presParOf" srcId="{09F6BD98-6958-EC44-A4D0-5BC7697A2495}" destId="{15CF74A5-FEF2-8344-B79E-F3F9E0730BFB}" srcOrd="1" destOrd="0" presId="urn:microsoft.com/office/officeart/2005/8/layout/vList3"/>
    <dgm:cxn modelId="{30CBD4D4-4300-5842-A01E-8293694E66ED}" type="presParOf" srcId="{D8B7CE9E-765E-D04E-8D9C-67EE98E60B35}" destId="{70497FA4-2023-9842-9000-65041B209A84}" srcOrd="1" destOrd="0" presId="urn:microsoft.com/office/officeart/2005/8/layout/vList3"/>
    <dgm:cxn modelId="{CF467B8D-7150-D44A-99B9-9EF4700ADA37}" type="presParOf" srcId="{D8B7CE9E-765E-D04E-8D9C-67EE98E60B35}" destId="{4D4BE936-8C32-7A4B-B23F-BEE07817C54A}" srcOrd="2" destOrd="0" presId="urn:microsoft.com/office/officeart/2005/8/layout/vList3"/>
    <dgm:cxn modelId="{FA08C35C-D3E0-294A-B1B0-DA71CDC45B52}" type="presParOf" srcId="{4D4BE936-8C32-7A4B-B23F-BEE07817C54A}" destId="{B3C5A6C6-EA22-5A4D-A91E-15F837E024E1}" srcOrd="0" destOrd="0" presId="urn:microsoft.com/office/officeart/2005/8/layout/vList3"/>
    <dgm:cxn modelId="{76615827-6657-384C-99B1-F79F5422A7FC}" type="presParOf" srcId="{4D4BE936-8C32-7A4B-B23F-BEE07817C54A}" destId="{9544F896-3B6B-8542-B2E6-F7BF2D47D07B}" srcOrd="1" destOrd="0" presId="urn:microsoft.com/office/officeart/2005/8/layout/vList3"/>
    <dgm:cxn modelId="{6F95C867-221A-204C-98BB-2E973A8B8677}" type="presParOf" srcId="{D8B7CE9E-765E-D04E-8D9C-67EE98E60B35}" destId="{EFB17C0E-81B1-D44F-AD9C-2F68DD33BCE1}" srcOrd="3" destOrd="0" presId="urn:microsoft.com/office/officeart/2005/8/layout/vList3"/>
    <dgm:cxn modelId="{459D5F4D-C885-F644-874F-1CA520150BF4}" type="presParOf" srcId="{D8B7CE9E-765E-D04E-8D9C-67EE98E60B35}" destId="{5766F1BA-F752-2B4B-BC6F-ECD2F07437C1}" srcOrd="4" destOrd="0" presId="urn:microsoft.com/office/officeart/2005/8/layout/vList3"/>
    <dgm:cxn modelId="{48A19484-5816-0743-9097-839B9AB1D17C}" type="presParOf" srcId="{5766F1BA-F752-2B4B-BC6F-ECD2F07437C1}" destId="{BE725368-B332-6B4A-B91F-291C306653DB}" srcOrd="0" destOrd="0" presId="urn:microsoft.com/office/officeart/2005/8/layout/vList3"/>
    <dgm:cxn modelId="{DBD04D0F-9101-A041-8544-C7940CBA4893}" type="presParOf" srcId="{5766F1BA-F752-2B4B-BC6F-ECD2F07437C1}" destId="{6E8F91DD-3BB6-2A40-A662-FBF06C9702B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ED2EC23-C5FC-A84A-91A6-CA94F9114948}"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55E2CD12-18A4-D643-AE69-822FD139178D}">
      <dgm:prSet custT="1"/>
      <dgm:spPr>
        <a:solidFill>
          <a:srgbClr val="B1ACE5"/>
        </a:solidFill>
      </dgm:spPr>
      <dgm:t>
        <a:bodyPr/>
        <a:lstStyle/>
        <a:p>
          <a:r>
            <a:rPr lang="en-US" sz="2400" dirty="0">
              <a:solidFill>
                <a:schemeClr val="tx1"/>
              </a:solidFill>
              <a:latin typeface="Bodoni 72 Oldstyle Book" pitchFamily="2" charset="0"/>
            </a:rPr>
            <a:t>The results of the study showed that there was an effect of providing education, family assistance and medication adherence to the quality of life of breast cancer patients at the </a:t>
          </a:r>
          <a:r>
            <a:rPr lang="en-US" sz="2400" dirty="0" err="1">
              <a:solidFill>
                <a:schemeClr val="tx1"/>
              </a:solidFill>
              <a:latin typeface="Bodoni 72 Oldstyle Book" pitchFamily="2" charset="0"/>
            </a:rPr>
            <a:t>Dharmais</a:t>
          </a:r>
          <a:r>
            <a:rPr lang="en-US" sz="2400" dirty="0">
              <a:solidFill>
                <a:schemeClr val="tx1"/>
              </a:solidFill>
              <a:latin typeface="Bodoni 72 Oldstyle Book" pitchFamily="2" charset="0"/>
            </a:rPr>
            <a:t> Cancer Hospital. </a:t>
          </a:r>
        </a:p>
        <a:p>
          <a:r>
            <a:rPr lang="en-US" sz="2400" dirty="0">
              <a:solidFill>
                <a:schemeClr val="tx1"/>
              </a:solidFill>
              <a:latin typeface="Bodoni 72 Oldstyle Book" pitchFamily="2" charset="0"/>
            </a:rPr>
            <a:t>The results of the correlation and determination analysis also show that the effect of providing education, family assistance and medication compliance on the quality of life of breast cancer patients at </a:t>
          </a:r>
          <a:r>
            <a:rPr lang="en-US" sz="2400" dirty="0" err="1">
              <a:solidFill>
                <a:schemeClr val="tx1"/>
              </a:solidFill>
              <a:latin typeface="Bodoni 72 Oldstyle Book" pitchFamily="2" charset="0"/>
            </a:rPr>
            <a:t>Dharmais</a:t>
          </a:r>
          <a:r>
            <a:rPr lang="en-US" sz="2400" dirty="0">
              <a:solidFill>
                <a:schemeClr val="tx1"/>
              </a:solidFill>
              <a:latin typeface="Bodoni 72 Oldstyle Book" pitchFamily="2" charset="0"/>
            </a:rPr>
            <a:t> Cancer Hospital is very strong and positive (directional).</a:t>
          </a:r>
          <a:endParaRPr lang="en-ID" sz="2400" dirty="0">
            <a:solidFill>
              <a:schemeClr val="tx1"/>
            </a:solidFill>
            <a:latin typeface="Bodoni 72 Oldstyle Book" pitchFamily="2" charset="0"/>
          </a:endParaRPr>
        </a:p>
      </dgm:t>
    </dgm:pt>
    <dgm:pt modelId="{7944F299-4AC5-1B48-8F66-7A300A3E932C}" type="parTrans" cxnId="{DA2E15BA-034F-CA4C-92FE-077AD6E76451}">
      <dgm:prSet/>
      <dgm:spPr/>
      <dgm:t>
        <a:bodyPr/>
        <a:lstStyle/>
        <a:p>
          <a:endParaRPr lang="en-US"/>
        </a:p>
      </dgm:t>
    </dgm:pt>
    <dgm:pt modelId="{81DB6D32-CD59-FD4D-A53C-BE185F59EA8C}" type="sibTrans" cxnId="{DA2E15BA-034F-CA4C-92FE-077AD6E76451}">
      <dgm:prSet/>
      <dgm:spPr/>
      <dgm:t>
        <a:bodyPr/>
        <a:lstStyle/>
        <a:p>
          <a:endParaRPr lang="en-US"/>
        </a:p>
      </dgm:t>
    </dgm:pt>
    <dgm:pt modelId="{726CBF43-93EB-1946-B5FE-E43612C686BF}" type="pres">
      <dgm:prSet presAssocID="{1ED2EC23-C5FC-A84A-91A6-CA94F9114948}" presName="linearFlow" presStyleCnt="0">
        <dgm:presLayoutVars>
          <dgm:dir/>
          <dgm:resizeHandles val="exact"/>
        </dgm:presLayoutVars>
      </dgm:prSet>
      <dgm:spPr/>
    </dgm:pt>
    <dgm:pt modelId="{784DFD73-A7D1-6E4E-8F09-381D63E1BE35}" type="pres">
      <dgm:prSet presAssocID="{55E2CD12-18A4-D643-AE69-822FD139178D}" presName="composite" presStyleCnt="0"/>
      <dgm:spPr/>
    </dgm:pt>
    <dgm:pt modelId="{8A3EE393-DB75-A64C-9F4B-10974D22D1D4}" type="pres">
      <dgm:prSet presAssocID="{55E2CD12-18A4-D643-AE69-822FD139178D}" presName="imgShp" presStyleLbl="fgImgPlace1" presStyleIdx="0" presStyleCnt="1" custLinFactNeighborX="-17684" custLinFactNeighborY="-49"/>
      <dgm:spPr>
        <a:solidFill>
          <a:srgbClr val="7030A0"/>
        </a:solidFill>
      </dgm:spPr>
    </dgm:pt>
    <dgm:pt modelId="{CB5EBF59-BE60-0843-9D2B-38C0D44C64D9}" type="pres">
      <dgm:prSet presAssocID="{55E2CD12-18A4-D643-AE69-822FD139178D}" presName="txShp" presStyleLbl="node1" presStyleIdx="0" presStyleCnt="1" custScaleX="126448">
        <dgm:presLayoutVars>
          <dgm:bulletEnabled val="1"/>
        </dgm:presLayoutVars>
      </dgm:prSet>
      <dgm:spPr/>
    </dgm:pt>
  </dgm:ptLst>
  <dgm:cxnLst>
    <dgm:cxn modelId="{28C5877C-DA45-D24E-84DC-61A52850F22C}" type="presOf" srcId="{1ED2EC23-C5FC-A84A-91A6-CA94F9114948}" destId="{726CBF43-93EB-1946-B5FE-E43612C686BF}" srcOrd="0" destOrd="0" presId="urn:microsoft.com/office/officeart/2005/8/layout/vList3"/>
    <dgm:cxn modelId="{DA2E15BA-034F-CA4C-92FE-077AD6E76451}" srcId="{1ED2EC23-C5FC-A84A-91A6-CA94F9114948}" destId="{55E2CD12-18A4-D643-AE69-822FD139178D}" srcOrd="0" destOrd="0" parTransId="{7944F299-4AC5-1B48-8F66-7A300A3E932C}" sibTransId="{81DB6D32-CD59-FD4D-A53C-BE185F59EA8C}"/>
    <dgm:cxn modelId="{7FC1CDCA-362D-9949-A02A-CC079C8AB5B5}" type="presOf" srcId="{55E2CD12-18A4-D643-AE69-822FD139178D}" destId="{CB5EBF59-BE60-0843-9D2B-38C0D44C64D9}" srcOrd="0" destOrd="0" presId="urn:microsoft.com/office/officeart/2005/8/layout/vList3"/>
    <dgm:cxn modelId="{998680A5-9B53-3548-9C96-6BBB9742B3C8}" type="presParOf" srcId="{726CBF43-93EB-1946-B5FE-E43612C686BF}" destId="{784DFD73-A7D1-6E4E-8F09-381D63E1BE35}" srcOrd="0" destOrd="0" presId="urn:microsoft.com/office/officeart/2005/8/layout/vList3"/>
    <dgm:cxn modelId="{35E8F088-FA2D-E943-8014-CB4B8C8044C6}" type="presParOf" srcId="{784DFD73-A7D1-6E4E-8F09-381D63E1BE35}" destId="{8A3EE393-DB75-A64C-9F4B-10974D22D1D4}" srcOrd="0" destOrd="0" presId="urn:microsoft.com/office/officeart/2005/8/layout/vList3"/>
    <dgm:cxn modelId="{0896287D-E61E-F842-A152-192FD126972D}" type="presParOf" srcId="{784DFD73-A7D1-6E4E-8F09-381D63E1BE35}" destId="{CB5EBF59-BE60-0843-9D2B-38C0D44C64D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4CBB83C-E97E-A843-A98D-1E1F4473DA4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18FBCDC9-B53E-8E4E-8354-6636F7FBCB56}">
      <dgm:prSet/>
      <dgm:spPr>
        <a:solidFill>
          <a:srgbClr val="990099"/>
        </a:solidFill>
      </dgm:spPr>
      <dgm:t>
        <a:bodyPr/>
        <a:lstStyle/>
        <a:p>
          <a:r>
            <a:rPr lang="en-US" dirty="0"/>
            <a:t>.</a:t>
          </a:r>
          <a:endParaRPr lang="en-ID" dirty="0"/>
        </a:p>
      </dgm:t>
    </dgm:pt>
    <dgm:pt modelId="{C8DB983D-77DF-554A-8B48-07618048DACF}" type="parTrans" cxnId="{611A780C-8CBF-F349-9F49-7E9BBB5EE2CA}">
      <dgm:prSet/>
      <dgm:spPr/>
      <dgm:t>
        <a:bodyPr/>
        <a:lstStyle/>
        <a:p>
          <a:endParaRPr lang="en-US"/>
        </a:p>
      </dgm:t>
    </dgm:pt>
    <dgm:pt modelId="{1130EF96-BC85-8648-801A-DAF496E6F2A0}" type="sibTrans" cxnId="{611A780C-8CBF-F349-9F49-7E9BBB5EE2CA}">
      <dgm:prSet/>
      <dgm:spPr/>
      <dgm:t>
        <a:bodyPr/>
        <a:lstStyle/>
        <a:p>
          <a:endParaRPr lang="en-US"/>
        </a:p>
      </dgm:t>
    </dgm:pt>
    <dgm:pt modelId="{AD94660E-CF3A-6E43-A219-347320C1CA0F}">
      <dgm:prSet/>
      <dgm:spPr>
        <a:solidFill>
          <a:srgbClr val="7030A0"/>
        </a:solidFill>
      </dgm:spPr>
      <dgm:t>
        <a:bodyPr/>
        <a:lstStyle/>
        <a:p>
          <a:endParaRPr lang="en-ID" dirty="0"/>
        </a:p>
      </dgm:t>
    </dgm:pt>
    <dgm:pt modelId="{23D341E0-7085-854B-AC48-DA5DF49F21C6}" type="parTrans" cxnId="{CFA6102C-A47E-244C-8CFF-2EAE742FFC0F}">
      <dgm:prSet/>
      <dgm:spPr/>
      <dgm:t>
        <a:bodyPr/>
        <a:lstStyle/>
        <a:p>
          <a:endParaRPr lang="en-US"/>
        </a:p>
      </dgm:t>
    </dgm:pt>
    <dgm:pt modelId="{C13A3003-86A9-7D48-B7AB-A549FBB938F1}" type="sibTrans" cxnId="{CFA6102C-A47E-244C-8CFF-2EAE742FFC0F}">
      <dgm:prSet/>
      <dgm:spPr/>
      <dgm:t>
        <a:bodyPr/>
        <a:lstStyle/>
        <a:p>
          <a:endParaRPr lang="en-US"/>
        </a:p>
      </dgm:t>
    </dgm:pt>
    <dgm:pt modelId="{69D2D22F-64E7-A442-96C4-137EB43C0B92}">
      <dgm:prSet custT="1"/>
      <dgm:spPr>
        <a:solidFill>
          <a:srgbClr val="CC8BFF">
            <a:alpha val="90000"/>
          </a:srgbClr>
        </a:solidFill>
      </dgm:spPr>
      <dgm:t>
        <a:bodyPr/>
        <a:lstStyle/>
        <a:p>
          <a:r>
            <a:rPr lang="en-US" sz="2400" dirty="0">
              <a:latin typeface="Bodoni 72 Oldstyle Book" pitchFamily="2" charset="0"/>
            </a:rPr>
            <a:t>In the provision of education , the indicator has an index value that is in the high category, which means that the implementation of providing education at the </a:t>
          </a:r>
          <a:r>
            <a:rPr lang="en-US" sz="2400" dirty="0" err="1">
              <a:latin typeface="Bodoni 72 Oldstyle Book" pitchFamily="2" charset="0"/>
            </a:rPr>
            <a:t>Dharmais</a:t>
          </a:r>
          <a:r>
            <a:rPr lang="en-US" sz="2400" dirty="0">
              <a:latin typeface="Bodoni 72 Oldstyle Book" pitchFamily="2" charset="0"/>
            </a:rPr>
            <a:t> Cancer Hospital is very good.</a:t>
          </a:r>
        </a:p>
      </dgm:t>
    </dgm:pt>
    <dgm:pt modelId="{20A05899-BC11-0942-9A5B-EDF7CA168A74}" type="parTrans" cxnId="{C224D097-34E0-5045-99A2-3D990A7F9870}">
      <dgm:prSet/>
      <dgm:spPr/>
      <dgm:t>
        <a:bodyPr/>
        <a:lstStyle/>
        <a:p>
          <a:endParaRPr lang="en-US"/>
        </a:p>
      </dgm:t>
    </dgm:pt>
    <dgm:pt modelId="{3A3D28C0-5CB3-3A4A-BDB4-E159F15AB9D4}" type="sibTrans" cxnId="{C224D097-34E0-5045-99A2-3D990A7F9870}">
      <dgm:prSet/>
      <dgm:spPr/>
      <dgm:t>
        <a:bodyPr/>
        <a:lstStyle/>
        <a:p>
          <a:endParaRPr lang="en-US"/>
        </a:p>
      </dgm:t>
    </dgm:pt>
    <dgm:pt modelId="{64F87CD4-3AF6-6645-8D77-ABE8D2F4B95E}">
      <dgm:prSet/>
      <dgm:spPr>
        <a:solidFill>
          <a:srgbClr val="7030A0"/>
        </a:solidFill>
      </dgm:spPr>
      <dgm:t>
        <a:bodyPr/>
        <a:lstStyle/>
        <a:p>
          <a:r>
            <a:rPr lang="en-US" dirty="0"/>
            <a:t>.</a:t>
          </a:r>
          <a:endParaRPr lang="en-ID" dirty="0"/>
        </a:p>
      </dgm:t>
    </dgm:pt>
    <dgm:pt modelId="{FFB772C2-ACC7-C74F-981C-31D2F457FD25}" type="sibTrans" cxnId="{74CDB286-D32B-6144-8CE8-6B7CE331765E}">
      <dgm:prSet/>
      <dgm:spPr/>
      <dgm:t>
        <a:bodyPr/>
        <a:lstStyle/>
        <a:p>
          <a:endParaRPr lang="en-US"/>
        </a:p>
      </dgm:t>
    </dgm:pt>
    <dgm:pt modelId="{54D6A2F7-753F-0C47-B02E-6CA497864713}" type="parTrans" cxnId="{74CDB286-D32B-6144-8CE8-6B7CE331765E}">
      <dgm:prSet/>
      <dgm:spPr/>
      <dgm:t>
        <a:bodyPr/>
        <a:lstStyle/>
        <a:p>
          <a:endParaRPr lang="en-US"/>
        </a:p>
      </dgm:t>
    </dgm:pt>
    <dgm:pt modelId="{DC0A51DB-B18B-3946-BFF6-B98769624B3D}">
      <dgm:prSet custT="1"/>
      <dgm:spPr>
        <a:solidFill>
          <a:srgbClr val="990099">
            <a:alpha val="90000"/>
          </a:srgbClr>
        </a:solidFill>
      </dgm:spPr>
      <dgm:t>
        <a:bodyPr/>
        <a:lstStyle/>
        <a:p>
          <a:r>
            <a:rPr lang="en-US" sz="2400" dirty="0">
              <a:solidFill>
                <a:schemeClr val="bg1"/>
              </a:solidFill>
              <a:latin typeface="Bodoni 72 Oldstyle Book" pitchFamily="2" charset="0"/>
            </a:rPr>
            <a:t>indicator has an index value that is in the high category, which means that the family is aware of the importance of family assistance for patients</a:t>
          </a:r>
        </a:p>
      </dgm:t>
    </dgm:pt>
    <dgm:pt modelId="{F5663F80-B4AC-FD42-9C2B-C60F3BAAD52F}" type="parTrans" cxnId="{03127820-C9B5-E94C-BDF1-35437D7084F9}">
      <dgm:prSet/>
      <dgm:spPr/>
      <dgm:t>
        <a:bodyPr/>
        <a:lstStyle/>
        <a:p>
          <a:endParaRPr lang="en-US"/>
        </a:p>
      </dgm:t>
    </dgm:pt>
    <dgm:pt modelId="{D614D911-466D-9945-9D33-29247241EB11}" type="sibTrans" cxnId="{03127820-C9B5-E94C-BDF1-35437D7084F9}">
      <dgm:prSet/>
      <dgm:spPr/>
      <dgm:t>
        <a:bodyPr/>
        <a:lstStyle/>
        <a:p>
          <a:endParaRPr lang="en-US"/>
        </a:p>
      </dgm:t>
    </dgm:pt>
    <dgm:pt modelId="{359E49B4-0055-F740-9057-2551E671D2D6}">
      <dgm:prSet custT="1"/>
      <dgm:spPr>
        <a:solidFill>
          <a:srgbClr val="CC8BFF">
            <a:alpha val="90000"/>
          </a:srgbClr>
        </a:solidFill>
      </dgm:spPr>
      <dgm:t>
        <a:bodyPr/>
        <a:lstStyle/>
        <a:p>
          <a:r>
            <a:rPr lang="en-US" sz="2400" dirty="0">
              <a:latin typeface="Bodoni 72 Oldstyle Book" pitchFamily="2" charset="0"/>
            </a:rPr>
            <a:t>the indicator has an index value in the high category, which mean that treatment compliance of </a:t>
          </a:r>
          <a:r>
            <a:rPr lang="en-US" sz="2400" dirty="0" err="1">
              <a:latin typeface="Bodoni 72 Oldstyle Book" pitchFamily="2" charset="0"/>
            </a:rPr>
            <a:t>patiens</a:t>
          </a:r>
          <a:r>
            <a:rPr lang="en-US" sz="2400" dirty="0">
              <a:latin typeface="Bodoni 72 Oldstyle Book" pitchFamily="2" charset="0"/>
            </a:rPr>
            <a:t> and family is very good</a:t>
          </a:r>
        </a:p>
      </dgm:t>
    </dgm:pt>
    <dgm:pt modelId="{D1E5C345-147D-D947-A11A-9DD21553270A}" type="parTrans" cxnId="{CADA65A4-131A-A34F-A78D-9FFEAFBA0BBE}">
      <dgm:prSet/>
      <dgm:spPr/>
      <dgm:t>
        <a:bodyPr/>
        <a:lstStyle/>
        <a:p>
          <a:endParaRPr lang="en-US"/>
        </a:p>
      </dgm:t>
    </dgm:pt>
    <dgm:pt modelId="{DD551218-261D-A94B-BA87-26666C9EDC30}" type="sibTrans" cxnId="{CADA65A4-131A-A34F-A78D-9FFEAFBA0BBE}">
      <dgm:prSet/>
      <dgm:spPr/>
      <dgm:t>
        <a:bodyPr/>
        <a:lstStyle/>
        <a:p>
          <a:endParaRPr lang="en-US"/>
        </a:p>
      </dgm:t>
    </dgm:pt>
    <dgm:pt modelId="{BA56618E-E388-C045-B803-1CD421F6ECDD}" type="pres">
      <dgm:prSet presAssocID="{B4CBB83C-E97E-A843-A98D-1E1F4473DA48}" presName="linearFlow" presStyleCnt="0">
        <dgm:presLayoutVars>
          <dgm:dir/>
          <dgm:animLvl val="lvl"/>
          <dgm:resizeHandles val="exact"/>
        </dgm:presLayoutVars>
      </dgm:prSet>
      <dgm:spPr/>
    </dgm:pt>
    <dgm:pt modelId="{00E150CA-7981-8E47-84A7-D8FE8A240579}" type="pres">
      <dgm:prSet presAssocID="{64F87CD4-3AF6-6645-8D77-ABE8D2F4B95E}" presName="composite" presStyleCnt="0"/>
      <dgm:spPr/>
    </dgm:pt>
    <dgm:pt modelId="{B5E6303E-839F-0046-BB48-71EE768EC440}" type="pres">
      <dgm:prSet presAssocID="{64F87CD4-3AF6-6645-8D77-ABE8D2F4B95E}" presName="parentText" presStyleLbl="alignNode1" presStyleIdx="0" presStyleCnt="3" custLinFactNeighborX="-8572" custLinFactNeighborY="-4695">
        <dgm:presLayoutVars>
          <dgm:chMax val="1"/>
          <dgm:bulletEnabled val="1"/>
        </dgm:presLayoutVars>
      </dgm:prSet>
      <dgm:spPr/>
    </dgm:pt>
    <dgm:pt modelId="{82C37195-25F8-B240-B710-6DE0EDC9DF5B}" type="pres">
      <dgm:prSet presAssocID="{64F87CD4-3AF6-6645-8D77-ABE8D2F4B95E}" presName="descendantText" presStyleLbl="alignAcc1" presStyleIdx="0" presStyleCnt="3" custScaleY="128124">
        <dgm:presLayoutVars>
          <dgm:bulletEnabled val="1"/>
        </dgm:presLayoutVars>
      </dgm:prSet>
      <dgm:spPr/>
    </dgm:pt>
    <dgm:pt modelId="{F8041F56-33F8-204C-9DF2-0D8E36808230}" type="pres">
      <dgm:prSet presAssocID="{FFB772C2-ACC7-C74F-981C-31D2F457FD25}" presName="sp" presStyleCnt="0"/>
      <dgm:spPr/>
    </dgm:pt>
    <dgm:pt modelId="{A2BBDB9B-0259-3546-95AF-41ADDB5123DC}" type="pres">
      <dgm:prSet presAssocID="{18FBCDC9-B53E-8E4E-8354-6636F7FBCB56}" presName="composite" presStyleCnt="0"/>
      <dgm:spPr/>
    </dgm:pt>
    <dgm:pt modelId="{D1A1A202-B4A2-534B-A4FA-4019A4C29B28}" type="pres">
      <dgm:prSet presAssocID="{18FBCDC9-B53E-8E4E-8354-6636F7FBCB56}" presName="parentText" presStyleLbl="alignNode1" presStyleIdx="1" presStyleCnt="3">
        <dgm:presLayoutVars>
          <dgm:chMax val="1"/>
          <dgm:bulletEnabled val="1"/>
        </dgm:presLayoutVars>
      </dgm:prSet>
      <dgm:spPr/>
    </dgm:pt>
    <dgm:pt modelId="{28ED46E8-C1C7-9D44-9B75-FCBE07A7FB9F}" type="pres">
      <dgm:prSet presAssocID="{18FBCDC9-B53E-8E4E-8354-6636F7FBCB56}" presName="descendantText" presStyleLbl="alignAcc1" presStyleIdx="1" presStyleCnt="3" custScaleY="144169">
        <dgm:presLayoutVars>
          <dgm:bulletEnabled val="1"/>
        </dgm:presLayoutVars>
      </dgm:prSet>
      <dgm:spPr/>
    </dgm:pt>
    <dgm:pt modelId="{D745C56B-8959-D048-9069-23C0D9C65E35}" type="pres">
      <dgm:prSet presAssocID="{1130EF96-BC85-8648-801A-DAF496E6F2A0}" presName="sp" presStyleCnt="0"/>
      <dgm:spPr/>
    </dgm:pt>
    <dgm:pt modelId="{91A2C907-0F97-CB48-AB14-C8256E9C7073}" type="pres">
      <dgm:prSet presAssocID="{AD94660E-CF3A-6E43-A219-347320C1CA0F}" presName="composite" presStyleCnt="0"/>
      <dgm:spPr/>
    </dgm:pt>
    <dgm:pt modelId="{8CA547B0-CA9B-D542-940A-CB21E49DA53B}" type="pres">
      <dgm:prSet presAssocID="{AD94660E-CF3A-6E43-A219-347320C1CA0F}" presName="parentText" presStyleLbl="alignNode1" presStyleIdx="2" presStyleCnt="3">
        <dgm:presLayoutVars>
          <dgm:chMax val="1"/>
          <dgm:bulletEnabled val="1"/>
        </dgm:presLayoutVars>
      </dgm:prSet>
      <dgm:spPr/>
    </dgm:pt>
    <dgm:pt modelId="{BE9A207A-E5B7-474B-941B-F7532DE55722}" type="pres">
      <dgm:prSet presAssocID="{AD94660E-CF3A-6E43-A219-347320C1CA0F}" presName="descendantText" presStyleLbl="alignAcc1" presStyleIdx="2" presStyleCnt="3">
        <dgm:presLayoutVars>
          <dgm:bulletEnabled val="1"/>
        </dgm:presLayoutVars>
      </dgm:prSet>
      <dgm:spPr/>
    </dgm:pt>
  </dgm:ptLst>
  <dgm:cxnLst>
    <dgm:cxn modelId="{611A780C-8CBF-F349-9F49-7E9BBB5EE2CA}" srcId="{B4CBB83C-E97E-A843-A98D-1E1F4473DA48}" destId="{18FBCDC9-B53E-8E4E-8354-6636F7FBCB56}" srcOrd="1" destOrd="0" parTransId="{C8DB983D-77DF-554A-8B48-07618048DACF}" sibTransId="{1130EF96-BC85-8648-801A-DAF496E6F2A0}"/>
    <dgm:cxn modelId="{6DBBB113-09A1-0841-BE0B-A81AD6863E01}" type="presOf" srcId="{18FBCDC9-B53E-8E4E-8354-6636F7FBCB56}" destId="{D1A1A202-B4A2-534B-A4FA-4019A4C29B28}" srcOrd="0" destOrd="0" presId="urn:microsoft.com/office/officeart/2005/8/layout/chevron2"/>
    <dgm:cxn modelId="{C726011A-D5EE-974E-8C3B-4FDE5DA7D298}" type="presOf" srcId="{64F87CD4-3AF6-6645-8D77-ABE8D2F4B95E}" destId="{B5E6303E-839F-0046-BB48-71EE768EC440}" srcOrd="0" destOrd="0" presId="urn:microsoft.com/office/officeart/2005/8/layout/chevron2"/>
    <dgm:cxn modelId="{03127820-C9B5-E94C-BDF1-35437D7084F9}" srcId="{18FBCDC9-B53E-8E4E-8354-6636F7FBCB56}" destId="{DC0A51DB-B18B-3946-BFF6-B98769624B3D}" srcOrd="0" destOrd="0" parTransId="{F5663F80-B4AC-FD42-9C2B-C60F3BAAD52F}" sibTransId="{D614D911-466D-9945-9D33-29247241EB11}"/>
    <dgm:cxn modelId="{CFA6102C-A47E-244C-8CFF-2EAE742FFC0F}" srcId="{B4CBB83C-E97E-A843-A98D-1E1F4473DA48}" destId="{AD94660E-CF3A-6E43-A219-347320C1CA0F}" srcOrd="2" destOrd="0" parTransId="{23D341E0-7085-854B-AC48-DA5DF49F21C6}" sibTransId="{C13A3003-86A9-7D48-B7AB-A549FBB938F1}"/>
    <dgm:cxn modelId="{0D27462F-DF82-DA42-BC33-5CF1A0646006}" type="presOf" srcId="{359E49B4-0055-F740-9057-2551E671D2D6}" destId="{BE9A207A-E5B7-474B-941B-F7532DE55722}" srcOrd="0" destOrd="0" presId="urn:microsoft.com/office/officeart/2005/8/layout/chevron2"/>
    <dgm:cxn modelId="{00FC6466-1D11-E34C-8236-9013D6A69C23}" type="presOf" srcId="{AD94660E-CF3A-6E43-A219-347320C1CA0F}" destId="{8CA547B0-CA9B-D542-940A-CB21E49DA53B}" srcOrd="0" destOrd="0" presId="urn:microsoft.com/office/officeart/2005/8/layout/chevron2"/>
    <dgm:cxn modelId="{C7C3116B-4427-8947-8C77-CB62617F699B}" type="presOf" srcId="{69D2D22F-64E7-A442-96C4-137EB43C0B92}" destId="{82C37195-25F8-B240-B710-6DE0EDC9DF5B}" srcOrd="0" destOrd="0" presId="urn:microsoft.com/office/officeart/2005/8/layout/chevron2"/>
    <dgm:cxn modelId="{74CDB286-D32B-6144-8CE8-6B7CE331765E}" srcId="{B4CBB83C-E97E-A843-A98D-1E1F4473DA48}" destId="{64F87CD4-3AF6-6645-8D77-ABE8D2F4B95E}" srcOrd="0" destOrd="0" parTransId="{54D6A2F7-753F-0C47-B02E-6CA497864713}" sibTransId="{FFB772C2-ACC7-C74F-981C-31D2F457FD25}"/>
    <dgm:cxn modelId="{C224D097-34E0-5045-99A2-3D990A7F9870}" srcId="{64F87CD4-3AF6-6645-8D77-ABE8D2F4B95E}" destId="{69D2D22F-64E7-A442-96C4-137EB43C0B92}" srcOrd="0" destOrd="0" parTransId="{20A05899-BC11-0942-9A5B-EDF7CA168A74}" sibTransId="{3A3D28C0-5CB3-3A4A-BDB4-E159F15AB9D4}"/>
    <dgm:cxn modelId="{CADA65A4-131A-A34F-A78D-9FFEAFBA0BBE}" srcId="{AD94660E-CF3A-6E43-A219-347320C1CA0F}" destId="{359E49B4-0055-F740-9057-2551E671D2D6}" srcOrd="0" destOrd="0" parTransId="{D1E5C345-147D-D947-A11A-9DD21553270A}" sibTransId="{DD551218-261D-A94B-BA87-26666C9EDC30}"/>
    <dgm:cxn modelId="{5E7CE2C2-7915-5F47-9118-3555145D7D12}" type="presOf" srcId="{DC0A51DB-B18B-3946-BFF6-B98769624B3D}" destId="{28ED46E8-C1C7-9D44-9B75-FCBE07A7FB9F}" srcOrd="0" destOrd="0" presId="urn:microsoft.com/office/officeart/2005/8/layout/chevron2"/>
    <dgm:cxn modelId="{B9B007E9-E8F7-464F-B1C7-8CDAE98B78DE}" type="presOf" srcId="{B4CBB83C-E97E-A843-A98D-1E1F4473DA48}" destId="{BA56618E-E388-C045-B803-1CD421F6ECDD}" srcOrd="0" destOrd="0" presId="urn:microsoft.com/office/officeart/2005/8/layout/chevron2"/>
    <dgm:cxn modelId="{785F96A0-2A8B-084C-BB23-38FEF9B165F4}" type="presParOf" srcId="{BA56618E-E388-C045-B803-1CD421F6ECDD}" destId="{00E150CA-7981-8E47-84A7-D8FE8A240579}" srcOrd="0" destOrd="0" presId="urn:microsoft.com/office/officeart/2005/8/layout/chevron2"/>
    <dgm:cxn modelId="{E15AB15C-ABF5-8E4D-A684-9D14BAA49076}" type="presParOf" srcId="{00E150CA-7981-8E47-84A7-D8FE8A240579}" destId="{B5E6303E-839F-0046-BB48-71EE768EC440}" srcOrd="0" destOrd="0" presId="urn:microsoft.com/office/officeart/2005/8/layout/chevron2"/>
    <dgm:cxn modelId="{73B55127-F5B9-F94E-BC28-F34957412E92}" type="presParOf" srcId="{00E150CA-7981-8E47-84A7-D8FE8A240579}" destId="{82C37195-25F8-B240-B710-6DE0EDC9DF5B}" srcOrd="1" destOrd="0" presId="urn:microsoft.com/office/officeart/2005/8/layout/chevron2"/>
    <dgm:cxn modelId="{E1B4A900-7FC4-BD4D-B7E4-BEF71D1701AE}" type="presParOf" srcId="{BA56618E-E388-C045-B803-1CD421F6ECDD}" destId="{F8041F56-33F8-204C-9DF2-0D8E36808230}" srcOrd="1" destOrd="0" presId="urn:microsoft.com/office/officeart/2005/8/layout/chevron2"/>
    <dgm:cxn modelId="{13C4E712-C66E-F04D-BAD3-087A102DC32E}" type="presParOf" srcId="{BA56618E-E388-C045-B803-1CD421F6ECDD}" destId="{A2BBDB9B-0259-3546-95AF-41ADDB5123DC}" srcOrd="2" destOrd="0" presId="urn:microsoft.com/office/officeart/2005/8/layout/chevron2"/>
    <dgm:cxn modelId="{CB21D204-F34C-4F47-B494-BB58DA8A7C10}" type="presParOf" srcId="{A2BBDB9B-0259-3546-95AF-41ADDB5123DC}" destId="{D1A1A202-B4A2-534B-A4FA-4019A4C29B28}" srcOrd="0" destOrd="0" presId="urn:microsoft.com/office/officeart/2005/8/layout/chevron2"/>
    <dgm:cxn modelId="{EFC1C12B-4560-7049-9F74-32ACD607D775}" type="presParOf" srcId="{A2BBDB9B-0259-3546-95AF-41ADDB5123DC}" destId="{28ED46E8-C1C7-9D44-9B75-FCBE07A7FB9F}" srcOrd="1" destOrd="0" presId="urn:microsoft.com/office/officeart/2005/8/layout/chevron2"/>
    <dgm:cxn modelId="{598FF0BD-D6F1-A04E-991B-48B6AD353264}" type="presParOf" srcId="{BA56618E-E388-C045-B803-1CD421F6ECDD}" destId="{D745C56B-8959-D048-9069-23C0D9C65E35}" srcOrd="3" destOrd="0" presId="urn:microsoft.com/office/officeart/2005/8/layout/chevron2"/>
    <dgm:cxn modelId="{2E39393E-E943-5D4B-8ABE-B561BDC487A9}" type="presParOf" srcId="{BA56618E-E388-C045-B803-1CD421F6ECDD}" destId="{91A2C907-0F97-CB48-AB14-C8256E9C7073}" srcOrd="4" destOrd="0" presId="urn:microsoft.com/office/officeart/2005/8/layout/chevron2"/>
    <dgm:cxn modelId="{1A0F5F8F-C960-B34F-B80D-719A7CD8E3CB}" type="presParOf" srcId="{91A2C907-0F97-CB48-AB14-C8256E9C7073}" destId="{8CA547B0-CA9B-D542-940A-CB21E49DA53B}" srcOrd="0" destOrd="0" presId="urn:microsoft.com/office/officeart/2005/8/layout/chevron2"/>
    <dgm:cxn modelId="{D1514FD2-2CA1-674E-9F7B-944B49B2FAC3}" type="presParOf" srcId="{91A2C907-0F97-CB48-AB14-C8256E9C7073}" destId="{BE9A207A-E5B7-474B-941B-F7532DE5572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EDD9AD3-6048-2842-AAA7-E8DCAF361D9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AD51D3A-DF0B-B44B-A490-1EC5E0852C96}">
      <dgm:prSet/>
      <dgm:spPr>
        <a:solidFill>
          <a:srgbClr val="CC8BFF"/>
        </a:solidFill>
      </dgm:spPr>
      <dgm:t>
        <a:bodyPr/>
        <a:lstStyle/>
        <a:p>
          <a:r>
            <a:rPr lang="en-US" dirty="0"/>
            <a:t>1</a:t>
          </a:r>
          <a:endParaRPr lang="en-ID" dirty="0"/>
        </a:p>
      </dgm:t>
    </dgm:pt>
    <dgm:pt modelId="{7D3B88EA-15A0-7149-B2D3-3D8D505F2192}" type="parTrans" cxnId="{48704B14-6232-9748-B35D-4AB4A912FDAC}">
      <dgm:prSet/>
      <dgm:spPr/>
      <dgm:t>
        <a:bodyPr/>
        <a:lstStyle/>
        <a:p>
          <a:endParaRPr lang="en-US"/>
        </a:p>
      </dgm:t>
    </dgm:pt>
    <dgm:pt modelId="{46357B6E-E828-D141-850D-4417751B1D2B}" type="sibTrans" cxnId="{48704B14-6232-9748-B35D-4AB4A912FDAC}">
      <dgm:prSet/>
      <dgm:spPr/>
      <dgm:t>
        <a:bodyPr/>
        <a:lstStyle/>
        <a:p>
          <a:endParaRPr lang="en-US"/>
        </a:p>
      </dgm:t>
    </dgm:pt>
    <dgm:pt modelId="{F130AF17-1C9E-9E4B-8273-35846EC91AC7}">
      <dgm:prSet/>
      <dgm:spPr>
        <a:solidFill>
          <a:srgbClr val="CC8BFF"/>
        </a:solidFill>
      </dgm:spPr>
      <dgm:t>
        <a:bodyPr/>
        <a:lstStyle/>
        <a:p>
          <a:r>
            <a:rPr lang="en-US" dirty="0"/>
            <a:t>2. </a:t>
          </a:r>
          <a:endParaRPr lang="en-ID" dirty="0"/>
        </a:p>
      </dgm:t>
    </dgm:pt>
    <dgm:pt modelId="{7D2CB912-2978-FF41-9372-1353B791FF54}" type="parTrans" cxnId="{7AE4B1D9-6270-EF4F-AB5E-E754F4DE9312}">
      <dgm:prSet/>
      <dgm:spPr/>
      <dgm:t>
        <a:bodyPr/>
        <a:lstStyle/>
        <a:p>
          <a:endParaRPr lang="en-US"/>
        </a:p>
      </dgm:t>
    </dgm:pt>
    <dgm:pt modelId="{80439456-7923-BB49-8479-6AA91751E613}" type="sibTrans" cxnId="{7AE4B1D9-6270-EF4F-AB5E-E754F4DE9312}">
      <dgm:prSet/>
      <dgm:spPr/>
      <dgm:t>
        <a:bodyPr/>
        <a:lstStyle/>
        <a:p>
          <a:endParaRPr lang="en-US"/>
        </a:p>
      </dgm:t>
    </dgm:pt>
    <dgm:pt modelId="{CE75F810-9F31-F540-AB22-CBD4DEC26F98}">
      <dgm:prSet custT="1"/>
      <dgm:spPr>
        <a:solidFill>
          <a:srgbClr val="CC8BFF"/>
        </a:solidFill>
      </dgm:spPr>
      <dgm:t>
        <a:bodyPr/>
        <a:lstStyle/>
        <a:p>
          <a:r>
            <a:rPr lang="en-US" sz="1800" dirty="0"/>
            <a:t>3</a:t>
          </a:r>
          <a:endParaRPr lang="en-ID" dirty="0"/>
        </a:p>
      </dgm:t>
    </dgm:pt>
    <dgm:pt modelId="{FEED7C99-F352-C544-9F34-3AAD1B5A31F3}" type="parTrans" cxnId="{60D17815-C023-4B4A-817B-542AFEEAD89B}">
      <dgm:prSet/>
      <dgm:spPr/>
      <dgm:t>
        <a:bodyPr/>
        <a:lstStyle/>
        <a:p>
          <a:endParaRPr lang="en-US"/>
        </a:p>
      </dgm:t>
    </dgm:pt>
    <dgm:pt modelId="{F2684CDC-AA9F-F840-9B91-6B34A12D8135}" type="sibTrans" cxnId="{60D17815-C023-4B4A-817B-542AFEEAD89B}">
      <dgm:prSet/>
      <dgm:spPr/>
      <dgm:t>
        <a:bodyPr/>
        <a:lstStyle/>
        <a:p>
          <a:endParaRPr lang="en-US"/>
        </a:p>
      </dgm:t>
    </dgm:pt>
    <dgm:pt modelId="{DA094423-9876-2340-852C-5CC2223146C7}">
      <dgm:prSet custT="1"/>
      <dgm:spPr>
        <a:solidFill>
          <a:srgbClr val="7030A0">
            <a:alpha val="90000"/>
          </a:srgbClr>
        </a:solidFill>
      </dgm:spPr>
      <dgm:t>
        <a:bodyPr/>
        <a:lstStyle/>
        <a:p>
          <a:r>
            <a:rPr lang="en-US" sz="2400" dirty="0">
              <a:solidFill>
                <a:schemeClr val="bg1"/>
              </a:solidFill>
              <a:latin typeface="Bodoni 72 Oldstyle Book" pitchFamily="2" charset="0"/>
            </a:rPr>
            <a:t>In this study only used a data collection tool in the form of a questionnaire, thus there is a possibility of bias in the answers obtained from respondents, namely respondents tend not to fill in the truth or only fill out based on ideal conditions.</a:t>
          </a:r>
        </a:p>
      </dgm:t>
    </dgm:pt>
    <dgm:pt modelId="{1A018909-B093-A448-BE58-2C61B55FFFC8}" type="parTrans" cxnId="{10F26B73-2271-B341-900F-60CD7D24B6EC}">
      <dgm:prSet/>
      <dgm:spPr/>
      <dgm:t>
        <a:bodyPr/>
        <a:lstStyle/>
        <a:p>
          <a:endParaRPr lang="en-US"/>
        </a:p>
      </dgm:t>
    </dgm:pt>
    <dgm:pt modelId="{A613C4EF-7E08-6B47-A126-A8E6E7816717}" type="sibTrans" cxnId="{10F26B73-2271-B341-900F-60CD7D24B6EC}">
      <dgm:prSet/>
      <dgm:spPr/>
      <dgm:t>
        <a:bodyPr/>
        <a:lstStyle/>
        <a:p>
          <a:endParaRPr lang="en-US"/>
        </a:p>
      </dgm:t>
    </dgm:pt>
    <dgm:pt modelId="{3E595AA0-A970-244F-AB89-D3FC4D0F9F2D}">
      <dgm:prSet custT="1"/>
      <dgm:spPr>
        <a:solidFill>
          <a:srgbClr val="7030A0">
            <a:alpha val="90000"/>
          </a:srgbClr>
        </a:solidFill>
      </dgm:spPr>
      <dgm:t>
        <a:bodyPr/>
        <a:lstStyle/>
        <a:p>
          <a:r>
            <a:rPr lang="en-US" sz="2400" dirty="0">
              <a:solidFill>
                <a:schemeClr val="bg1"/>
              </a:solidFill>
              <a:latin typeface="Bodoni 72 Oldstyle Book" pitchFamily="2" charset="0"/>
            </a:rPr>
            <a:t>There is no supporting data to explore further the reasons for the respondents' answers by conducting interviews.</a:t>
          </a:r>
        </a:p>
      </dgm:t>
    </dgm:pt>
    <dgm:pt modelId="{92A80344-40A1-6A4B-B277-EA1BFB69575C}" type="parTrans" cxnId="{1A976D32-A1C8-6143-9F67-FD5DC1F47E21}">
      <dgm:prSet/>
      <dgm:spPr/>
      <dgm:t>
        <a:bodyPr/>
        <a:lstStyle/>
        <a:p>
          <a:endParaRPr lang="en-US"/>
        </a:p>
      </dgm:t>
    </dgm:pt>
    <dgm:pt modelId="{66BC20A2-4424-374C-90AA-FFBA771F8CBB}" type="sibTrans" cxnId="{1A976D32-A1C8-6143-9F67-FD5DC1F47E21}">
      <dgm:prSet/>
      <dgm:spPr/>
      <dgm:t>
        <a:bodyPr/>
        <a:lstStyle/>
        <a:p>
          <a:endParaRPr lang="en-US"/>
        </a:p>
      </dgm:t>
    </dgm:pt>
    <dgm:pt modelId="{A750426C-025E-6D4B-9DC3-D9FA0121D9F3}">
      <dgm:prSet custT="1"/>
      <dgm:spPr>
        <a:solidFill>
          <a:srgbClr val="7030A0">
            <a:alpha val="90000"/>
          </a:srgb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t> </a:t>
          </a:r>
          <a:r>
            <a:rPr lang="en-US" sz="2400" dirty="0">
              <a:solidFill>
                <a:schemeClr val="bg1"/>
              </a:solidFill>
              <a:latin typeface="Bodoni 72 Oldstyle Book" pitchFamily="2" charset="0"/>
            </a:rPr>
            <a:t>The research was carried out in a special hospital belonging by the ministry of health, thus all forms of policies and activities related to the effect of providing education on the quality of life of breast cancer patients with family assistance and medication adherence as mediating variables at the DNCC, so that it is possible there were differences in results in subsequent studies.</a:t>
          </a:r>
          <a:endParaRPr lang="en-ID" sz="2400" dirty="0">
            <a:solidFill>
              <a:schemeClr val="bg1"/>
            </a:solidFill>
            <a:latin typeface="Bodoni 72 Oldstyle Book" pitchFamily="2" charset="0"/>
          </a:endParaRPr>
        </a:p>
        <a:p>
          <a:pPr marL="285750" lvl="1" indent="0" defTabSz="2889250">
            <a:lnSpc>
              <a:spcPct val="90000"/>
            </a:lnSpc>
            <a:spcBef>
              <a:spcPct val="0"/>
            </a:spcBef>
            <a:spcAft>
              <a:spcPct val="15000"/>
            </a:spcAft>
          </a:pPr>
          <a:endParaRPr lang="en-US" sz="3600" dirty="0"/>
        </a:p>
      </dgm:t>
    </dgm:pt>
    <dgm:pt modelId="{5A19830D-631D-234A-AFE4-B5DFF695ABB5}" type="parTrans" cxnId="{0D07F2D9-B069-444F-BBAA-5F4ED4E671FC}">
      <dgm:prSet/>
      <dgm:spPr/>
      <dgm:t>
        <a:bodyPr/>
        <a:lstStyle/>
        <a:p>
          <a:endParaRPr lang="en-US"/>
        </a:p>
      </dgm:t>
    </dgm:pt>
    <dgm:pt modelId="{80076B75-BA0F-5F41-9E38-A8179AE672BF}" type="sibTrans" cxnId="{0D07F2D9-B069-444F-BBAA-5F4ED4E671FC}">
      <dgm:prSet/>
      <dgm:spPr/>
      <dgm:t>
        <a:bodyPr/>
        <a:lstStyle/>
        <a:p>
          <a:endParaRPr lang="en-US"/>
        </a:p>
      </dgm:t>
    </dgm:pt>
    <dgm:pt modelId="{D805C05F-0E19-FA43-B03E-BB283B05FBA8}">
      <dgm:prSet custT="1"/>
      <dgm:spPr>
        <a:solidFill>
          <a:srgbClr val="7030A0">
            <a:alpha val="90000"/>
          </a:srgbClr>
        </a:solidFill>
      </dgm:spPr>
      <dgm:t>
        <a:bodyPr/>
        <a:lstStyle/>
        <a:p>
          <a:endParaRPr lang="en-US" sz="2400" dirty="0">
            <a:solidFill>
              <a:schemeClr val="bg1"/>
            </a:solidFill>
            <a:latin typeface="Bodoni 72 Oldstyle Book" pitchFamily="2" charset="0"/>
          </a:endParaRPr>
        </a:p>
      </dgm:t>
    </dgm:pt>
    <dgm:pt modelId="{A5A8293D-1BD7-9240-B743-FB307622C04B}" type="parTrans" cxnId="{C7CED6FB-2882-3E4A-B078-BB63A11EEB79}">
      <dgm:prSet/>
      <dgm:spPr/>
      <dgm:t>
        <a:bodyPr/>
        <a:lstStyle/>
        <a:p>
          <a:endParaRPr lang="en-US"/>
        </a:p>
      </dgm:t>
    </dgm:pt>
    <dgm:pt modelId="{47BD6EF1-3E6E-1340-82D4-DF8AA862AE3F}" type="sibTrans" cxnId="{C7CED6FB-2882-3E4A-B078-BB63A11EEB79}">
      <dgm:prSet/>
      <dgm:spPr/>
      <dgm:t>
        <a:bodyPr/>
        <a:lstStyle/>
        <a:p>
          <a:endParaRPr lang="en-US"/>
        </a:p>
      </dgm:t>
    </dgm:pt>
    <dgm:pt modelId="{09BCA888-A4F3-6642-B641-FAC31B9726BB}" type="pres">
      <dgm:prSet presAssocID="{6EDD9AD3-6048-2842-AAA7-E8DCAF361D92}" presName="linearFlow" presStyleCnt="0">
        <dgm:presLayoutVars>
          <dgm:dir/>
          <dgm:animLvl val="lvl"/>
          <dgm:resizeHandles val="exact"/>
        </dgm:presLayoutVars>
      </dgm:prSet>
      <dgm:spPr/>
    </dgm:pt>
    <dgm:pt modelId="{5F0737D8-7B3B-2A48-82C5-29BAB0CED3F4}" type="pres">
      <dgm:prSet presAssocID="{0AD51D3A-DF0B-B44B-A490-1EC5E0852C96}" presName="composite" presStyleCnt="0"/>
      <dgm:spPr/>
    </dgm:pt>
    <dgm:pt modelId="{AE0C75B5-2C2A-5040-BFA8-B2668725FA87}" type="pres">
      <dgm:prSet presAssocID="{0AD51D3A-DF0B-B44B-A490-1EC5E0852C96}" presName="parentText" presStyleLbl="alignNode1" presStyleIdx="0" presStyleCnt="3" custScaleY="114858">
        <dgm:presLayoutVars>
          <dgm:chMax val="1"/>
          <dgm:bulletEnabled val="1"/>
        </dgm:presLayoutVars>
      </dgm:prSet>
      <dgm:spPr/>
    </dgm:pt>
    <dgm:pt modelId="{0E27A62B-F24E-164F-8FED-88E30C562089}" type="pres">
      <dgm:prSet presAssocID="{0AD51D3A-DF0B-B44B-A490-1EC5E0852C96}" presName="descendantText" presStyleLbl="alignAcc1" presStyleIdx="0" presStyleCnt="3" custScaleX="94976" custScaleY="117361" custLinFactNeighborX="-2498" custLinFactNeighborY="2008">
        <dgm:presLayoutVars>
          <dgm:bulletEnabled val="1"/>
        </dgm:presLayoutVars>
      </dgm:prSet>
      <dgm:spPr/>
    </dgm:pt>
    <dgm:pt modelId="{ACED4C82-103D-3B4A-8F27-3CBAA6D35D34}" type="pres">
      <dgm:prSet presAssocID="{46357B6E-E828-D141-850D-4417751B1D2B}" presName="sp" presStyleCnt="0"/>
      <dgm:spPr/>
    </dgm:pt>
    <dgm:pt modelId="{26AC56E3-B254-6C44-B85B-9DF74CDE6224}" type="pres">
      <dgm:prSet presAssocID="{F130AF17-1C9E-9E4B-8273-35846EC91AC7}" presName="composite" presStyleCnt="0"/>
      <dgm:spPr/>
    </dgm:pt>
    <dgm:pt modelId="{6C892896-912F-9340-ABC4-464B309E529D}" type="pres">
      <dgm:prSet presAssocID="{F130AF17-1C9E-9E4B-8273-35846EC91AC7}" presName="parentText" presStyleLbl="alignNode1" presStyleIdx="1" presStyleCnt="3">
        <dgm:presLayoutVars>
          <dgm:chMax val="1"/>
          <dgm:bulletEnabled val="1"/>
        </dgm:presLayoutVars>
      </dgm:prSet>
      <dgm:spPr/>
    </dgm:pt>
    <dgm:pt modelId="{16EE1B7C-716D-2C41-B70B-4DB95C687CCF}" type="pres">
      <dgm:prSet presAssocID="{F130AF17-1C9E-9E4B-8273-35846EC91AC7}" presName="descendantText" presStyleLbl="alignAcc1" presStyleIdx="1" presStyleCnt="3">
        <dgm:presLayoutVars>
          <dgm:bulletEnabled val="1"/>
        </dgm:presLayoutVars>
      </dgm:prSet>
      <dgm:spPr/>
    </dgm:pt>
    <dgm:pt modelId="{7D4FB1EA-9C76-2A41-A375-BDEDF9BF1990}" type="pres">
      <dgm:prSet presAssocID="{80439456-7923-BB49-8479-6AA91751E613}" presName="sp" presStyleCnt="0"/>
      <dgm:spPr/>
    </dgm:pt>
    <dgm:pt modelId="{398BD6D5-77B7-FA49-BF5B-3C6861827103}" type="pres">
      <dgm:prSet presAssocID="{CE75F810-9F31-F540-AB22-CBD4DEC26F98}" presName="composite" presStyleCnt="0"/>
      <dgm:spPr/>
    </dgm:pt>
    <dgm:pt modelId="{7DB0157C-1E23-9F4C-8704-52996F579879}" type="pres">
      <dgm:prSet presAssocID="{CE75F810-9F31-F540-AB22-CBD4DEC26F98}" presName="parentText" presStyleLbl="alignNode1" presStyleIdx="2" presStyleCnt="3" custScaleY="250040">
        <dgm:presLayoutVars>
          <dgm:chMax val="1"/>
          <dgm:bulletEnabled val="1"/>
        </dgm:presLayoutVars>
      </dgm:prSet>
      <dgm:spPr/>
    </dgm:pt>
    <dgm:pt modelId="{4001FC33-613C-E34C-8AE1-255EE9B3930E}" type="pres">
      <dgm:prSet presAssocID="{CE75F810-9F31-F540-AB22-CBD4DEC26F98}" presName="descendantText" presStyleLbl="alignAcc1" presStyleIdx="2" presStyleCnt="3" custScaleY="293484">
        <dgm:presLayoutVars>
          <dgm:bulletEnabled val="1"/>
        </dgm:presLayoutVars>
      </dgm:prSet>
      <dgm:spPr/>
    </dgm:pt>
  </dgm:ptLst>
  <dgm:cxnLst>
    <dgm:cxn modelId="{48704B14-6232-9748-B35D-4AB4A912FDAC}" srcId="{6EDD9AD3-6048-2842-AAA7-E8DCAF361D92}" destId="{0AD51D3A-DF0B-B44B-A490-1EC5E0852C96}" srcOrd="0" destOrd="0" parTransId="{7D3B88EA-15A0-7149-B2D3-3D8D505F2192}" sibTransId="{46357B6E-E828-D141-850D-4417751B1D2B}"/>
    <dgm:cxn modelId="{60D17815-C023-4B4A-817B-542AFEEAD89B}" srcId="{6EDD9AD3-6048-2842-AAA7-E8DCAF361D92}" destId="{CE75F810-9F31-F540-AB22-CBD4DEC26F98}" srcOrd="2" destOrd="0" parTransId="{FEED7C99-F352-C544-9F34-3AAD1B5A31F3}" sibTransId="{F2684CDC-AA9F-F840-9B91-6B34A12D8135}"/>
    <dgm:cxn modelId="{1A976D32-A1C8-6143-9F67-FD5DC1F47E21}" srcId="{F130AF17-1C9E-9E4B-8273-35846EC91AC7}" destId="{3E595AA0-A970-244F-AB89-D3FC4D0F9F2D}" srcOrd="0" destOrd="0" parTransId="{92A80344-40A1-6A4B-B277-EA1BFB69575C}" sibTransId="{66BC20A2-4424-374C-90AA-FFBA771F8CBB}"/>
    <dgm:cxn modelId="{03A6404F-5CF0-9648-9107-D99E230EA615}" type="presOf" srcId="{CE75F810-9F31-F540-AB22-CBD4DEC26F98}" destId="{7DB0157C-1E23-9F4C-8704-52996F579879}" srcOrd="0" destOrd="0" presId="urn:microsoft.com/office/officeart/2005/8/layout/chevron2"/>
    <dgm:cxn modelId="{17F35E65-D815-B145-BA0F-058ACB0A16BB}" type="presOf" srcId="{DA094423-9876-2340-852C-5CC2223146C7}" destId="{0E27A62B-F24E-164F-8FED-88E30C562089}" srcOrd="0" destOrd="1" presId="urn:microsoft.com/office/officeart/2005/8/layout/chevron2"/>
    <dgm:cxn modelId="{4F444873-97F3-C64C-B71B-CA2E5BF3F794}" type="presOf" srcId="{D805C05F-0E19-FA43-B03E-BB283B05FBA8}" destId="{0E27A62B-F24E-164F-8FED-88E30C562089}" srcOrd="0" destOrd="0" presId="urn:microsoft.com/office/officeart/2005/8/layout/chevron2"/>
    <dgm:cxn modelId="{10F26B73-2271-B341-900F-60CD7D24B6EC}" srcId="{0AD51D3A-DF0B-B44B-A490-1EC5E0852C96}" destId="{DA094423-9876-2340-852C-5CC2223146C7}" srcOrd="1" destOrd="0" parTransId="{1A018909-B093-A448-BE58-2C61B55FFFC8}" sibTransId="{A613C4EF-7E08-6B47-A126-A8E6E7816717}"/>
    <dgm:cxn modelId="{07201774-B5FD-3E4D-89ED-F72577E61AA2}" type="presOf" srcId="{3E595AA0-A970-244F-AB89-D3FC4D0F9F2D}" destId="{16EE1B7C-716D-2C41-B70B-4DB95C687CCF}" srcOrd="0" destOrd="0" presId="urn:microsoft.com/office/officeart/2005/8/layout/chevron2"/>
    <dgm:cxn modelId="{8D516E83-3480-A946-8783-A4172F760A93}" type="presOf" srcId="{6EDD9AD3-6048-2842-AAA7-E8DCAF361D92}" destId="{09BCA888-A4F3-6642-B641-FAC31B9726BB}" srcOrd="0" destOrd="0" presId="urn:microsoft.com/office/officeart/2005/8/layout/chevron2"/>
    <dgm:cxn modelId="{CC1579A0-9C5D-FD43-9BEC-5EE2995DF536}" type="presOf" srcId="{A750426C-025E-6D4B-9DC3-D9FA0121D9F3}" destId="{4001FC33-613C-E34C-8AE1-255EE9B3930E}" srcOrd="0" destOrd="0" presId="urn:microsoft.com/office/officeart/2005/8/layout/chevron2"/>
    <dgm:cxn modelId="{3ED876AE-46E7-954F-BDDE-0866CDE95A94}" type="presOf" srcId="{0AD51D3A-DF0B-B44B-A490-1EC5E0852C96}" destId="{AE0C75B5-2C2A-5040-BFA8-B2668725FA87}" srcOrd="0" destOrd="0" presId="urn:microsoft.com/office/officeart/2005/8/layout/chevron2"/>
    <dgm:cxn modelId="{7AE4B1D9-6270-EF4F-AB5E-E754F4DE9312}" srcId="{6EDD9AD3-6048-2842-AAA7-E8DCAF361D92}" destId="{F130AF17-1C9E-9E4B-8273-35846EC91AC7}" srcOrd="1" destOrd="0" parTransId="{7D2CB912-2978-FF41-9372-1353B791FF54}" sibTransId="{80439456-7923-BB49-8479-6AA91751E613}"/>
    <dgm:cxn modelId="{0D07F2D9-B069-444F-BBAA-5F4ED4E671FC}" srcId="{CE75F810-9F31-F540-AB22-CBD4DEC26F98}" destId="{A750426C-025E-6D4B-9DC3-D9FA0121D9F3}" srcOrd="0" destOrd="0" parTransId="{5A19830D-631D-234A-AFE4-B5DFF695ABB5}" sibTransId="{80076B75-BA0F-5F41-9E38-A8179AE672BF}"/>
    <dgm:cxn modelId="{6DA803F6-06EB-8249-B191-139830382317}" type="presOf" srcId="{F130AF17-1C9E-9E4B-8273-35846EC91AC7}" destId="{6C892896-912F-9340-ABC4-464B309E529D}" srcOrd="0" destOrd="0" presId="urn:microsoft.com/office/officeart/2005/8/layout/chevron2"/>
    <dgm:cxn modelId="{C7CED6FB-2882-3E4A-B078-BB63A11EEB79}" srcId="{0AD51D3A-DF0B-B44B-A490-1EC5E0852C96}" destId="{D805C05F-0E19-FA43-B03E-BB283B05FBA8}" srcOrd="0" destOrd="0" parTransId="{A5A8293D-1BD7-9240-B743-FB307622C04B}" sibTransId="{47BD6EF1-3E6E-1340-82D4-DF8AA862AE3F}"/>
    <dgm:cxn modelId="{4D4F1C6E-62D5-EA44-8011-B31E20DCAF45}" type="presParOf" srcId="{09BCA888-A4F3-6642-B641-FAC31B9726BB}" destId="{5F0737D8-7B3B-2A48-82C5-29BAB0CED3F4}" srcOrd="0" destOrd="0" presId="urn:microsoft.com/office/officeart/2005/8/layout/chevron2"/>
    <dgm:cxn modelId="{CB279BF6-690F-DD4E-A943-261492B3BD0F}" type="presParOf" srcId="{5F0737D8-7B3B-2A48-82C5-29BAB0CED3F4}" destId="{AE0C75B5-2C2A-5040-BFA8-B2668725FA87}" srcOrd="0" destOrd="0" presId="urn:microsoft.com/office/officeart/2005/8/layout/chevron2"/>
    <dgm:cxn modelId="{D58A5FF0-F114-F144-8F89-6A6E062E023B}" type="presParOf" srcId="{5F0737D8-7B3B-2A48-82C5-29BAB0CED3F4}" destId="{0E27A62B-F24E-164F-8FED-88E30C562089}" srcOrd="1" destOrd="0" presId="urn:microsoft.com/office/officeart/2005/8/layout/chevron2"/>
    <dgm:cxn modelId="{7FBC975F-C73F-A543-A320-B01C3F8F6D01}" type="presParOf" srcId="{09BCA888-A4F3-6642-B641-FAC31B9726BB}" destId="{ACED4C82-103D-3B4A-8F27-3CBAA6D35D34}" srcOrd="1" destOrd="0" presId="urn:microsoft.com/office/officeart/2005/8/layout/chevron2"/>
    <dgm:cxn modelId="{41CE049A-A18C-354D-BBE9-CE236A8BC898}" type="presParOf" srcId="{09BCA888-A4F3-6642-B641-FAC31B9726BB}" destId="{26AC56E3-B254-6C44-B85B-9DF74CDE6224}" srcOrd="2" destOrd="0" presId="urn:microsoft.com/office/officeart/2005/8/layout/chevron2"/>
    <dgm:cxn modelId="{00935ED2-61D7-9142-8B45-09B8331F4454}" type="presParOf" srcId="{26AC56E3-B254-6C44-B85B-9DF74CDE6224}" destId="{6C892896-912F-9340-ABC4-464B309E529D}" srcOrd="0" destOrd="0" presId="urn:microsoft.com/office/officeart/2005/8/layout/chevron2"/>
    <dgm:cxn modelId="{36BA5686-0355-574F-90B0-69483683B7B6}" type="presParOf" srcId="{26AC56E3-B254-6C44-B85B-9DF74CDE6224}" destId="{16EE1B7C-716D-2C41-B70B-4DB95C687CCF}" srcOrd="1" destOrd="0" presId="urn:microsoft.com/office/officeart/2005/8/layout/chevron2"/>
    <dgm:cxn modelId="{ADE18A55-3FF5-F940-943C-93B7DEBA04C0}" type="presParOf" srcId="{09BCA888-A4F3-6642-B641-FAC31B9726BB}" destId="{7D4FB1EA-9C76-2A41-A375-BDEDF9BF1990}" srcOrd="3" destOrd="0" presId="urn:microsoft.com/office/officeart/2005/8/layout/chevron2"/>
    <dgm:cxn modelId="{E2333D0F-925B-F542-B23E-D2B40ED74F17}" type="presParOf" srcId="{09BCA888-A4F3-6642-B641-FAC31B9726BB}" destId="{398BD6D5-77B7-FA49-BF5B-3C6861827103}" srcOrd="4" destOrd="0" presId="urn:microsoft.com/office/officeart/2005/8/layout/chevron2"/>
    <dgm:cxn modelId="{6CDD7A84-A0A6-9B44-9036-BAD683A3B653}" type="presParOf" srcId="{398BD6D5-77B7-FA49-BF5B-3C6861827103}" destId="{7DB0157C-1E23-9F4C-8704-52996F579879}" srcOrd="0" destOrd="0" presId="urn:microsoft.com/office/officeart/2005/8/layout/chevron2"/>
    <dgm:cxn modelId="{855E3D11-6E3B-214E-9B2E-3ABDE7531C3C}" type="presParOf" srcId="{398BD6D5-77B7-FA49-BF5B-3C6861827103}" destId="{4001FC33-613C-E34C-8AE1-255EE9B3930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3E9F72-7BD0-B94F-BB6B-0A3EDC7146C0}"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6052DD0E-4B6D-9D4C-B108-1CCCFBE8B8F2}">
      <dgm:prSet custT="1"/>
      <dgm:spPr>
        <a:solidFill>
          <a:srgbClr val="7030A0"/>
        </a:solidFill>
      </dgm:spPr>
      <dgm:t>
        <a:bodyPr/>
        <a:lstStyle/>
        <a:p>
          <a:pPr algn="ctr"/>
          <a:r>
            <a:rPr lang="en-US" sz="3200" dirty="0">
              <a:latin typeface="Bodoni 72 Oldstyle Book" pitchFamily="2" charset="0"/>
            </a:rPr>
            <a:t>General </a:t>
          </a:r>
          <a:r>
            <a:rPr lang="en-US" sz="3200" dirty="0" err="1">
              <a:latin typeface="Bodoni 72 Oldstyle Book" pitchFamily="2" charset="0"/>
            </a:rPr>
            <a:t>Porpuse</a:t>
          </a:r>
          <a:r>
            <a:rPr lang="en-US" sz="3200" dirty="0">
              <a:latin typeface="Bodoni 72 Oldstyle Book" pitchFamily="2" charset="0"/>
            </a:rPr>
            <a:t> :</a:t>
          </a:r>
        </a:p>
        <a:p>
          <a:pPr algn="ctr"/>
          <a:r>
            <a:rPr lang="en-US" sz="3200" dirty="0">
              <a:latin typeface="Bodoni 72 Oldstyle Book" pitchFamily="2" charset="0"/>
            </a:rPr>
            <a:t>To analyze the provision of education, family assistance and medication adherence together on the quality of life of Breast Cancer Patients at </a:t>
          </a:r>
          <a:r>
            <a:rPr lang="en-US" sz="3200" dirty="0" err="1">
              <a:latin typeface="Bodoni 72 Oldstyle Book" pitchFamily="2" charset="0"/>
            </a:rPr>
            <a:t>Dharmais</a:t>
          </a:r>
          <a:r>
            <a:rPr lang="en-US" sz="3200" dirty="0">
              <a:latin typeface="Bodoni 72 Oldstyle Book" pitchFamily="2" charset="0"/>
            </a:rPr>
            <a:t> Cancer Hospital.</a:t>
          </a:r>
          <a:endParaRPr lang="en-ID" sz="3200" dirty="0">
            <a:latin typeface="Bodoni 72 Oldstyle Book" pitchFamily="2" charset="0"/>
          </a:endParaRPr>
        </a:p>
      </dgm:t>
    </dgm:pt>
    <dgm:pt modelId="{EA88EF09-F469-5F4E-BA6E-7F79DAD18047}" type="parTrans" cxnId="{6879DB28-0A24-514F-ADAB-DEA32F437935}">
      <dgm:prSet/>
      <dgm:spPr/>
      <dgm:t>
        <a:bodyPr/>
        <a:lstStyle/>
        <a:p>
          <a:endParaRPr lang="en-US"/>
        </a:p>
      </dgm:t>
    </dgm:pt>
    <dgm:pt modelId="{89A6AE94-81C9-754C-9F2C-F112656D8128}" type="sibTrans" cxnId="{6879DB28-0A24-514F-ADAB-DEA32F437935}">
      <dgm:prSet/>
      <dgm:spPr/>
      <dgm:t>
        <a:bodyPr/>
        <a:lstStyle/>
        <a:p>
          <a:endParaRPr lang="en-US"/>
        </a:p>
      </dgm:t>
    </dgm:pt>
    <dgm:pt modelId="{400133B8-698F-2742-B184-104129947A1D}" type="pres">
      <dgm:prSet presAssocID="{383E9F72-7BD0-B94F-BB6B-0A3EDC7146C0}" presName="Name0" presStyleCnt="0">
        <dgm:presLayoutVars>
          <dgm:chPref val="3"/>
          <dgm:dir/>
          <dgm:animLvl val="lvl"/>
          <dgm:resizeHandles/>
        </dgm:presLayoutVars>
      </dgm:prSet>
      <dgm:spPr/>
    </dgm:pt>
    <dgm:pt modelId="{3D41D277-91A1-CD46-A14C-DF366071C3C7}" type="pres">
      <dgm:prSet presAssocID="{6052DD0E-4B6D-9D4C-B108-1CCCFBE8B8F2}" presName="horFlow" presStyleCnt="0"/>
      <dgm:spPr/>
    </dgm:pt>
    <dgm:pt modelId="{B1D29574-451F-6C43-8759-F5CDEEE39571}" type="pres">
      <dgm:prSet presAssocID="{6052DD0E-4B6D-9D4C-B108-1CCCFBE8B8F2}" presName="bigChev" presStyleLbl="node1" presStyleIdx="0" presStyleCnt="1" custScaleX="108077"/>
      <dgm:spPr/>
    </dgm:pt>
  </dgm:ptLst>
  <dgm:cxnLst>
    <dgm:cxn modelId="{6879DB28-0A24-514F-ADAB-DEA32F437935}" srcId="{383E9F72-7BD0-B94F-BB6B-0A3EDC7146C0}" destId="{6052DD0E-4B6D-9D4C-B108-1CCCFBE8B8F2}" srcOrd="0" destOrd="0" parTransId="{EA88EF09-F469-5F4E-BA6E-7F79DAD18047}" sibTransId="{89A6AE94-81C9-754C-9F2C-F112656D8128}"/>
    <dgm:cxn modelId="{F09FD689-B534-5742-BB6A-272BA0CB90EB}" type="presOf" srcId="{383E9F72-7BD0-B94F-BB6B-0A3EDC7146C0}" destId="{400133B8-698F-2742-B184-104129947A1D}" srcOrd="0" destOrd="0" presId="urn:microsoft.com/office/officeart/2005/8/layout/lProcess3"/>
    <dgm:cxn modelId="{A0783FE8-1742-5646-8751-EC0B799EF30C}" type="presOf" srcId="{6052DD0E-4B6D-9D4C-B108-1CCCFBE8B8F2}" destId="{B1D29574-451F-6C43-8759-F5CDEEE39571}" srcOrd="0" destOrd="0" presId="urn:microsoft.com/office/officeart/2005/8/layout/lProcess3"/>
    <dgm:cxn modelId="{2912109B-7128-0C4A-B20B-7505B2258DCE}" type="presParOf" srcId="{400133B8-698F-2742-B184-104129947A1D}" destId="{3D41D277-91A1-CD46-A14C-DF366071C3C7}" srcOrd="0" destOrd="0" presId="urn:microsoft.com/office/officeart/2005/8/layout/lProcess3"/>
    <dgm:cxn modelId="{CC5B17EE-0D9E-7A48-982A-FC365898A8B7}" type="presParOf" srcId="{3D41D277-91A1-CD46-A14C-DF366071C3C7}" destId="{B1D29574-451F-6C43-8759-F5CDEEE3957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3E9F72-7BD0-B94F-BB6B-0A3EDC7146C0}"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00133B8-698F-2742-B184-104129947A1D}" type="pres">
      <dgm:prSet presAssocID="{383E9F72-7BD0-B94F-BB6B-0A3EDC7146C0}" presName="Name0" presStyleCnt="0">
        <dgm:presLayoutVars>
          <dgm:chPref val="3"/>
          <dgm:dir/>
          <dgm:animLvl val="lvl"/>
          <dgm:resizeHandles/>
        </dgm:presLayoutVars>
      </dgm:prSet>
      <dgm:spPr/>
    </dgm:pt>
  </dgm:ptLst>
  <dgm:cxnLst>
    <dgm:cxn modelId="{F09FD689-B534-5742-BB6A-272BA0CB90EB}" type="presOf" srcId="{383E9F72-7BD0-B94F-BB6B-0A3EDC7146C0}" destId="{400133B8-698F-2742-B184-104129947A1D}"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A71C94-ED6C-4C4C-9B13-CB83DFD4167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74A2263-CC25-3B4A-9557-CFB238EE3B3C}">
      <dgm:prSet custT="1"/>
      <dgm:spPr>
        <a:solidFill>
          <a:srgbClr val="B1ACE5"/>
        </a:solidFill>
      </dgm:spPr>
      <dgm:t>
        <a:bodyPr/>
        <a:lstStyle/>
        <a:p>
          <a:br>
            <a:rPr lang="en-US" sz="2400" dirty="0"/>
          </a:br>
          <a:r>
            <a:rPr lang="en-US" sz="2400" dirty="0">
              <a:solidFill>
                <a:srgbClr val="7030A0"/>
              </a:solidFill>
            </a:rPr>
            <a:t>a. To analyze the effect of providing education on the quality of life of Breast Cancer Patients at </a:t>
          </a:r>
          <a:r>
            <a:rPr lang="en-US" sz="2400" dirty="0" err="1">
              <a:solidFill>
                <a:srgbClr val="7030A0"/>
              </a:solidFill>
            </a:rPr>
            <a:t>Dharmais</a:t>
          </a:r>
          <a:r>
            <a:rPr lang="en-US" sz="2400" dirty="0">
              <a:solidFill>
                <a:srgbClr val="7030A0"/>
              </a:solidFill>
            </a:rPr>
            <a:t> Cancer Hospital.</a:t>
          </a:r>
          <a:br>
            <a:rPr lang="en-US" sz="2400" dirty="0">
              <a:solidFill>
                <a:srgbClr val="7030A0"/>
              </a:solidFill>
            </a:rPr>
          </a:br>
          <a:r>
            <a:rPr lang="en-US" sz="2400" dirty="0"/>
            <a:t>.</a:t>
          </a:r>
          <a:endParaRPr lang="en-ID" sz="2400" dirty="0"/>
        </a:p>
      </dgm:t>
    </dgm:pt>
    <dgm:pt modelId="{ACA964F2-2444-F844-8FB4-AFC9FD0D1E35}" type="parTrans" cxnId="{5AF4F169-61E8-244B-A3B9-F3D57CB9E60C}">
      <dgm:prSet/>
      <dgm:spPr/>
      <dgm:t>
        <a:bodyPr/>
        <a:lstStyle/>
        <a:p>
          <a:endParaRPr lang="en-US"/>
        </a:p>
      </dgm:t>
    </dgm:pt>
    <dgm:pt modelId="{EAA4CABD-ED75-3D4F-9FD2-84D5C04F8D2C}" type="sibTrans" cxnId="{5AF4F169-61E8-244B-A3B9-F3D57CB9E60C}">
      <dgm:prSet/>
      <dgm:spPr/>
      <dgm:t>
        <a:bodyPr/>
        <a:lstStyle/>
        <a:p>
          <a:endParaRPr lang="en-US"/>
        </a:p>
      </dgm:t>
    </dgm:pt>
    <dgm:pt modelId="{994A80C3-5FD6-D14A-82FF-F2628A925CF8}" type="pres">
      <dgm:prSet presAssocID="{23A71C94-ED6C-4C4C-9B13-CB83DFD4167D}" presName="linearFlow" presStyleCnt="0">
        <dgm:presLayoutVars>
          <dgm:dir/>
          <dgm:resizeHandles val="exact"/>
        </dgm:presLayoutVars>
      </dgm:prSet>
      <dgm:spPr/>
    </dgm:pt>
    <dgm:pt modelId="{F41AEC03-86EF-C949-ABCE-928B6EF3256E}" type="pres">
      <dgm:prSet presAssocID="{F74A2263-CC25-3B4A-9557-CFB238EE3B3C}" presName="composite" presStyleCnt="0"/>
      <dgm:spPr/>
    </dgm:pt>
    <dgm:pt modelId="{EE36EFD0-1B2B-0942-A2DB-C5E9743BAF12}" type="pres">
      <dgm:prSet presAssocID="{F74A2263-CC25-3B4A-9557-CFB238EE3B3C}" presName="imgShp" presStyleLbl="fgImgPlace1" presStyleIdx="0" presStyleCnt="1" custLinFactNeighborX="26148" custLinFactNeighborY="-5709"/>
      <dgm:spPr>
        <a:solidFill>
          <a:srgbClr val="7030A0"/>
        </a:solidFill>
      </dgm:spPr>
    </dgm:pt>
    <dgm:pt modelId="{F6C62A44-1652-7C42-A5CF-E9143C3B864A}" type="pres">
      <dgm:prSet presAssocID="{F74A2263-CC25-3B4A-9557-CFB238EE3B3C}" presName="txShp" presStyleLbl="node1" presStyleIdx="0" presStyleCnt="1" custLinFactNeighborX="-967" custLinFactNeighborY="-7668">
        <dgm:presLayoutVars>
          <dgm:bulletEnabled val="1"/>
        </dgm:presLayoutVars>
      </dgm:prSet>
      <dgm:spPr/>
    </dgm:pt>
  </dgm:ptLst>
  <dgm:cxnLst>
    <dgm:cxn modelId="{687E162D-701A-854A-838B-8A5E35D2DFA7}" type="presOf" srcId="{23A71C94-ED6C-4C4C-9B13-CB83DFD4167D}" destId="{994A80C3-5FD6-D14A-82FF-F2628A925CF8}" srcOrd="0" destOrd="0" presId="urn:microsoft.com/office/officeart/2005/8/layout/vList3"/>
    <dgm:cxn modelId="{FFB94362-7FA0-474B-A897-CC6B194CE1F3}" type="presOf" srcId="{F74A2263-CC25-3B4A-9557-CFB238EE3B3C}" destId="{F6C62A44-1652-7C42-A5CF-E9143C3B864A}" srcOrd="0" destOrd="0" presId="urn:microsoft.com/office/officeart/2005/8/layout/vList3"/>
    <dgm:cxn modelId="{5AF4F169-61E8-244B-A3B9-F3D57CB9E60C}" srcId="{23A71C94-ED6C-4C4C-9B13-CB83DFD4167D}" destId="{F74A2263-CC25-3B4A-9557-CFB238EE3B3C}" srcOrd="0" destOrd="0" parTransId="{ACA964F2-2444-F844-8FB4-AFC9FD0D1E35}" sibTransId="{EAA4CABD-ED75-3D4F-9FD2-84D5C04F8D2C}"/>
    <dgm:cxn modelId="{676C0F78-0D95-3F42-9B68-BCA9FC488BDA}" type="presParOf" srcId="{994A80C3-5FD6-D14A-82FF-F2628A925CF8}" destId="{F41AEC03-86EF-C949-ABCE-928B6EF3256E}" srcOrd="0" destOrd="0" presId="urn:microsoft.com/office/officeart/2005/8/layout/vList3"/>
    <dgm:cxn modelId="{B18E799E-2101-BD4F-9E02-6DD7902A36B1}" type="presParOf" srcId="{F41AEC03-86EF-C949-ABCE-928B6EF3256E}" destId="{EE36EFD0-1B2B-0942-A2DB-C5E9743BAF12}" srcOrd="0" destOrd="0" presId="urn:microsoft.com/office/officeart/2005/8/layout/vList3"/>
    <dgm:cxn modelId="{0E360154-05C6-7547-85F9-1A13098FB370}" type="presParOf" srcId="{F41AEC03-86EF-C949-ABCE-928B6EF3256E}" destId="{F6C62A44-1652-7C42-A5CF-E9143C3B864A}"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A71C94-ED6C-4C4C-9B13-CB83DFD4167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74A2263-CC25-3B4A-9557-CFB238EE3B3C}">
      <dgm:prSet custT="1"/>
      <dgm:spPr>
        <a:solidFill>
          <a:srgbClr val="B1ACE5"/>
        </a:solidFill>
      </dgm:spPr>
      <dgm:t>
        <a:bodyPr/>
        <a:lstStyle/>
        <a:p>
          <a:r>
            <a:rPr lang="en-US" sz="2000" dirty="0"/>
            <a:t>.</a:t>
          </a:r>
          <a:br>
            <a:rPr lang="en-US" sz="2000" dirty="0"/>
          </a:br>
          <a:r>
            <a:rPr lang="en-US" sz="2400" dirty="0">
              <a:solidFill>
                <a:srgbClr val="7030A0"/>
              </a:solidFill>
            </a:rPr>
            <a:t>b. To analyze the effect of family assistance on the quality of life of Breast Cancer Patients at </a:t>
          </a:r>
          <a:r>
            <a:rPr lang="en-US" sz="2400" dirty="0" err="1">
              <a:solidFill>
                <a:srgbClr val="7030A0"/>
              </a:solidFill>
            </a:rPr>
            <a:t>Dharmais</a:t>
          </a:r>
          <a:r>
            <a:rPr lang="en-US" sz="2400" dirty="0">
              <a:solidFill>
                <a:srgbClr val="7030A0"/>
              </a:solidFill>
            </a:rPr>
            <a:t> Cancer Hospital</a:t>
          </a:r>
          <a:r>
            <a:rPr lang="en-US" sz="2800" dirty="0">
              <a:solidFill>
                <a:srgbClr val="7030A0"/>
              </a:solidFill>
            </a:rPr>
            <a:t>.</a:t>
          </a:r>
          <a:br>
            <a:rPr lang="en-US" sz="2800" dirty="0">
              <a:solidFill>
                <a:srgbClr val="7030A0"/>
              </a:solidFill>
            </a:rPr>
          </a:br>
          <a:r>
            <a:rPr lang="en-US" sz="2800" dirty="0"/>
            <a:t>.</a:t>
          </a:r>
          <a:endParaRPr lang="en-ID" sz="2800" dirty="0"/>
        </a:p>
      </dgm:t>
    </dgm:pt>
    <dgm:pt modelId="{ACA964F2-2444-F844-8FB4-AFC9FD0D1E35}" type="parTrans" cxnId="{5AF4F169-61E8-244B-A3B9-F3D57CB9E60C}">
      <dgm:prSet/>
      <dgm:spPr/>
      <dgm:t>
        <a:bodyPr/>
        <a:lstStyle/>
        <a:p>
          <a:endParaRPr lang="en-US"/>
        </a:p>
      </dgm:t>
    </dgm:pt>
    <dgm:pt modelId="{EAA4CABD-ED75-3D4F-9FD2-84D5C04F8D2C}" type="sibTrans" cxnId="{5AF4F169-61E8-244B-A3B9-F3D57CB9E60C}">
      <dgm:prSet/>
      <dgm:spPr/>
      <dgm:t>
        <a:bodyPr/>
        <a:lstStyle/>
        <a:p>
          <a:endParaRPr lang="en-US"/>
        </a:p>
      </dgm:t>
    </dgm:pt>
    <dgm:pt modelId="{994A80C3-5FD6-D14A-82FF-F2628A925CF8}" type="pres">
      <dgm:prSet presAssocID="{23A71C94-ED6C-4C4C-9B13-CB83DFD4167D}" presName="linearFlow" presStyleCnt="0">
        <dgm:presLayoutVars>
          <dgm:dir/>
          <dgm:resizeHandles val="exact"/>
        </dgm:presLayoutVars>
      </dgm:prSet>
      <dgm:spPr/>
    </dgm:pt>
    <dgm:pt modelId="{F41AEC03-86EF-C949-ABCE-928B6EF3256E}" type="pres">
      <dgm:prSet presAssocID="{F74A2263-CC25-3B4A-9557-CFB238EE3B3C}" presName="composite" presStyleCnt="0"/>
      <dgm:spPr/>
    </dgm:pt>
    <dgm:pt modelId="{EE36EFD0-1B2B-0942-A2DB-C5E9743BAF12}" type="pres">
      <dgm:prSet presAssocID="{F74A2263-CC25-3B4A-9557-CFB238EE3B3C}" presName="imgShp" presStyleLbl="fgImgPlace1" presStyleIdx="0" presStyleCnt="1" custLinFactNeighborX="19017" custLinFactNeighborY="-6606"/>
      <dgm:spPr>
        <a:solidFill>
          <a:srgbClr val="7030A0"/>
        </a:solidFill>
      </dgm:spPr>
    </dgm:pt>
    <dgm:pt modelId="{F6C62A44-1652-7C42-A5CF-E9143C3B864A}" type="pres">
      <dgm:prSet presAssocID="{F74A2263-CC25-3B4A-9557-CFB238EE3B3C}" presName="txShp" presStyleLbl="node1" presStyleIdx="0" presStyleCnt="1">
        <dgm:presLayoutVars>
          <dgm:bulletEnabled val="1"/>
        </dgm:presLayoutVars>
      </dgm:prSet>
      <dgm:spPr/>
    </dgm:pt>
  </dgm:ptLst>
  <dgm:cxnLst>
    <dgm:cxn modelId="{687E162D-701A-854A-838B-8A5E35D2DFA7}" type="presOf" srcId="{23A71C94-ED6C-4C4C-9B13-CB83DFD4167D}" destId="{994A80C3-5FD6-D14A-82FF-F2628A925CF8}" srcOrd="0" destOrd="0" presId="urn:microsoft.com/office/officeart/2005/8/layout/vList3"/>
    <dgm:cxn modelId="{FFB94362-7FA0-474B-A897-CC6B194CE1F3}" type="presOf" srcId="{F74A2263-CC25-3B4A-9557-CFB238EE3B3C}" destId="{F6C62A44-1652-7C42-A5CF-E9143C3B864A}" srcOrd="0" destOrd="0" presId="urn:microsoft.com/office/officeart/2005/8/layout/vList3"/>
    <dgm:cxn modelId="{5AF4F169-61E8-244B-A3B9-F3D57CB9E60C}" srcId="{23A71C94-ED6C-4C4C-9B13-CB83DFD4167D}" destId="{F74A2263-CC25-3B4A-9557-CFB238EE3B3C}" srcOrd="0" destOrd="0" parTransId="{ACA964F2-2444-F844-8FB4-AFC9FD0D1E35}" sibTransId="{EAA4CABD-ED75-3D4F-9FD2-84D5C04F8D2C}"/>
    <dgm:cxn modelId="{676C0F78-0D95-3F42-9B68-BCA9FC488BDA}" type="presParOf" srcId="{994A80C3-5FD6-D14A-82FF-F2628A925CF8}" destId="{F41AEC03-86EF-C949-ABCE-928B6EF3256E}" srcOrd="0" destOrd="0" presId="urn:microsoft.com/office/officeart/2005/8/layout/vList3"/>
    <dgm:cxn modelId="{B18E799E-2101-BD4F-9E02-6DD7902A36B1}" type="presParOf" srcId="{F41AEC03-86EF-C949-ABCE-928B6EF3256E}" destId="{EE36EFD0-1B2B-0942-A2DB-C5E9743BAF12}" srcOrd="0" destOrd="0" presId="urn:microsoft.com/office/officeart/2005/8/layout/vList3"/>
    <dgm:cxn modelId="{0E360154-05C6-7547-85F9-1A13098FB370}" type="presParOf" srcId="{F41AEC03-86EF-C949-ABCE-928B6EF3256E}" destId="{F6C62A44-1652-7C42-A5CF-E9143C3B864A}"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A71C94-ED6C-4C4C-9B13-CB83DFD4167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74A2263-CC25-3B4A-9557-CFB238EE3B3C}">
      <dgm:prSet custT="1"/>
      <dgm:spPr>
        <a:solidFill>
          <a:srgbClr val="B1ACE5"/>
        </a:solidFill>
      </dgm:spPr>
      <dgm:t>
        <a:bodyPr/>
        <a:lstStyle/>
        <a:p>
          <a:r>
            <a:rPr lang="en-US" sz="2000" dirty="0"/>
            <a:t>.</a:t>
          </a:r>
          <a:br>
            <a:rPr lang="en-US" sz="2000" dirty="0"/>
          </a:br>
          <a:r>
            <a:rPr lang="en-US" sz="2400" dirty="0">
              <a:solidFill>
                <a:srgbClr val="7030A0"/>
              </a:solidFill>
            </a:rPr>
            <a:t>c. To analyze the effect of medication adherence on the quality of life of Breast Cancer Patients at </a:t>
          </a:r>
          <a:r>
            <a:rPr lang="en-US" sz="2400" dirty="0" err="1">
              <a:solidFill>
                <a:srgbClr val="7030A0"/>
              </a:solidFill>
            </a:rPr>
            <a:t>Dharmais</a:t>
          </a:r>
          <a:r>
            <a:rPr lang="en-US" sz="2400" dirty="0">
              <a:solidFill>
                <a:srgbClr val="7030A0"/>
              </a:solidFill>
            </a:rPr>
            <a:t> Cancer Hospital.</a:t>
          </a:r>
          <a:endParaRPr lang="en-ID" sz="2400" dirty="0">
            <a:solidFill>
              <a:srgbClr val="7030A0"/>
            </a:solidFill>
          </a:endParaRPr>
        </a:p>
      </dgm:t>
    </dgm:pt>
    <dgm:pt modelId="{ACA964F2-2444-F844-8FB4-AFC9FD0D1E35}" type="parTrans" cxnId="{5AF4F169-61E8-244B-A3B9-F3D57CB9E60C}">
      <dgm:prSet/>
      <dgm:spPr/>
      <dgm:t>
        <a:bodyPr/>
        <a:lstStyle/>
        <a:p>
          <a:endParaRPr lang="en-US"/>
        </a:p>
      </dgm:t>
    </dgm:pt>
    <dgm:pt modelId="{EAA4CABD-ED75-3D4F-9FD2-84D5C04F8D2C}" type="sibTrans" cxnId="{5AF4F169-61E8-244B-A3B9-F3D57CB9E60C}">
      <dgm:prSet/>
      <dgm:spPr/>
      <dgm:t>
        <a:bodyPr/>
        <a:lstStyle/>
        <a:p>
          <a:endParaRPr lang="en-US"/>
        </a:p>
      </dgm:t>
    </dgm:pt>
    <dgm:pt modelId="{994A80C3-5FD6-D14A-82FF-F2628A925CF8}" type="pres">
      <dgm:prSet presAssocID="{23A71C94-ED6C-4C4C-9B13-CB83DFD4167D}" presName="linearFlow" presStyleCnt="0">
        <dgm:presLayoutVars>
          <dgm:dir/>
          <dgm:resizeHandles val="exact"/>
        </dgm:presLayoutVars>
      </dgm:prSet>
      <dgm:spPr/>
    </dgm:pt>
    <dgm:pt modelId="{F41AEC03-86EF-C949-ABCE-928B6EF3256E}" type="pres">
      <dgm:prSet presAssocID="{F74A2263-CC25-3B4A-9557-CFB238EE3B3C}" presName="composite" presStyleCnt="0"/>
      <dgm:spPr/>
    </dgm:pt>
    <dgm:pt modelId="{EE36EFD0-1B2B-0942-A2DB-C5E9743BAF12}" type="pres">
      <dgm:prSet presAssocID="{F74A2263-CC25-3B4A-9557-CFB238EE3B3C}" presName="imgShp" presStyleLbl="fgImgPlace1" presStyleIdx="0" presStyleCnt="1" custLinFactNeighborX="15451" custLinFactNeighborY="-9519"/>
      <dgm:spPr>
        <a:solidFill>
          <a:srgbClr val="7030A0"/>
        </a:solidFill>
      </dgm:spPr>
    </dgm:pt>
    <dgm:pt modelId="{F6C62A44-1652-7C42-A5CF-E9143C3B864A}" type="pres">
      <dgm:prSet presAssocID="{F74A2263-CC25-3B4A-9557-CFB238EE3B3C}" presName="txShp" presStyleLbl="node1" presStyleIdx="0" presStyleCnt="1">
        <dgm:presLayoutVars>
          <dgm:bulletEnabled val="1"/>
        </dgm:presLayoutVars>
      </dgm:prSet>
      <dgm:spPr/>
    </dgm:pt>
  </dgm:ptLst>
  <dgm:cxnLst>
    <dgm:cxn modelId="{687E162D-701A-854A-838B-8A5E35D2DFA7}" type="presOf" srcId="{23A71C94-ED6C-4C4C-9B13-CB83DFD4167D}" destId="{994A80C3-5FD6-D14A-82FF-F2628A925CF8}" srcOrd="0" destOrd="0" presId="urn:microsoft.com/office/officeart/2005/8/layout/vList3"/>
    <dgm:cxn modelId="{FFB94362-7FA0-474B-A897-CC6B194CE1F3}" type="presOf" srcId="{F74A2263-CC25-3B4A-9557-CFB238EE3B3C}" destId="{F6C62A44-1652-7C42-A5CF-E9143C3B864A}" srcOrd="0" destOrd="0" presId="urn:microsoft.com/office/officeart/2005/8/layout/vList3"/>
    <dgm:cxn modelId="{5AF4F169-61E8-244B-A3B9-F3D57CB9E60C}" srcId="{23A71C94-ED6C-4C4C-9B13-CB83DFD4167D}" destId="{F74A2263-CC25-3B4A-9557-CFB238EE3B3C}" srcOrd="0" destOrd="0" parTransId="{ACA964F2-2444-F844-8FB4-AFC9FD0D1E35}" sibTransId="{EAA4CABD-ED75-3D4F-9FD2-84D5C04F8D2C}"/>
    <dgm:cxn modelId="{676C0F78-0D95-3F42-9B68-BCA9FC488BDA}" type="presParOf" srcId="{994A80C3-5FD6-D14A-82FF-F2628A925CF8}" destId="{F41AEC03-86EF-C949-ABCE-928B6EF3256E}" srcOrd="0" destOrd="0" presId="urn:microsoft.com/office/officeart/2005/8/layout/vList3"/>
    <dgm:cxn modelId="{B18E799E-2101-BD4F-9E02-6DD7902A36B1}" type="presParOf" srcId="{F41AEC03-86EF-C949-ABCE-928B6EF3256E}" destId="{EE36EFD0-1B2B-0942-A2DB-C5E9743BAF12}" srcOrd="0" destOrd="0" presId="urn:microsoft.com/office/officeart/2005/8/layout/vList3"/>
    <dgm:cxn modelId="{0E360154-05C6-7547-85F9-1A13098FB370}" type="presParOf" srcId="{F41AEC03-86EF-C949-ABCE-928B6EF3256E}" destId="{F6C62A44-1652-7C42-A5CF-E9143C3B864A}" srcOrd="1" destOrd="0" presId="urn:microsoft.com/office/officeart/2005/8/layout/vList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AC205F-78A6-7E47-8B36-45A3FABAA15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3DCB263-CE75-6644-820D-1680DB4E89BE}">
      <dgm:prSet custT="1"/>
      <dgm:spPr>
        <a:solidFill>
          <a:srgbClr val="92D050"/>
        </a:solidFill>
      </dgm:spPr>
      <dgm:t>
        <a:bodyPr/>
        <a:lstStyle/>
        <a:p>
          <a:r>
            <a:rPr lang="en-ID" sz="2400" dirty="0">
              <a:latin typeface="Bodoni 72 Oldstyle Book" pitchFamily="2" charset="0"/>
            </a:rPr>
            <a:t>The design of the study was correlational descriptive. </a:t>
          </a:r>
        </a:p>
      </dgm:t>
    </dgm:pt>
    <dgm:pt modelId="{87A6CC8C-B28F-9B4D-9907-706E223CDE5A}" type="parTrans" cxnId="{526BE8A4-BD17-2C40-A760-248A940D55CC}">
      <dgm:prSet/>
      <dgm:spPr/>
      <dgm:t>
        <a:bodyPr/>
        <a:lstStyle/>
        <a:p>
          <a:endParaRPr lang="en-US"/>
        </a:p>
      </dgm:t>
    </dgm:pt>
    <dgm:pt modelId="{925892CB-5216-4B4B-AA8E-6EF48D5ED3EF}" type="sibTrans" cxnId="{526BE8A4-BD17-2C40-A760-248A940D55CC}">
      <dgm:prSet/>
      <dgm:spPr/>
      <dgm:t>
        <a:bodyPr/>
        <a:lstStyle/>
        <a:p>
          <a:endParaRPr lang="en-US"/>
        </a:p>
      </dgm:t>
    </dgm:pt>
    <dgm:pt modelId="{AC7E2D4D-ED8D-7742-87DB-0B0642E54343}">
      <dgm:prSet custT="1"/>
      <dgm:spPr>
        <a:solidFill>
          <a:srgbClr val="CC8BFF"/>
        </a:solidFill>
      </dgm:spPr>
      <dgm:t>
        <a:bodyPr/>
        <a:lstStyle/>
        <a:p>
          <a:r>
            <a:rPr lang="en-ID" sz="2400" dirty="0">
              <a:latin typeface="Bodoni 72 Oldstyle Book" pitchFamily="2" charset="0"/>
            </a:rPr>
            <a:t>Sample number : 291 breast cancer patients who were treated at the outpatients department of DNCC </a:t>
          </a:r>
        </a:p>
      </dgm:t>
    </dgm:pt>
    <dgm:pt modelId="{1C97FFFF-D197-044F-B2FB-5D2E12A14FE0}" type="parTrans" cxnId="{4FF90B17-083F-A544-BCE8-A6E46D8F9FF0}">
      <dgm:prSet/>
      <dgm:spPr/>
      <dgm:t>
        <a:bodyPr/>
        <a:lstStyle/>
        <a:p>
          <a:endParaRPr lang="en-US"/>
        </a:p>
      </dgm:t>
    </dgm:pt>
    <dgm:pt modelId="{F3A4DB5C-FF1C-7F4A-860B-5CC102769D1A}" type="sibTrans" cxnId="{4FF90B17-083F-A544-BCE8-A6E46D8F9FF0}">
      <dgm:prSet/>
      <dgm:spPr/>
      <dgm:t>
        <a:bodyPr/>
        <a:lstStyle/>
        <a:p>
          <a:endParaRPr lang="en-US"/>
        </a:p>
      </dgm:t>
    </dgm:pt>
    <dgm:pt modelId="{97382E5A-F4CD-9F4E-9479-A0D4321F503C}">
      <dgm:prSet custT="1"/>
      <dgm:spPr>
        <a:solidFill>
          <a:srgbClr val="92D050"/>
        </a:solidFill>
      </dgm:spPr>
      <dgm:t>
        <a:bodyPr/>
        <a:lstStyle/>
        <a:p>
          <a:r>
            <a:rPr lang="en-ID" sz="2400" dirty="0">
              <a:latin typeface="Bodoni 72 Oldstyle Book" pitchFamily="2" charset="0"/>
            </a:rPr>
            <a:t>Data were </a:t>
          </a:r>
          <a:r>
            <a:rPr lang="en-ID" sz="2400" dirty="0" err="1">
              <a:latin typeface="Bodoni 72 Oldstyle Book" pitchFamily="2" charset="0"/>
            </a:rPr>
            <a:t>analyzed</a:t>
          </a:r>
          <a:r>
            <a:rPr lang="en-ID" sz="2400" dirty="0">
              <a:latin typeface="Bodoni 72 Oldstyle Book" pitchFamily="2" charset="0"/>
            </a:rPr>
            <a:t> using </a:t>
          </a:r>
          <a:r>
            <a:rPr lang="en-ID" sz="2400" dirty="0" err="1">
              <a:latin typeface="Bodoni 72 Oldstyle Book" pitchFamily="2" charset="0"/>
            </a:rPr>
            <a:t>univariat</a:t>
          </a:r>
          <a:r>
            <a:rPr lang="en-ID" sz="2400" dirty="0">
              <a:latin typeface="Bodoni 72 Oldstyle Book" pitchFamily="2" charset="0"/>
            </a:rPr>
            <a:t>  with three box method analysis, </a:t>
          </a:r>
          <a:r>
            <a:rPr lang="en-ID" sz="2400" dirty="0" err="1">
              <a:latin typeface="Bodoni 72 Oldstyle Book" pitchFamily="2" charset="0"/>
            </a:rPr>
            <a:t>Bivariat</a:t>
          </a:r>
          <a:r>
            <a:rPr lang="en-ID" sz="2400" dirty="0">
              <a:latin typeface="Bodoni 72 Oldstyle Book" pitchFamily="2" charset="0"/>
            </a:rPr>
            <a:t> used simple and multiple linear regression,  </a:t>
          </a:r>
          <a:r>
            <a:rPr lang="en-ID" sz="2400" dirty="0" err="1">
              <a:latin typeface="Bodoni 72 Oldstyle Book" pitchFamily="2" charset="0"/>
            </a:rPr>
            <a:t>Uji</a:t>
          </a:r>
          <a:r>
            <a:rPr lang="en-ID" sz="2400" dirty="0">
              <a:latin typeface="Bodoni 72 Oldstyle Book" pitchFamily="2" charset="0"/>
            </a:rPr>
            <a:t> t, </a:t>
          </a:r>
          <a:r>
            <a:rPr lang="en-ID" sz="2400" dirty="0" err="1">
              <a:latin typeface="Bodoni 72 Oldstyle Book" pitchFamily="2" charset="0"/>
            </a:rPr>
            <a:t>Parsial</a:t>
          </a:r>
          <a:r>
            <a:rPr lang="en-ID" sz="2400" dirty="0">
              <a:latin typeface="Bodoni 72 Oldstyle Book" pitchFamily="2" charset="0"/>
            </a:rPr>
            <a:t> , </a:t>
          </a:r>
        </a:p>
      </dgm:t>
    </dgm:pt>
    <dgm:pt modelId="{7D4932BD-35B4-2844-B05D-5E109CD6F836}" type="parTrans" cxnId="{82AD3234-47D7-4341-9771-595096BC00E8}">
      <dgm:prSet/>
      <dgm:spPr/>
      <dgm:t>
        <a:bodyPr/>
        <a:lstStyle/>
        <a:p>
          <a:endParaRPr lang="en-US"/>
        </a:p>
      </dgm:t>
    </dgm:pt>
    <dgm:pt modelId="{20BBFA10-CED6-834D-B770-F26E73FC803C}" type="sibTrans" cxnId="{82AD3234-47D7-4341-9771-595096BC00E8}">
      <dgm:prSet/>
      <dgm:spPr/>
      <dgm:t>
        <a:bodyPr/>
        <a:lstStyle/>
        <a:p>
          <a:endParaRPr lang="en-US"/>
        </a:p>
      </dgm:t>
    </dgm:pt>
    <dgm:pt modelId="{C437CC38-0159-054C-BF26-5DC38933FF24}">
      <dgm:prSet custT="1"/>
      <dgm:spPr>
        <a:solidFill>
          <a:srgbClr val="CC8BFF"/>
        </a:solidFill>
      </dgm:spPr>
      <dgm:t>
        <a:bodyPr/>
        <a:lstStyle/>
        <a:p>
          <a:r>
            <a:rPr lang="en-ID" sz="3200" dirty="0" err="1">
              <a:latin typeface="Bodoni 72 Oldstyle Book" pitchFamily="2" charset="0"/>
            </a:rPr>
            <a:t>Analize</a:t>
          </a:r>
          <a:r>
            <a:rPr lang="en-ID" sz="3200" dirty="0">
              <a:latin typeface="Bodoni 72 Oldstyle Book" pitchFamily="2" charset="0"/>
            </a:rPr>
            <a:t> </a:t>
          </a:r>
          <a:r>
            <a:rPr lang="en-ID" sz="3200" dirty="0" err="1">
              <a:latin typeface="Bodoni 72 Oldstyle Book" pitchFamily="2" charset="0"/>
            </a:rPr>
            <a:t>multivariat</a:t>
          </a:r>
          <a:r>
            <a:rPr lang="en-ID" sz="3200" dirty="0">
              <a:latin typeface="Bodoni 72 Oldstyle Book" pitchFamily="2" charset="0"/>
            </a:rPr>
            <a:t> </a:t>
          </a:r>
          <a:r>
            <a:rPr lang="en-US" sz="3200" dirty="0">
              <a:latin typeface="Bodoni 72 Oldstyle Book" pitchFamily="2" charset="0"/>
            </a:rPr>
            <a:t>simultaneous F test</a:t>
          </a:r>
          <a:endParaRPr lang="en-ID" sz="3200" dirty="0">
            <a:latin typeface="Bodoni 72 Oldstyle Book" pitchFamily="2" charset="0"/>
          </a:endParaRPr>
        </a:p>
      </dgm:t>
    </dgm:pt>
    <dgm:pt modelId="{2DDA9E0A-0F3E-5146-BAAD-5B30D8F650B7}" type="parTrans" cxnId="{D47CEC74-F15B-FC48-8D24-B88EE66A0677}">
      <dgm:prSet/>
      <dgm:spPr/>
      <dgm:t>
        <a:bodyPr/>
        <a:lstStyle/>
        <a:p>
          <a:endParaRPr lang="en-US"/>
        </a:p>
      </dgm:t>
    </dgm:pt>
    <dgm:pt modelId="{70F64EF3-DAA6-5849-84DF-F0AB550CA679}" type="sibTrans" cxnId="{D47CEC74-F15B-FC48-8D24-B88EE66A0677}">
      <dgm:prSet/>
      <dgm:spPr/>
      <dgm:t>
        <a:bodyPr/>
        <a:lstStyle/>
        <a:p>
          <a:endParaRPr lang="en-US"/>
        </a:p>
      </dgm:t>
    </dgm:pt>
    <dgm:pt modelId="{249F1DF3-55D4-5148-B6CB-444A020FD092}" type="pres">
      <dgm:prSet presAssocID="{55AC205F-78A6-7E47-8B36-45A3FABAA150}" presName="linearFlow" presStyleCnt="0">
        <dgm:presLayoutVars>
          <dgm:dir/>
          <dgm:resizeHandles val="exact"/>
        </dgm:presLayoutVars>
      </dgm:prSet>
      <dgm:spPr/>
    </dgm:pt>
    <dgm:pt modelId="{EC93EF36-1F20-2840-9A00-B52B678E23A5}" type="pres">
      <dgm:prSet presAssocID="{83DCB263-CE75-6644-820D-1680DB4E89BE}" presName="composite" presStyleCnt="0"/>
      <dgm:spPr/>
    </dgm:pt>
    <dgm:pt modelId="{68AE6F80-DADB-D048-8FB8-9CE8BA23984C}" type="pres">
      <dgm:prSet presAssocID="{83DCB263-CE75-6644-820D-1680DB4E89BE}" presName="imgShp" presStyleLbl="fgImgPlace1" presStyleIdx="0" presStyleCnt="4" custLinFactNeighborX="26584" custLinFactNeighborY="-4862"/>
      <dgm:spPr>
        <a:solidFill>
          <a:srgbClr val="FF9900"/>
        </a:solidFill>
      </dgm:spPr>
    </dgm:pt>
    <dgm:pt modelId="{47844745-340A-F748-9F4C-1D864ECEAA03}" type="pres">
      <dgm:prSet presAssocID="{83DCB263-CE75-6644-820D-1680DB4E89BE}" presName="txShp" presStyleLbl="node1" presStyleIdx="0" presStyleCnt="4">
        <dgm:presLayoutVars>
          <dgm:bulletEnabled val="1"/>
        </dgm:presLayoutVars>
      </dgm:prSet>
      <dgm:spPr/>
    </dgm:pt>
    <dgm:pt modelId="{3432A518-38C9-1D48-BE2D-BB4BC7BD51D3}" type="pres">
      <dgm:prSet presAssocID="{925892CB-5216-4B4B-AA8E-6EF48D5ED3EF}" presName="spacing" presStyleCnt="0"/>
      <dgm:spPr/>
    </dgm:pt>
    <dgm:pt modelId="{29625542-980F-0344-84B1-56280EE07806}" type="pres">
      <dgm:prSet presAssocID="{AC7E2D4D-ED8D-7742-87DB-0B0642E54343}" presName="composite" presStyleCnt="0"/>
      <dgm:spPr/>
    </dgm:pt>
    <dgm:pt modelId="{6C4A5371-C989-3C41-89BB-AF93CED75D79}" type="pres">
      <dgm:prSet presAssocID="{AC7E2D4D-ED8D-7742-87DB-0B0642E54343}" presName="imgShp" presStyleLbl="fgImgPlace1" presStyleIdx="1" presStyleCnt="4" custLinFactNeighborX="21751" custLinFactNeighborY="-4833"/>
      <dgm:spPr>
        <a:solidFill>
          <a:srgbClr val="FF9900"/>
        </a:solidFill>
      </dgm:spPr>
    </dgm:pt>
    <dgm:pt modelId="{B6776C45-9A52-9D40-8C59-3A7965BA332C}" type="pres">
      <dgm:prSet presAssocID="{AC7E2D4D-ED8D-7742-87DB-0B0642E54343}" presName="txShp" presStyleLbl="node1" presStyleIdx="1" presStyleCnt="4">
        <dgm:presLayoutVars>
          <dgm:bulletEnabled val="1"/>
        </dgm:presLayoutVars>
      </dgm:prSet>
      <dgm:spPr/>
    </dgm:pt>
    <dgm:pt modelId="{8042E37E-18B6-0C4B-BC30-BE613E3AF024}" type="pres">
      <dgm:prSet presAssocID="{F3A4DB5C-FF1C-7F4A-860B-5CC102769D1A}" presName="spacing" presStyleCnt="0"/>
      <dgm:spPr/>
    </dgm:pt>
    <dgm:pt modelId="{CE98B66B-7373-CE44-BCA4-1139C57C14E7}" type="pres">
      <dgm:prSet presAssocID="{97382E5A-F4CD-9F4E-9479-A0D4321F503C}" presName="composite" presStyleCnt="0"/>
      <dgm:spPr/>
    </dgm:pt>
    <dgm:pt modelId="{51C5BC34-88C1-E646-90A6-9551739B43AE}" type="pres">
      <dgm:prSet presAssocID="{97382E5A-F4CD-9F4E-9479-A0D4321F503C}" presName="imgShp" presStyleLbl="fgImgPlace1" presStyleIdx="2" presStyleCnt="4" custScaleX="145663" custScaleY="176689" custLinFactNeighborX="24167"/>
      <dgm:spPr>
        <a:solidFill>
          <a:srgbClr val="FF9900"/>
        </a:solidFill>
      </dgm:spPr>
    </dgm:pt>
    <dgm:pt modelId="{F9370547-20DF-C342-A4E9-13B0DC11F06B}" type="pres">
      <dgm:prSet presAssocID="{97382E5A-F4CD-9F4E-9479-A0D4321F503C}" presName="txShp" presStyleLbl="node1" presStyleIdx="2" presStyleCnt="4" custScaleY="141430">
        <dgm:presLayoutVars>
          <dgm:bulletEnabled val="1"/>
        </dgm:presLayoutVars>
      </dgm:prSet>
      <dgm:spPr/>
    </dgm:pt>
    <dgm:pt modelId="{EA858F7B-F22E-5246-BDB3-BA6514E87691}" type="pres">
      <dgm:prSet presAssocID="{20BBFA10-CED6-834D-B770-F26E73FC803C}" presName="spacing" presStyleCnt="0"/>
      <dgm:spPr/>
    </dgm:pt>
    <dgm:pt modelId="{856D9748-AFD9-0F4C-815F-34954103DBA5}" type="pres">
      <dgm:prSet presAssocID="{C437CC38-0159-054C-BF26-5DC38933FF24}" presName="composite" presStyleCnt="0"/>
      <dgm:spPr/>
    </dgm:pt>
    <dgm:pt modelId="{A79B181C-F552-834B-9CD6-ECDD314FB1B8}" type="pres">
      <dgm:prSet presAssocID="{C437CC38-0159-054C-BF26-5DC38933FF24}" presName="imgShp" presStyleLbl="fgImgPlace1" presStyleIdx="3" presStyleCnt="4" custLinFactNeighborX="19334"/>
      <dgm:spPr>
        <a:solidFill>
          <a:srgbClr val="FF9900"/>
        </a:solidFill>
      </dgm:spPr>
    </dgm:pt>
    <dgm:pt modelId="{D182B293-D992-6247-9AF1-D8DDF5BE9151}" type="pres">
      <dgm:prSet presAssocID="{C437CC38-0159-054C-BF26-5DC38933FF24}" presName="txShp" presStyleLbl="node1" presStyleIdx="3" presStyleCnt="4">
        <dgm:presLayoutVars>
          <dgm:bulletEnabled val="1"/>
        </dgm:presLayoutVars>
      </dgm:prSet>
      <dgm:spPr/>
    </dgm:pt>
  </dgm:ptLst>
  <dgm:cxnLst>
    <dgm:cxn modelId="{4FF90B17-083F-A544-BCE8-A6E46D8F9FF0}" srcId="{55AC205F-78A6-7E47-8B36-45A3FABAA150}" destId="{AC7E2D4D-ED8D-7742-87DB-0B0642E54343}" srcOrd="1" destOrd="0" parTransId="{1C97FFFF-D197-044F-B2FB-5D2E12A14FE0}" sibTransId="{F3A4DB5C-FF1C-7F4A-860B-5CC102769D1A}"/>
    <dgm:cxn modelId="{0912A02D-FA1C-DE43-8D7D-E1ECC414C8DD}" type="presOf" srcId="{55AC205F-78A6-7E47-8B36-45A3FABAA150}" destId="{249F1DF3-55D4-5148-B6CB-444A020FD092}" srcOrd="0" destOrd="0" presId="urn:microsoft.com/office/officeart/2005/8/layout/vList3"/>
    <dgm:cxn modelId="{82AD3234-47D7-4341-9771-595096BC00E8}" srcId="{55AC205F-78A6-7E47-8B36-45A3FABAA150}" destId="{97382E5A-F4CD-9F4E-9479-A0D4321F503C}" srcOrd="2" destOrd="0" parTransId="{7D4932BD-35B4-2844-B05D-5E109CD6F836}" sibTransId="{20BBFA10-CED6-834D-B770-F26E73FC803C}"/>
    <dgm:cxn modelId="{2BA4825B-7D68-4F4F-97EC-A22DAE2E8AFC}" type="presOf" srcId="{C437CC38-0159-054C-BF26-5DC38933FF24}" destId="{D182B293-D992-6247-9AF1-D8DDF5BE9151}" srcOrd="0" destOrd="0" presId="urn:microsoft.com/office/officeart/2005/8/layout/vList3"/>
    <dgm:cxn modelId="{A90F6E73-36F5-6240-B833-5A716BCE0015}" type="presOf" srcId="{83DCB263-CE75-6644-820D-1680DB4E89BE}" destId="{47844745-340A-F748-9F4C-1D864ECEAA03}" srcOrd="0" destOrd="0" presId="urn:microsoft.com/office/officeart/2005/8/layout/vList3"/>
    <dgm:cxn modelId="{D47CEC74-F15B-FC48-8D24-B88EE66A0677}" srcId="{55AC205F-78A6-7E47-8B36-45A3FABAA150}" destId="{C437CC38-0159-054C-BF26-5DC38933FF24}" srcOrd="3" destOrd="0" parTransId="{2DDA9E0A-0F3E-5146-BAAD-5B30D8F650B7}" sibTransId="{70F64EF3-DAA6-5849-84DF-F0AB550CA679}"/>
    <dgm:cxn modelId="{526BE8A4-BD17-2C40-A760-248A940D55CC}" srcId="{55AC205F-78A6-7E47-8B36-45A3FABAA150}" destId="{83DCB263-CE75-6644-820D-1680DB4E89BE}" srcOrd="0" destOrd="0" parTransId="{87A6CC8C-B28F-9B4D-9907-706E223CDE5A}" sibTransId="{925892CB-5216-4B4B-AA8E-6EF48D5ED3EF}"/>
    <dgm:cxn modelId="{2A2507A8-D6C5-554B-B28D-C7F55C2B7820}" type="presOf" srcId="{AC7E2D4D-ED8D-7742-87DB-0B0642E54343}" destId="{B6776C45-9A52-9D40-8C59-3A7965BA332C}" srcOrd="0" destOrd="0" presId="urn:microsoft.com/office/officeart/2005/8/layout/vList3"/>
    <dgm:cxn modelId="{03B9FCF9-D748-F14A-AC49-448550F97CC2}" type="presOf" srcId="{97382E5A-F4CD-9F4E-9479-A0D4321F503C}" destId="{F9370547-20DF-C342-A4E9-13B0DC11F06B}" srcOrd="0" destOrd="0" presId="urn:microsoft.com/office/officeart/2005/8/layout/vList3"/>
    <dgm:cxn modelId="{8C921CE0-E001-B347-B5DA-3512396FC0D2}" type="presParOf" srcId="{249F1DF3-55D4-5148-B6CB-444A020FD092}" destId="{EC93EF36-1F20-2840-9A00-B52B678E23A5}" srcOrd="0" destOrd="0" presId="urn:microsoft.com/office/officeart/2005/8/layout/vList3"/>
    <dgm:cxn modelId="{CFC77F8A-0434-6D46-8C21-AC9D980EB7C4}" type="presParOf" srcId="{EC93EF36-1F20-2840-9A00-B52B678E23A5}" destId="{68AE6F80-DADB-D048-8FB8-9CE8BA23984C}" srcOrd="0" destOrd="0" presId="urn:microsoft.com/office/officeart/2005/8/layout/vList3"/>
    <dgm:cxn modelId="{5476042A-A4E6-274F-8732-74A47E87646A}" type="presParOf" srcId="{EC93EF36-1F20-2840-9A00-B52B678E23A5}" destId="{47844745-340A-F748-9F4C-1D864ECEAA03}" srcOrd="1" destOrd="0" presId="urn:microsoft.com/office/officeart/2005/8/layout/vList3"/>
    <dgm:cxn modelId="{7BAEF4CF-B127-1B47-BA77-E9F8B49A714A}" type="presParOf" srcId="{249F1DF3-55D4-5148-B6CB-444A020FD092}" destId="{3432A518-38C9-1D48-BE2D-BB4BC7BD51D3}" srcOrd="1" destOrd="0" presId="urn:microsoft.com/office/officeart/2005/8/layout/vList3"/>
    <dgm:cxn modelId="{FF4BAF70-58C1-2C4E-872D-8B8FCDAC5FA9}" type="presParOf" srcId="{249F1DF3-55D4-5148-B6CB-444A020FD092}" destId="{29625542-980F-0344-84B1-56280EE07806}" srcOrd="2" destOrd="0" presId="urn:microsoft.com/office/officeart/2005/8/layout/vList3"/>
    <dgm:cxn modelId="{EA49C50C-5A7B-1C47-AAEB-3E051BC8EFEC}" type="presParOf" srcId="{29625542-980F-0344-84B1-56280EE07806}" destId="{6C4A5371-C989-3C41-89BB-AF93CED75D79}" srcOrd="0" destOrd="0" presId="urn:microsoft.com/office/officeart/2005/8/layout/vList3"/>
    <dgm:cxn modelId="{44EE26BD-DB0A-9B41-9E4C-AAB16C2ECC8C}" type="presParOf" srcId="{29625542-980F-0344-84B1-56280EE07806}" destId="{B6776C45-9A52-9D40-8C59-3A7965BA332C}" srcOrd="1" destOrd="0" presId="urn:microsoft.com/office/officeart/2005/8/layout/vList3"/>
    <dgm:cxn modelId="{AD0CF7C7-E2FC-1D4D-A7B0-810201D852D1}" type="presParOf" srcId="{249F1DF3-55D4-5148-B6CB-444A020FD092}" destId="{8042E37E-18B6-0C4B-BC30-BE613E3AF024}" srcOrd="3" destOrd="0" presId="urn:microsoft.com/office/officeart/2005/8/layout/vList3"/>
    <dgm:cxn modelId="{F4D7C6A2-30C6-954D-AE82-CC1847F39664}" type="presParOf" srcId="{249F1DF3-55D4-5148-B6CB-444A020FD092}" destId="{CE98B66B-7373-CE44-BCA4-1139C57C14E7}" srcOrd="4" destOrd="0" presId="urn:microsoft.com/office/officeart/2005/8/layout/vList3"/>
    <dgm:cxn modelId="{56775A03-ACC6-8647-9E02-78F3B47207AD}" type="presParOf" srcId="{CE98B66B-7373-CE44-BCA4-1139C57C14E7}" destId="{51C5BC34-88C1-E646-90A6-9551739B43AE}" srcOrd="0" destOrd="0" presId="urn:microsoft.com/office/officeart/2005/8/layout/vList3"/>
    <dgm:cxn modelId="{73E1EE94-2452-9C4D-BBB4-C6F465798A69}" type="presParOf" srcId="{CE98B66B-7373-CE44-BCA4-1139C57C14E7}" destId="{F9370547-20DF-C342-A4E9-13B0DC11F06B}" srcOrd="1" destOrd="0" presId="urn:microsoft.com/office/officeart/2005/8/layout/vList3"/>
    <dgm:cxn modelId="{0119260D-6A23-F946-810D-38F55D001707}" type="presParOf" srcId="{249F1DF3-55D4-5148-B6CB-444A020FD092}" destId="{EA858F7B-F22E-5246-BDB3-BA6514E87691}" srcOrd="5" destOrd="0" presId="urn:microsoft.com/office/officeart/2005/8/layout/vList3"/>
    <dgm:cxn modelId="{40FAF049-FE29-9047-8CB5-2421C7A6B0A1}" type="presParOf" srcId="{249F1DF3-55D4-5148-B6CB-444A020FD092}" destId="{856D9748-AFD9-0F4C-815F-34954103DBA5}" srcOrd="6" destOrd="0" presId="urn:microsoft.com/office/officeart/2005/8/layout/vList3"/>
    <dgm:cxn modelId="{C6EF764D-C673-F74E-B20F-485D1287BA98}" type="presParOf" srcId="{856D9748-AFD9-0F4C-815F-34954103DBA5}" destId="{A79B181C-F552-834B-9CD6-ECDD314FB1B8}" srcOrd="0" destOrd="0" presId="urn:microsoft.com/office/officeart/2005/8/layout/vList3"/>
    <dgm:cxn modelId="{F65335C1-168F-6946-80B3-AE99F449EA67}" type="presParOf" srcId="{856D9748-AFD9-0F4C-815F-34954103DBA5}" destId="{D182B293-D992-6247-9AF1-D8DDF5BE915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A149C4-41C9-F14E-9F77-62816217618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85291FA-7B41-2748-B225-0D96E8F10214}">
      <dgm:prSet custT="1"/>
      <dgm:spPr/>
      <dgm:t>
        <a:bodyPr/>
        <a:lstStyle/>
        <a:p>
          <a:r>
            <a:rPr lang="en-US" sz="1800" dirty="0"/>
            <a:t>           </a:t>
          </a:r>
          <a:r>
            <a:rPr lang="en-US" sz="2000" dirty="0" err="1">
              <a:latin typeface="Bodoni 72 Oldstyle Book" pitchFamily="2" charset="0"/>
            </a:rPr>
            <a:t>Thi</a:t>
          </a:r>
          <a:r>
            <a:rPr lang="en-US" sz="2000" dirty="0">
              <a:latin typeface="Bodoni 72 Oldstyle Book" pitchFamily="2" charset="0"/>
            </a:rPr>
            <a:t> s study is in line with </a:t>
          </a:r>
          <a:r>
            <a:rPr lang="en-US" sz="2000" dirty="0" err="1">
              <a:latin typeface="Bodoni 72 Oldstyle Book" pitchFamily="2" charset="0"/>
            </a:rPr>
            <a:t>previus</a:t>
          </a:r>
          <a:r>
            <a:rPr lang="en-US" sz="2000" dirty="0">
              <a:latin typeface="Bodoni 72 Oldstyle Book" pitchFamily="2" charset="0"/>
            </a:rPr>
            <a:t> research that has been conducted by </a:t>
          </a:r>
          <a:r>
            <a:rPr lang="en-US" sz="2000" dirty="0" err="1">
              <a:latin typeface="Bodoni 72 Oldstyle Book" pitchFamily="2" charset="0"/>
            </a:rPr>
            <a:t>Pratiwi</a:t>
          </a:r>
          <a:r>
            <a:rPr lang="en-US" sz="2000" dirty="0">
              <a:latin typeface="Bodoni 72 Oldstyle Book" pitchFamily="2" charset="0"/>
            </a:rPr>
            <a:t> (2019) which states that there is an effect of providing education on quality of life </a:t>
          </a:r>
          <a:r>
            <a:rPr lang="en-US" sz="1800" dirty="0"/>
            <a:t>.</a:t>
          </a:r>
          <a:endParaRPr lang="en-ID" sz="1800" dirty="0"/>
        </a:p>
      </dgm:t>
    </dgm:pt>
    <dgm:pt modelId="{0A3E3A98-881F-CD4C-B413-CBE1F6852051}" type="parTrans" cxnId="{26B4C4C8-78D2-184A-B04A-72FB29623013}">
      <dgm:prSet/>
      <dgm:spPr/>
      <dgm:t>
        <a:bodyPr/>
        <a:lstStyle/>
        <a:p>
          <a:endParaRPr lang="en-US"/>
        </a:p>
      </dgm:t>
    </dgm:pt>
    <dgm:pt modelId="{670483E8-24E3-2242-A06F-294CDA16B2EB}" type="sibTrans" cxnId="{26B4C4C8-78D2-184A-B04A-72FB29623013}">
      <dgm:prSet/>
      <dgm:spPr/>
      <dgm:t>
        <a:bodyPr/>
        <a:lstStyle/>
        <a:p>
          <a:endParaRPr lang="en-US"/>
        </a:p>
      </dgm:t>
    </dgm:pt>
    <dgm:pt modelId="{F3EC16B9-681F-474A-AF5B-931F447FBC92}">
      <dgm:prSet custT="1"/>
      <dgm:spPr/>
      <dgm:t>
        <a:bodyPr/>
        <a:lstStyle/>
        <a:p>
          <a:r>
            <a:rPr lang="en-US" sz="1800" dirty="0">
              <a:latin typeface="Bodoni 72 Oldstyle Book" pitchFamily="2" charset="0"/>
            </a:rPr>
            <a:t>              </a:t>
          </a:r>
          <a:r>
            <a:rPr lang="en-US" sz="2000" dirty="0">
              <a:latin typeface="Bodoni 72 Oldstyle Book" pitchFamily="2" charset="0"/>
            </a:rPr>
            <a:t>Other studies that support this,  are research by </a:t>
          </a:r>
          <a:r>
            <a:rPr lang="en-US" sz="2000" dirty="0" err="1">
              <a:latin typeface="Bodoni 72 Oldstyle Book" pitchFamily="2" charset="0"/>
            </a:rPr>
            <a:t>Meidiana</a:t>
          </a:r>
          <a:r>
            <a:rPr lang="en-US" sz="2000" dirty="0">
              <a:latin typeface="Bodoni 72 Oldstyle Book" pitchFamily="2" charset="0"/>
            </a:rPr>
            <a:t> (2018) and Sambo (2021)                which state that there is an effect of providing education on knowledge and patients  attitudes.</a:t>
          </a:r>
          <a:endParaRPr lang="en-ID" sz="2000" dirty="0">
            <a:latin typeface="Bodoni 72 Oldstyle Book" pitchFamily="2" charset="0"/>
          </a:endParaRPr>
        </a:p>
      </dgm:t>
    </dgm:pt>
    <dgm:pt modelId="{D00A7E72-80AD-BB43-9E25-EE88AD211493}" type="parTrans" cxnId="{AEA03DD6-FF62-524F-B54D-ABAC6AED5606}">
      <dgm:prSet/>
      <dgm:spPr/>
      <dgm:t>
        <a:bodyPr/>
        <a:lstStyle/>
        <a:p>
          <a:endParaRPr lang="en-US"/>
        </a:p>
      </dgm:t>
    </dgm:pt>
    <dgm:pt modelId="{BEBD8C29-AB89-D743-AC43-286440CF2B1C}" type="sibTrans" cxnId="{AEA03DD6-FF62-524F-B54D-ABAC6AED5606}">
      <dgm:prSet/>
      <dgm:spPr/>
      <dgm:t>
        <a:bodyPr/>
        <a:lstStyle/>
        <a:p>
          <a:endParaRPr lang="en-US"/>
        </a:p>
      </dgm:t>
    </dgm:pt>
    <dgm:pt modelId="{BFA2E99D-9E1B-5247-B1ED-2E3512FBC443}">
      <dgm:prSet custT="1"/>
      <dgm:spPr/>
      <dgm:t>
        <a:bodyPr/>
        <a:lstStyle/>
        <a:p>
          <a:r>
            <a:rPr lang="en-US" sz="2000" dirty="0">
              <a:latin typeface="Bodoni 72 Oldstyle Book" pitchFamily="2" charset="0"/>
            </a:rPr>
            <a:t>     The provision of education becomes a stimulus to provide information about the problems faced so as to increase the knowledge possessed by individuals. </a:t>
          </a:r>
          <a:endParaRPr lang="en-ID" sz="2000" dirty="0">
            <a:latin typeface="Bodoni 72 Oldstyle Book" pitchFamily="2" charset="0"/>
          </a:endParaRPr>
        </a:p>
      </dgm:t>
    </dgm:pt>
    <dgm:pt modelId="{5FE5BBAF-1DFB-1C44-8BCF-88F46649A88E}" type="parTrans" cxnId="{D4F9D919-7FFA-F045-9C6D-B283C2623FD8}">
      <dgm:prSet/>
      <dgm:spPr/>
      <dgm:t>
        <a:bodyPr/>
        <a:lstStyle/>
        <a:p>
          <a:endParaRPr lang="en-US"/>
        </a:p>
      </dgm:t>
    </dgm:pt>
    <dgm:pt modelId="{576FA935-1A6D-0843-B1FC-82CA8C963CE9}" type="sibTrans" cxnId="{D4F9D919-7FFA-F045-9C6D-B283C2623FD8}">
      <dgm:prSet/>
      <dgm:spPr/>
      <dgm:t>
        <a:bodyPr/>
        <a:lstStyle/>
        <a:p>
          <a:endParaRPr lang="en-US"/>
        </a:p>
      </dgm:t>
    </dgm:pt>
    <dgm:pt modelId="{78169D7D-0005-4143-AB74-D92545269571}">
      <dgm:prSet custT="1"/>
      <dgm:spPr/>
      <dgm:t>
        <a:bodyPr/>
        <a:lstStyle/>
        <a:p>
          <a:r>
            <a:rPr lang="en-US" sz="2000" dirty="0">
              <a:latin typeface="Bodoni 72 Oldstyle Book" pitchFamily="2" charset="0"/>
            </a:rPr>
            <a:t>The provision of education either through health education, counseling, or through media such as posters, leaflets or videos will still have an influence on the level of individual knowledge, attitude  and practice is a process that is usually passed by individuals in forming and changing behavior, towards health </a:t>
          </a:r>
        </a:p>
        <a:p>
          <a:r>
            <a:rPr lang="en-US" sz="2000" dirty="0">
              <a:latin typeface="Bodoni 72 Oldstyle Book" pitchFamily="2" charset="0"/>
            </a:rPr>
            <a:t>(</a:t>
          </a:r>
          <a:r>
            <a:rPr lang="en-US" sz="2000" dirty="0" err="1">
              <a:latin typeface="Bodoni 72 Oldstyle Book" pitchFamily="2" charset="0"/>
            </a:rPr>
            <a:t>Meidiana</a:t>
          </a:r>
          <a:r>
            <a:rPr lang="en-US" sz="2000" dirty="0">
              <a:latin typeface="Bodoni 72 Oldstyle Book" pitchFamily="2" charset="0"/>
            </a:rPr>
            <a:t>, </a:t>
          </a:r>
          <a:r>
            <a:rPr lang="en-US" sz="2000" dirty="0" err="1">
              <a:latin typeface="Bodoni 72 Oldstyle Book" pitchFamily="2" charset="0"/>
            </a:rPr>
            <a:t>Simbolon</a:t>
          </a:r>
          <a:r>
            <a:rPr lang="en-US" sz="2000" dirty="0">
              <a:latin typeface="Bodoni 72 Oldstyle Book" pitchFamily="2" charset="0"/>
            </a:rPr>
            <a:t> and </a:t>
          </a:r>
          <a:r>
            <a:rPr lang="en-US" sz="2000" dirty="0" err="1">
              <a:latin typeface="Bodoni 72 Oldstyle Book" pitchFamily="2" charset="0"/>
            </a:rPr>
            <a:t>Wahyudi</a:t>
          </a:r>
          <a:r>
            <a:rPr lang="en-US" sz="2000" dirty="0">
              <a:latin typeface="Bodoni 72 Oldstyle Book" pitchFamily="2" charset="0"/>
            </a:rPr>
            <a:t>, 2018).</a:t>
          </a:r>
          <a:endParaRPr lang="en-ID" sz="2000" dirty="0">
            <a:latin typeface="Bodoni 72 Oldstyle Book" pitchFamily="2" charset="0"/>
          </a:endParaRPr>
        </a:p>
      </dgm:t>
    </dgm:pt>
    <dgm:pt modelId="{FEE2637E-6B51-0F4D-9BBB-C25939E37068}" type="parTrans" cxnId="{ADDDE372-E188-6A4C-AC39-023B2439A890}">
      <dgm:prSet/>
      <dgm:spPr/>
      <dgm:t>
        <a:bodyPr/>
        <a:lstStyle/>
        <a:p>
          <a:endParaRPr lang="en-US"/>
        </a:p>
      </dgm:t>
    </dgm:pt>
    <dgm:pt modelId="{72687E74-2ED4-9944-89DE-02A527C5B21E}" type="sibTrans" cxnId="{ADDDE372-E188-6A4C-AC39-023B2439A890}">
      <dgm:prSet/>
      <dgm:spPr/>
      <dgm:t>
        <a:bodyPr/>
        <a:lstStyle/>
        <a:p>
          <a:endParaRPr lang="en-US"/>
        </a:p>
      </dgm:t>
    </dgm:pt>
    <dgm:pt modelId="{D4136EB9-03AA-BA42-95AC-11125BF783D8}" type="pres">
      <dgm:prSet presAssocID="{BAA149C4-41C9-F14E-9F77-62816217618B}" presName="linearFlow" presStyleCnt="0">
        <dgm:presLayoutVars>
          <dgm:dir/>
          <dgm:resizeHandles val="exact"/>
        </dgm:presLayoutVars>
      </dgm:prSet>
      <dgm:spPr/>
    </dgm:pt>
    <dgm:pt modelId="{67AEFC94-A115-6D41-B36F-4B5A8FD27755}" type="pres">
      <dgm:prSet presAssocID="{C85291FA-7B41-2748-B225-0D96E8F10214}" presName="composite" presStyleCnt="0"/>
      <dgm:spPr/>
    </dgm:pt>
    <dgm:pt modelId="{3E4AAB16-5382-DE43-B738-E96F72E876E2}" type="pres">
      <dgm:prSet presAssocID="{C85291FA-7B41-2748-B225-0D96E8F10214}" presName="imgShp" presStyleLbl="fgImgPlace1" presStyleIdx="0" presStyleCnt="4" custLinFactNeighborX="-56098" custLinFactNeighborY="-14268"/>
      <dgm:spPr>
        <a:solidFill>
          <a:srgbClr val="FFC000"/>
        </a:solidFill>
      </dgm:spPr>
    </dgm:pt>
    <dgm:pt modelId="{62ACF437-5093-6B41-A47D-4C20E98D5622}" type="pres">
      <dgm:prSet presAssocID="{C85291FA-7B41-2748-B225-0D96E8F10214}" presName="txShp" presStyleLbl="node1" presStyleIdx="0" presStyleCnt="4" custScaleX="118619">
        <dgm:presLayoutVars>
          <dgm:bulletEnabled val="1"/>
        </dgm:presLayoutVars>
      </dgm:prSet>
      <dgm:spPr/>
    </dgm:pt>
    <dgm:pt modelId="{8BE09F11-0DFF-294C-8C26-86C1D887D92A}" type="pres">
      <dgm:prSet presAssocID="{670483E8-24E3-2242-A06F-294CDA16B2EB}" presName="spacing" presStyleCnt="0"/>
      <dgm:spPr/>
    </dgm:pt>
    <dgm:pt modelId="{960358E1-7ECB-C74A-A4C5-98E8E245D852}" type="pres">
      <dgm:prSet presAssocID="{F3EC16B9-681F-474A-AF5B-931F447FBC92}" presName="composite" presStyleCnt="0"/>
      <dgm:spPr/>
    </dgm:pt>
    <dgm:pt modelId="{6C7D8BB1-4882-6E4B-B913-AFF86EA2E8DB}" type="pres">
      <dgm:prSet presAssocID="{F3EC16B9-681F-474A-AF5B-931F447FBC92}" presName="imgShp" presStyleLbl="fgImgPlace1" presStyleIdx="1" presStyleCnt="4" custLinFactNeighborX="-43903" custLinFactNeighborY="-4878"/>
      <dgm:spPr>
        <a:solidFill>
          <a:srgbClr val="FFC000"/>
        </a:solidFill>
      </dgm:spPr>
    </dgm:pt>
    <dgm:pt modelId="{08FCA3AA-5349-D645-858E-70F073F8FF72}" type="pres">
      <dgm:prSet presAssocID="{F3EC16B9-681F-474A-AF5B-931F447FBC92}" presName="txShp" presStyleLbl="node1" presStyleIdx="1" presStyleCnt="4" custScaleX="118115">
        <dgm:presLayoutVars>
          <dgm:bulletEnabled val="1"/>
        </dgm:presLayoutVars>
      </dgm:prSet>
      <dgm:spPr/>
    </dgm:pt>
    <dgm:pt modelId="{EAC1D69F-9962-5848-83BF-A817C8292037}" type="pres">
      <dgm:prSet presAssocID="{BEBD8C29-AB89-D743-AC43-286440CF2B1C}" presName="spacing" presStyleCnt="0"/>
      <dgm:spPr/>
    </dgm:pt>
    <dgm:pt modelId="{D1C74074-06AF-3E42-AC7B-27C26CDCB33C}" type="pres">
      <dgm:prSet presAssocID="{BFA2E99D-9E1B-5247-B1ED-2E3512FBC443}" presName="composite" presStyleCnt="0"/>
      <dgm:spPr/>
    </dgm:pt>
    <dgm:pt modelId="{E84E480E-5619-E142-9636-DB74CEEF206C}" type="pres">
      <dgm:prSet presAssocID="{BFA2E99D-9E1B-5247-B1ED-2E3512FBC443}" presName="imgShp" presStyleLbl="fgImgPlace1" presStyleIdx="2" presStyleCnt="4" custLinFactNeighborX="-43903" custLinFactNeighborY="-2439"/>
      <dgm:spPr>
        <a:solidFill>
          <a:srgbClr val="FFC000"/>
        </a:solidFill>
      </dgm:spPr>
    </dgm:pt>
    <dgm:pt modelId="{C0905DF6-C675-A949-A5A6-F10A9B182DF9}" type="pres">
      <dgm:prSet presAssocID="{BFA2E99D-9E1B-5247-B1ED-2E3512FBC443}" presName="txShp" presStyleLbl="node1" presStyleIdx="2" presStyleCnt="4" custScaleX="117107">
        <dgm:presLayoutVars>
          <dgm:bulletEnabled val="1"/>
        </dgm:presLayoutVars>
      </dgm:prSet>
      <dgm:spPr/>
    </dgm:pt>
    <dgm:pt modelId="{00061FD1-DDE1-1340-B361-C1689354AE39}" type="pres">
      <dgm:prSet presAssocID="{576FA935-1A6D-0843-B1FC-82CA8C963CE9}" presName="spacing" presStyleCnt="0"/>
      <dgm:spPr/>
    </dgm:pt>
    <dgm:pt modelId="{6EAB79FC-97EE-284C-9A54-FDAAACF85C8B}" type="pres">
      <dgm:prSet presAssocID="{78169D7D-0005-4143-AB74-D92545269571}" presName="composite" presStyleCnt="0"/>
      <dgm:spPr/>
    </dgm:pt>
    <dgm:pt modelId="{CBF639DC-4A99-7849-9083-A2BC6C938751}" type="pres">
      <dgm:prSet presAssocID="{78169D7D-0005-4143-AB74-D92545269571}" presName="imgShp" presStyleLbl="fgImgPlace1" presStyleIdx="3" presStyleCnt="4" custScaleX="170029" custScaleY="158523" custLinFactNeighborX="-31708" custLinFactNeighborY="-24390"/>
      <dgm:spPr>
        <a:solidFill>
          <a:srgbClr val="FFC000"/>
        </a:solidFill>
      </dgm:spPr>
    </dgm:pt>
    <dgm:pt modelId="{40F67E19-89D8-004B-A639-A9F70D253E7B}" type="pres">
      <dgm:prSet presAssocID="{78169D7D-0005-4143-AB74-D92545269571}" presName="txShp" presStyleLbl="node1" presStyleIdx="3" presStyleCnt="4" custScaleX="118604" custScaleY="192371">
        <dgm:presLayoutVars>
          <dgm:bulletEnabled val="1"/>
        </dgm:presLayoutVars>
      </dgm:prSet>
      <dgm:spPr/>
    </dgm:pt>
  </dgm:ptLst>
  <dgm:cxnLst>
    <dgm:cxn modelId="{D4F9D919-7FFA-F045-9C6D-B283C2623FD8}" srcId="{BAA149C4-41C9-F14E-9F77-62816217618B}" destId="{BFA2E99D-9E1B-5247-B1ED-2E3512FBC443}" srcOrd="2" destOrd="0" parTransId="{5FE5BBAF-1DFB-1C44-8BCF-88F46649A88E}" sibTransId="{576FA935-1A6D-0843-B1FC-82CA8C963CE9}"/>
    <dgm:cxn modelId="{33996D3C-E8A0-4745-958A-A533AD47F282}" type="presOf" srcId="{F3EC16B9-681F-474A-AF5B-931F447FBC92}" destId="{08FCA3AA-5349-D645-858E-70F073F8FF72}" srcOrd="0" destOrd="0" presId="urn:microsoft.com/office/officeart/2005/8/layout/vList3"/>
    <dgm:cxn modelId="{AF89D359-9A8F-834D-AB85-735D99806B57}" type="presOf" srcId="{78169D7D-0005-4143-AB74-D92545269571}" destId="{40F67E19-89D8-004B-A639-A9F70D253E7B}" srcOrd="0" destOrd="0" presId="urn:microsoft.com/office/officeart/2005/8/layout/vList3"/>
    <dgm:cxn modelId="{ADDDE372-E188-6A4C-AC39-023B2439A890}" srcId="{BAA149C4-41C9-F14E-9F77-62816217618B}" destId="{78169D7D-0005-4143-AB74-D92545269571}" srcOrd="3" destOrd="0" parTransId="{FEE2637E-6B51-0F4D-9BBB-C25939E37068}" sibTransId="{72687E74-2ED4-9944-89DE-02A527C5B21E}"/>
    <dgm:cxn modelId="{3A62808B-097C-D54B-A216-18A58D99286B}" type="presOf" srcId="{C85291FA-7B41-2748-B225-0D96E8F10214}" destId="{62ACF437-5093-6B41-A47D-4C20E98D5622}" srcOrd="0" destOrd="0" presId="urn:microsoft.com/office/officeart/2005/8/layout/vList3"/>
    <dgm:cxn modelId="{507EC593-7FA4-E245-BA9F-19C8D02CB5BA}" type="presOf" srcId="{BFA2E99D-9E1B-5247-B1ED-2E3512FBC443}" destId="{C0905DF6-C675-A949-A5A6-F10A9B182DF9}" srcOrd="0" destOrd="0" presId="urn:microsoft.com/office/officeart/2005/8/layout/vList3"/>
    <dgm:cxn modelId="{26B4C4C8-78D2-184A-B04A-72FB29623013}" srcId="{BAA149C4-41C9-F14E-9F77-62816217618B}" destId="{C85291FA-7B41-2748-B225-0D96E8F10214}" srcOrd="0" destOrd="0" parTransId="{0A3E3A98-881F-CD4C-B413-CBE1F6852051}" sibTransId="{670483E8-24E3-2242-A06F-294CDA16B2EB}"/>
    <dgm:cxn modelId="{AEA03DD6-FF62-524F-B54D-ABAC6AED5606}" srcId="{BAA149C4-41C9-F14E-9F77-62816217618B}" destId="{F3EC16B9-681F-474A-AF5B-931F447FBC92}" srcOrd="1" destOrd="0" parTransId="{D00A7E72-80AD-BB43-9E25-EE88AD211493}" sibTransId="{BEBD8C29-AB89-D743-AC43-286440CF2B1C}"/>
    <dgm:cxn modelId="{E9B627EE-97F4-0F40-A2BB-595EF945AD2C}" type="presOf" srcId="{BAA149C4-41C9-F14E-9F77-62816217618B}" destId="{D4136EB9-03AA-BA42-95AC-11125BF783D8}" srcOrd="0" destOrd="0" presId="urn:microsoft.com/office/officeart/2005/8/layout/vList3"/>
    <dgm:cxn modelId="{7AFB3592-A31E-5B45-8D56-2944013C977D}" type="presParOf" srcId="{D4136EB9-03AA-BA42-95AC-11125BF783D8}" destId="{67AEFC94-A115-6D41-B36F-4B5A8FD27755}" srcOrd="0" destOrd="0" presId="urn:microsoft.com/office/officeart/2005/8/layout/vList3"/>
    <dgm:cxn modelId="{DFF0FD9F-162F-604B-81FA-7EF81A534D55}" type="presParOf" srcId="{67AEFC94-A115-6D41-B36F-4B5A8FD27755}" destId="{3E4AAB16-5382-DE43-B738-E96F72E876E2}" srcOrd="0" destOrd="0" presId="urn:microsoft.com/office/officeart/2005/8/layout/vList3"/>
    <dgm:cxn modelId="{5598B70B-9EBD-3249-BE37-ACEFA35A33A8}" type="presParOf" srcId="{67AEFC94-A115-6D41-B36F-4B5A8FD27755}" destId="{62ACF437-5093-6B41-A47D-4C20E98D5622}" srcOrd="1" destOrd="0" presId="urn:microsoft.com/office/officeart/2005/8/layout/vList3"/>
    <dgm:cxn modelId="{E4935295-CBE3-884B-A5E9-F0FC96EF3607}" type="presParOf" srcId="{D4136EB9-03AA-BA42-95AC-11125BF783D8}" destId="{8BE09F11-0DFF-294C-8C26-86C1D887D92A}" srcOrd="1" destOrd="0" presId="urn:microsoft.com/office/officeart/2005/8/layout/vList3"/>
    <dgm:cxn modelId="{5DEC665C-0FAB-6C44-B63A-17D2A7828172}" type="presParOf" srcId="{D4136EB9-03AA-BA42-95AC-11125BF783D8}" destId="{960358E1-7ECB-C74A-A4C5-98E8E245D852}" srcOrd="2" destOrd="0" presId="urn:microsoft.com/office/officeart/2005/8/layout/vList3"/>
    <dgm:cxn modelId="{D1DFC303-CB38-2C41-B69C-01415F3F2623}" type="presParOf" srcId="{960358E1-7ECB-C74A-A4C5-98E8E245D852}" destId="{6C7D8BB1-4882-6E4B-B913-AFF86EA2E8DB}" srcOrd="0" destOrd="0" presId="urn:microsoft.com/office/officeart/2005/8/layout/vList3"/>
    <dgm:cxn modelId="{DFC5E3B8-3A26-7B4A-BEE9-C3EE47E1B0DC}" type="presParOf" srcId="{960358E1-7ECB-C74A-A4C5-98E8E245D852}" destId="{08FCA3AA-5349-D645-858E-70F073F8FF72}" srcOrd="1" destOrd="0" presId="urn:microsoft.com/office/officeart/2005/8/layout/vList3"/>
    <dgm:cxn modelId="{A59530FD-FE0E-774B-A3F7-752A6C295E1B}" type="presParOf" srcId="{D4136EB9-03AA-BA42-95AC-11125BF783D8}" destId="{EAC1D69F-9962-5848-83BF-A817C8292037}" srcOrd="3" destOrd="0" presId="urn:microsoft.com/office/officeart/2005/8/layout/vList3"/>
    <dgm:cxn modelId="{3B690F4F-B86A-9E42-8B0F-0D536642DF10}" type="presParOf" srcId="{D4136EB9-03AA-BA42-95AC-11125BF783D8}" destId="{D1C74074-06AF-3E42-AC7B-27C26CDCB33C}" srcOrd="4" destOrd="0" presId="urn:microsoft.com/office/officeart/2005/8/layout/vList3"/>
    <dgm:cxn modelId="{885F14E8-EC1A-EE4A-98F4-5C2EDC57C5E9}" type="presParOf" srcId="{D1C74074-06AF-3E42-AC7B-27C26CDCB33C}" destId="{E84E480E-5619-E142-9636-DB74CEEF206C}" srcOrd="0" destOrd="0" presId="urn:microsoft.com/office/officeart/2005/8/layout/vList3"/>
    <dgm:cxn modelId="{84C2ECD0-97A8-4247-B073-D5E8DC6E0AC1}" type="presParOf" srcId="{D1C74074-06AF-3E42-AC7B-27C26CDCB33C}" destId="{C0905DF6-C675-A949-A5A6-F10A9B182DF9}" srcOrd="1" destOrd="0" presId="urn:microsoft.com/office/officeart/2005/8/layout/vList3"/>
    <dgm:cxn modelId="{105A0BBF-1433-064D-9080-949150BC2991}" type="presParOf" srcId="{D4136EB9-03AA-BA42-95AC-11125BF783D8}" destId="{00061FD1-DDE1-1340-B361-C1689354AE39}" srcOrd="5" destOrd="0" presId="urn:microsoft.com/office/officeart/2005/8/layout/vList3"/>
    <dgm:cxn modelId="{26C5D522-A7DF-1245-87F6-ABC64B0A1216}" type="presParOf" srcId="{D4136EB9-03AA-BA42-95AC-11125BF783D8}" destId="{6EAB79FC-97EE-284C-9A54-FDAAACF85C8B}" srcOrd="6" destOrd="0" presId="urn:microsoft.com/office/officeart/2005/8/layout/vList3"/>
    <dgm:cxn modelId="{46903788-DD22-0B48-B8F7-0F2F06568D82}" type="presParOf" srcId="{6EAB79FC-97EE-284C-9A54-FDAAACF85C8B}" destId="{CBF639DC-4A99-7849-9083-A2BC6C938751}" srcOrd="0" destOrd="0" presId="urn:microsoft.com/office/officeart/2005/8/layout/vList3"/>
    <dgm:cxn modelId="{F55E36F3-E288-8F43-94E2-21B4BCCFC79B}" type="presParOf" srcId="{6EAB79FC-97EE-284C-9A54-FDAAACF85C8B}" destId="{40F67E19-89D8-004B-A639-A9F70D253E7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7D6F1B4-2ADB-DC47-9813-466185EF40B8}"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D043F5E-ADB8-D447-82BE-DD4BBD0F7CA1}">
      <dgm:prSet custT="1"/>
      <dgm:spPr/>
      <dgm:t>
        <a:bodyPr/>
        <a:lstStyle/>
        <a:p>
          <a:r>
            <a:rPr lang="en-US" sz="2000" dirty="0">
              <a:latin typeface="Bodoni 72 Oldstyle Book" pitchFamily="2" charset="0"/>
            </a:rPr>
            <a:t>         Similar research is conducted by </a:t>
          </a:r>
          <a:r>
            <a:rPr lang="en-US" sz="2000" dirty="0" err="1">
              <a:latin typeface="Bodoni 72 Oldstyle Book" pitchFamily="2" charset="0"/>
            </a:rPr>
            <a:t>Oktowaty</a:t>
          </a:r>
          <a:r>
            <a:rPr lang="en-US" sz="2000" dirty="0">
              <a:latin typeface="Bodoni 72 Oldstyle Book" pitchFamily="2" charset="0"/>
            </a:rPr>
            <a:t> (2018) which states that there is a  sig       </a:t>
          </a:r>
          <a:r>
            <a:rPr lang="en-US" sz="2000" dirty="0" err="1">
              <a:latin typeface="Bodoni 72 Oldstyle Book" pitchFamily="2" charset="0"/>
            </a:rPr>
            <a:t>nifi</a:t>
          </a:r>
          <a:r>
            <a:rPr lang="en-US" sz="2000" dirty="0">
              <a:latin typeface="Bodoni 72 Oldstyle Book" pitchFamily="2" charset="0"/>
            </a:rPr>
            <a:t> cant relationship between family function and quality of life (</a:t>
          </a:r>
          <a:r>
            <a:rPr lang="en-US" sz="2000" dirty="0" err="1">
              <a:latin typeface="Bodoni 72 Oldstyle Book" pitchFamily="2" charset="0"/>
            </a:rPr>
            <a:t>Oktowaty</a:t>
          </a:r>
          <a:r>
            <a:rPr lang="en-US" sz="2000" dirty="0">
              <a:latin typeface="Bodoni 72 Oldstyle Book" pitchFamily="2" charset="0"/>
            </a:rPr>
            <a:t>, </a:t>
          </a:r>
          <a:r>
            <a:rPr lang="en-US" sz="2000" dirty="0" err="1">
              <a:latin typeface="Bodoni 72 Oldstyle Book" pitchFamily="2" charset="0"/>
            </a:rPr>
            <a:t>Setiawati</a:t>
          </a:r>
          <a:r>
            <a:rPr lang="en-US" sz="2000" dirty="0">
              <a:latin typeface="Bodoni 72 Oldstyle Book" pitchFamily="2" charset="0"/>
            </a:rPr>
            <a:t> and </a:t>
          </a:r>
          <a:r>
            <a:rPr lang="en-US" sz="2000" dirty="0" err="1">
              <a:latin typeface="Bodoni 72 Oldstyle Book" pitchFamily="2" charset="0"/>
            </a:rPr>
            <a:t>Arisanti</a:t>
          </a:r>
          <a:r>
            <a:rPr lang="en-US" sz="2000" dirty="0">
              <a:latin typeface="Bodoni 72 Oldstyle Book" pitchFamily="2" charset="0"/>
            </a:rPr>
            <a:t>, 2018).</a:t>
          </a:r>
          <a:endParaRPr lang="en-ID" sz="2000" dirty="0">
            <a:latin typeface="Bodoni 72 Oldstyle Book" pitchFamily="2" charset="0"/>
          </a:endParaRPr>
        </a:p>
      </dgm:t>
    </dgm:pt>
    <dgm:pt modelId="{68368B0A-2CA0-2849-A505-14218FC48E57}" type="parTrans" cxnId="{CC769592-6A51-E24E-83B3-A177DEEAFC21}">
      <dgm:prSet/>
      <dgm:spPr/>
      <dgm:t>
        <a:bodyPr/>
        <a:lstStyle/>
        <a:p>
          <a:endParaRPr lang="en-US"/>
        </a:p>
      </dgm:t>
    </dgm:pt>
    <dgm:pt modelId="{97AAED35-CF07-D94B-9C79-ED00E4E14055}" type="sibTrans" cxnId="{CC769592-6A51-E24E-83B3-A177DEEAFC21}">
      <dgm:prSet/>
      <dgm:spPr/>
      <dgm:t>
        <a:bodyPr/>
        <a:lstStyle/>
        <a:p>
          <a:endParaRPr lang="en-US"/>
        </a:p>
      </dgm:t>
    </dgm:pt>
    <dgm:pt modelId="{4005D27E-1255-554E-B4B1-32D568E54593}">
      <dgm:prSet custT="1"/>
      <dgm:spPr/>
      <dgm:t>
        <a:bodyPr/>
        <a:lstStyle/>
        <a:p>
          <a:r>
            <a:rPr lang="en-US" sz="2000" dirty="0">
              <a:latin typeface="Bodoni 72 Oldstyle Book" pitchFamily="2" charset="0"/>
            </a:rPr>
            <a:t>     Other research that supports this is research by </a:t>
          </a:r>
          <a:r>
            <a:rPr lang="en-US" sz="2000" dirty="0" err="1">
              <a:latin typeface="Bodoni 72 Oldstyle Book" pitchFamily="2" charset="0"/>
            </a:rPr>
            <a:t>Sulistyo</a:t>
          </a:r>
          <a:r>
            <a:rPr lang="en-US" sz="2000" dirty="0">
              <a:latin typeface="Bodoni 72 Oldstyle Book" pitchFamily="2" charset="0"/>
            </a:rPr>
            <a:t> (2018) and </a:t>
          </a:r>
          <a:r>
            <a:rPr lang="en-US" sz="2000" dirty="0" err="1">
              <a:latin typeface="Bodoni 72 Oldstyle Book" pitchFamily="2" charset="0"/>
            </a:rPr>
            <a:t>Oktaviani</a:t>
          </a:r>
          <a:r>
            <a:rPr lang="en-US" sz="2000" dirty="0">
              <a:latin typeface="Bodoni 72 Oldstyle Book" pitchFamily="2" charset="0"/>
            </a:rPr>
            <a:t> (2020) which states that there is a relationship between family support and quality of life.</a:t>
          </a:r>
          <a:endParaRPr lang="en-ID" sz="2000" dirty="0">
            <a:latin typeface="Bodoni 72 Oldstyle Book" pitchFamily="2" charset="0"/>
          </a:endParaRPr>
        </a:p>
      </dgm:t>
    </dgm:pt>
    <dgm:pt modelId="{8E0C6489-2DD2-D944-B8A9-5D76691B485C}" type="parTrans" cxnId="{48BA8BE4-9618-B844-AB9E-3963E0D8EC5B}">
      <dgm:prSet/>
      <dgm:spPr/>
      <dgm:t>
        <a:bodyPr/>
        <a:lstStyle/>
        <a:p>
          <a:endParaRPr lang="en-US"/>
        </a:p>
      </dgm:t>
    </dgm:pt>
    <dgm:pt modelId="{4F12E6D8-2AD6-1643-ADD6-DD4D5070DFBD}" type="sibTrans" cxnId="{48BA8BE4-9618-B844-AB9E-3963E0D8EC5B}">
      <dgm:prSet/>
      <dgm:spPr/>
      <dgm:t>
        <a:bodyPr/>
        <a:lstStyle/>
        <a:p>
          <a:endParaRPr lang="en-US"/>
        </a:p>
      </dgm:t>
    </dgm:pt>
    <dgm:pt modelId="{5E22DB4C-CCB3-1D49-AD5F-BFCF53E57794}">
      <dgm:prSet custT="1"/>
      <dgm:spPr/>
      <dgm:t>
        <a:bodyPr/>
        <a:lstStyle/>
        <a:p>
          <a:r>
            <a:rPr lang="en-US" sz="2000" dirty="0">
              <a:latin typeface="Bodoni 72 Oldstyle Book" pitchFamily="2" charset="0"/>
            </a:rPr>
            <a:t>The role of the family is very important in improving, preventing, helping adaptation and overcoming health problems that exist in the family. The higher the function of a family, the better the level of independence and quality of life of the patient (</a:t>
          </a:r>
          <a:r>
            <a:rPr lang="en-US" sz="2000" dirty="0" err="1">
              <a:latin typeface="Bodoni 72 Oldstyle Book" pitchFamily="2" charset="0"/>
            </a:rPr>
            <a:t>Oktowaty</a:t>
          </a:r>
          <a:r>
            <a:rPr lang="en-US" sz="2000" dirty="0">
              <a:latin typeface="Bodoni 72 Oldstyle Book" pitchFamily="2" charset="0"/>
            </a:rPr>
            <a:t>, </a:t>
          </a:r>
          <a:r>
            <a:rPr lang="en-US" sz="2000" dirty="0" err="1">
              <a:latin typeface="Bodoni 72 Oldstyle Book" pitchFamily="2" charset="0"/>
            </a:rPr>
            <a:t>Setiawati</a:t>
          </a:r>
          <a:r>
            <a:rPr lang="en-US" sz="2000" dirty="0">
              <a:latin typeface="Bodoni 72 Oldstyle Book" pitchFamily="2" charset="0"/>
            </a:rPr>
            <a:t> and </a:t>
          </a:r>
          <a:r>
            <a:rPr lang="en-US" sz="2000" dirty="0" err="1">
              <a:latin typeface="Bodoni 72 Oldstyle Book" pitchFamily="2" charset="0"/>
            </a:rPr>
            <a:t>Arisanti</a:t>
          </a:r>
          <a:r>
            <a:rPr lang="en-US" sz="2000" dirty="0">
              <a:latin typeface="Bodoni 72 Oldstyle Book" pitchFamily="2" charset="0"/>
            </a:rPr>
            <a:t>, 2018).</a:t>
          </a:r>
          <a:endParaRPr lang="en-ID" sz="2000" dirty="0">
            <a:latin typeface="Bodoni 72 Oldstyle Book" pitchFamily="2" charset="0"/>
          </a:endParaRPr>
        </a:p>
      </dgm:t>
    </dgm:pt>
    <dgm:pt modelId="{B0FF6A56-4883-2944-A71D-0D344831D238}" type="parTrans" cxnId="{8D8CF7B3-943B-1D48-BC75-4831D698C5BC}">
      <dgm:prSet/>
      <dgm:spPr/>
      <dgm:t>
        <a:bodyPr/>
        <a:lstStyle/>
        <a:p>
          <a:endParaRPr lang="en-US"/>
        </a:p>
      </dgm:t>
    </dgm:pt>
    <dgm:pt modelId="{3D6AD764-0643-1147-AF31-8B2CA34E7E0B}" type="sibTrans" cxnId="{8D8CF7B3-943B-1D48-BC75-4831D698C5BC}">
      <dgm:prSet/>
      <dgm:spPr/>
      <dgm:t>
        <a:bodyPr/>
        <a:lstStyle/>
        <a:p>
          <a:endParaRPr lang="en-US"/>
        </a:p>
      </dgm:t>
    </dgm:pt>
    <dgm:pt modelId="{D0DFBC01-ECCA-C645-814B-1ECA9493369B}">
      <dgm:prSet custT="1"/>
      <dgm:spPr/>
      <dgm:t>
        <a:bodyPr/>
        <a:lstStyle/>
        <a:p>
          <a:r>
            <a:rPr lang="en-US" sz="2000" dirty="0">
              <a:latin typeface="Bodoni 72 Oldstyle Book" pitchFamily="2" charset="0"/>
            </a:rPr>
            <a:t>          In  </a:t>
          </a:r>
          <a:r>
            <a:rPr lang="en-US" sz="2000" dirty="0" err="1">
              <a:latin typeface="Bodoni 72 Oldstyle Book" pitchFamily="2" charset="0"/>
            </a:rPr>
            <a:t>Nomiko</a:t>
          </a:r>
          <a:r>
            <a:rPr lang="en-US" sz="2000" dirty="0">
              <a:latin typeface="Bodoni 72 Oldstyle Book" pitchFamily="2" charset="0"/>
            </a:rPr>
            <a:t>, Eliezer and </a:t>
          </a:r>
          <a:r>
            <a:rPr lang="en-US" sz="2000" dirty="0" err="1">
              <a:latin typeface="Bodoni 72 Oldstyle Book" pitchFamily="2" charset="0"/>
            </a:rPr>
            <a:t>Maryastuty's</a:t>
          </a:r>
          <a:r>
            <a:rPr lang="en-US" sz="2000" dirty="0">
              <a:latin typeface="Bodoni 72 Oldstyle Book" pitchFamily="2" charset="0"/>
            </a:rPr>
            <a:t> research (2021) it is also stated that family assistance in seeking treatment at health services is the most dominant</a:t>
          </a:r>
          <a:endParaRPr lang="en-ID" sz="2000" dirty="0">
            <a:latin typeface="Bodoni 72 Oldstyle Book" pitchFamily="2" charset="0"/>
          </a:endParaRPr>
        </a:p>
      </dgm:t>
    </dgm:pt>
    <dgm:pt modelId="{EA218BF5-9272-C04D-AA58-BC5442934A2B}" type="parTrans" cxnId="{A1AE7B7F-9218-F94A-8E74-5980BF1FA41A}">
      <dgm:prSet/>
      <dgm:spPr/>
      <dgm:t>
        <a:bodyPr/>
        <a:lstStyle/>
        <a:p>
          <a:endParaRPr lang="en-US"/>
        </a:p>
      </dgm:t>
    </dgm:pt>
    <dgm:pt modelId="{FB863083-E688-DB49-8E99-0DC828AD66A7}" type="sibTrans" cxnId="{A1AE7B7F-9218-F94A-8E74-5980BF1FA41A}">
      <dgm:prSet/>
      <dgm:spPr/>
      <dgm:t>
        <a:bodyPr/>
        <a:lstStyle/>
        <a:p>
          <a:endParaRPr lang="en-US"/>
        </a:p>
      </dgm:t>
    </dgm:pt>
    <dgm:pt modelId="{79657819-4CE7-D640-AA8D-90E73F0725D6}" type="pres">
      <dgm:prSet presAssocID="{37D6F1B4-2ADB-DC47-9813-466185EF40B8}" presName="linearFlow" presStyleCnt="0">
        <dgm:presLayoutVars>
          <dgm:dir/>
          <dgm:resizeHandles val="exact"/>
        </dgm:presLayoutVars>
      </dgm:prSet>
      <dgm:spPr/>
    </dgm:pt>
    <dgm:pt modelId="{1B09B762-8763-464A-AE74-D29FAC3B650B}" type="pres">
      <dgm:prSet presAssocID="{CD043F5E-ADB8-D447-82BE-DD4BBD0F7CA1}" presName="composite" presStyleCnt="0"/>
      <dgm:spPr/>
    </dgm:pt>
    <dgm:pt modelId="{68A20F78-D5D8-514F-845E-641C3EBD556C}" type="pres">
      <dgm:prSet presAssocID="{CD043F5E-ADB8-D447-82BE-DD4BBD0F7CA1}" presName="imgShp" presStyleLbl="fgImgPlace1" presStyleIdx="0" presStyleCnt="4" custLinFactNeighborX="-15307" custLinFactNeighborY="-38"/>
      <dgm:spPr>
        <a:solidFill>
          <a:srgbClr val="C15715"/>
        </a:solidFill>
      </dgm:spPr>
    </dgm:pt>
    <dgm:pt modelId="{8C22D83B-248A-0940-B7B2-C9F4FECF89FE}" type="pres">
      <dgm:prSet presAssocID="{CD043F5E-ADB8-D447-82BE-DD4BBD0F7CA1}" presName="txShp" presStyleLbl="node1" presStyleIdx="0" presStyleCnt="4" custScaleX="114398">
        <dgm:presLayoutVars>
          <dgm:bulletEnabled val="1"/>
        </dgm:presLayoutVars>
      </dgm:prSet>
      <dgm:spPr/>
    </dgm:pt>
    <dgm:pt modelId="{2F1891E2-3B07-354D-987E-93B61655C51C}" type="pres">
      <dgm:prSet presAssocID="{97AAED35-CF07-D94B-9C79-ED00E4E14055}" presName="spacing" presStyleCnt="0"/>
      <dgm:spPr/>
    </dgm:pt>
    <dgm:pt modelId="{426EB73B-ADC3-194C-B7FC-5F1910910785}" type="pres">
      <dgm:prSet presAssocID="{4005D27E-1255-554E-B4B1-32D568E54593}" presName="composite" presStyleCnt="0"/>
      <dgm:spPr/>
    </dgm:pt>
    <dgm:pt modelId="{E37257CE-7376-BD4B-BC7E-BFAC1E3B4C16}" type="pres">
      <dgm:prSet presAssocID="{4005D27E-1255-554E-B4B1-32D568E54593}" presName="imgShp" presStyleLbl="fgImgPlace1" presStyleIdx="1" presStyleCnt="4" custLinFactNeighborX="-12755"/>
      <dgm:spPr>
        <a:solidFill>
          <a:srgbClr val="C15715"/>
        </a:solidFill>
      </dgm:spPr>
    </dgm:pt>
    <dgm:pt modelId="{196625F0-30C8-1C4B-8B92-FF0EE454226E}" type="pres">
      <dgm:prSet presAssocID="{4005D27E-1255-554E-B4B1-32D568E54593}" presName="txShp" presStyleLbl="node1" presStyleIdx="1" presStyleCnt="4" custScaleX="113315">
        <dgm:presLayoutVars>
          <dgm:bulletEnabled val="1"/>
        </dgm:presLayoutVars>
      </dgm:prSet>
      <dgm:spPr/>
    </dgm:pt>
    <dgm:pt modelId="{C4BCFFA9-7E78-FB4A-A5D1-4CA6937B35CF}" type="pres">
      <dgm:prSet presAssocID="{4F12E6D8-2AD6-1643-ADD6-DD4D5070DFBD}" presName="spacing" presStyleCnt="0"/>
      <dgm:spPr/>
    </dgm:pt>
    <dgm:pt modelId="{EE9454FE-00B1-1D4E-B85B-FA2A8BE20ED9}" type="pres">
      <dgm:prSet presAssocID="{5E22DB4C-CCB3-1D49-AD5F-BFCF53E57794}" presName="composite" presStyleCnt="0"/>
      <dgm:spPr/>
    </dgm:pt>
    <dgm:pt modelId="{10F050CD-2B6A-9745-A43B-B62DF784D5AE}" type="pres">
      <dgm:prSet presAssocID="{5E22DB4C-CCB3-1D49-AD5F-BFCF53E57794}" presName="imgShp" presStyleLbl="fgImgPlace1" presStyleIdx="2" presStyleCnt="4" custScaleY="187680" custLinFactNeighborX="-17858" custLinFactNeighborY="-5102"/>
      <dgm:spPr>
        <a:solidFill>
          <a:srgbClr val="C15715"/>
        </a:solidFill>
      </dgm:spPr>
    </dgm:pt>
    <dgm:pt modelId="{2F39AFA7-3171-8F40-9D89-855D02585EC5}" type="pres">
      <dgm:prSet presAssocID="{5E22DB4C-CCB3-1D49-AD5F-BFCF53E57794}" presName="txShp" presStyleLbl="node1" presStyleIdx="2" presStyleCnt="4" custScaleX="113277" custScaleY="156218">
        <dgm:presLayoutVars>
          <dgm:bulletEnabled val="1"/>
        </dgm:presLayoutVars>
      </dgm:prSet>
      <dgm:spPr/>
    </dgm:pt>
    <dgm:pt modelId="{25F36464-923C-8C4C-AB69-6F1E5B40BBB0}" type="pres">
      <dgm:prSet presAssocID="{3D6AD764-0643-1147-AF31-8B2CA34E7E0B}" presName="spacing" presStyleCnt="0"/>
      <dgm:spPr/>
    </dgm:pt>
    <dgm:pt modelId="{28867497-43D2-744D-8DD0-7ADB94F81F70}" type="pres">
      <dgm:prSet presAssocID="{D0DFBC01-ECCA-C645-814B-1ECA9493369B}" presName="composite" presStyleCnt="0"/>
      <dgm:spPr/>
    </dgm:pt>
    <dgm:pt modelId="{FF971E3C-6CC9-A244-9FDC-EC2F9C59CA0B}" type="pres">
      <dgm:prSet presAssocID="{D0DFBC01-ECCA-C645-814B-1ECA9493369B}" presName="imgShp" presStyleLbl="fgImgPlace1" presStyleIdx="3" presStyleCnt="4" custLinFactNeighborX="-24314" custLinFactNeighborY="-5403"/>
      <dgm:spPr>
        <a:solidFill>
          <a:srgbClr val="C15715"/>
        </a:solidFill>
      </dgm:spPr>
    </dgm:pt>
    <dgm:pt modelId="{C0AF922F-B7BF-8E49-93D5-636283225E06}" type="pres">
      <dgm:prSet presAssocID="{D0DFBC01-ECCA-C645-814B-1ECA9493369B}" presName="txShp" presStyleLbl="node1" presStyleIdx="3" presStyleCnt="4" custScaleX="113379">
        <dgm:presLayoutVars>
          <dgm:bulletEnabled val="1"/>
        </dgm:presLayoutVars>
      </dgm:prSet>
      <dgm:spPr/>
    </dgm:pt>
  </dgm:ptLst>
  <dgm:cxnLst>
    <dgm:cxn modelId="{96F02633-6AF4-1741-B6EF-BCE2A5A1EB1F}" type="presOf" srcId="{37D6F1B4-2ADB-DC47-9813-466185EF40B8}" destId="{79657819-4CE7-D640-AA8D-90E73F0725D6}" srcOrd="0" destOrd="0" presId="urn:microsoft.com/office/officeart/2005/8/layout/vList3"/>
    <dgm:cxn modelId="{3ECAFF58-30A6-EC46-9A6F-80E3B7145EA2}" type="presOf" srcId="{5E22DB4C-CCB3-1D49-AD5F-BFCF53E57794}" destId="{2F39AFA7-3171-8F40-9D89-855D02585EC5}" srcOrd="0" destOrd="0" presId="urn:microsoft.com/office/officeart/2005/8/layout/vList3"/>
    <dgm:cxn modelId="{8899875E-6C38-604A-BD38-FE74D18A8614}" type="presOf" srcId="{4005D27E-1255-554E-B4B1-32D568E54593}" destId="{196625F0-30C8-1C4B-8B92-FF0EE454226E}" srcOrd="0" destOrd="0" presId="urn:microsoft.com/office/officeart/2005/8/layout/vList3"/>
    <dgm:cxn modelId="{A1AE7B7F-9218-F94A-8E74-5980BF1FA41A}" srcId="{37D6F1B4-2ADB-DC47-9813-466185EF40B8}" destId="{D0DFBC01-ECCA-C645-814B-1ECA9493369B}" srcOrd="3" destOrd="0" parTransId="{EA218BF5-9272-C04D-AA58-BC5442934A2B}" sibTransId="{FB863083-E688-DB49-8E99-0DC828AD66A7}"/>
    <dgm:cxn modelId="{CC769592-6A51-E24E-83B3-A177DEEAFC21}" srcId="{37D6F1B4-2ADB-DC47-9813-466185EF40B8}" destId="{CD043F5E-ADB8-D447-82BE-DD4BBD0F7CA1}" srcOrd="0" destOrd="0" parTransId="{68368B0A-2CA0-2849-A505-14218FC48E57}" sibTransId="{97AAED35-CF07-D94B-9C79-ED00E4E14055}"/>
    <dgm:cxn modelId="{EEBE14AF-A3A5-2549-9F61-0A2BAA745322}" type="presOf" srcId="{D0DFBC01-ECCA-C645-814B-1ECA9493369B}" destId="{C0AF922F-B7BF-8E49-93D5-636283225E06}" srcOrd="0" destOrd="0" presId="urn:microsoft.com/office/officeart/2005/8/layout/vList3"/>
    <dgm:cxn modelId="{8D8CF7B3-943B-1D48-BC75-4831D698C5BC}" srcId="{37D6F1B4-2ADB-DC47-9813-466185EF40B8}" destId="{5E22DB4C-CCB3-1D49-AD5F-BFCF53E57794}" srcOrd="2" destOrd="0" parTransId="{B0FF6A56-4883-2944-A71D-0D344831D238}" sibTransId="{3D6AD764-0643-1147-AF31-8B2CA34E7E0B}"/>
    <dgm:cxn modelId="{48BA8BE4-9618-B844-AB9E-3963E0D8EC5B}" srcId="{37D6F1B4-2ADB-DC47-9813-466185EF40B8}" destId="{4005D27E-1255-554E-B4B1-32D568E54593}" srcOrd="1" destOrd="0" parTransId="{8E0C6489-2DD2-D944-B8A9-5D76691B485C}" sibTransId="{4F12E6D8-2AD6-1643-ADD6-DD4D5070DFBD}"/>
    <dgm:cxn modelId="{FA10D1F7-F212-3744-A607-F89E3ADFC2A3}" type="presOf" srcId="{CD043F5E-ADB8-D447-82BE-DD4BBD0F7CA1}" destId="{8C22D83B-248A-0940-B7B2-C9F4FECF89FE}" srcOrd="0" destOrd="0" presId="urn:microsoft.com/office/officeart/2005/8/layout/vList3"/>
    <dgm:cxn modelId="{D1C7F536-952C-9344-8D5B-69C7D5E0270B}" type="presParOf" srcId="{79657819-4CE7-D640-AA8D-90E73F0725D6}" destId="{1B09B762-8763-464A-AE74-D29FAC3B650B}" srcOrd="0" destOrd="0" presId="urn:microsoft.com/office/officeart/2005/8/layout/vList3"/>
    <dgm:cxn modelId="{A9BBB404-65A2-F34B-AC02-01AC9203D1BF}" type="presParOf" srcId="{1B09B762-8763-464A-AE74-D29FAC3B650B}" destId="{68A20F78-D5D8-514F-845E-641C3EBD556C}" srcOrd="0" destOrd="0" presId="urn:microsoft.com/office/officeart/2005/8/layout/vList3"/>
    <dgm:cxn modelId="{02B0F437-D8EB-6E4F-AC0C-53D53B621931}" type="presParOf" srcId="{1B09B762-8763-464A-AE74-D29FAC3B650B}" destId="{8C22D83B-248A-0940-B7B2-C9F4FECF89FE}" srcOrd="1" destOrd="0" presId="urn:microsoft.com/office/officeart/2005/8/layout/vList3"/>
    <dgm:cxn modelId="{DAB1C389-BF31-F34E-AF7D-ABED764D9AE4}" type="presParOf" srcId="{79657819-4CE7-D640-AA8D-90E73F0725D6}" destId="{2F1891E2-3B07-354D-987E-93B61655C51C}" srcOrd="1" destOrd="0" presId="urn:microsoft.com/office/officeart/2005/8/layout/vList3"/>
    <dgm:cxn modelId="{78442B7A-3F21-4247-9D37-4E6B6283AB11}" type="presParOf" srcId="{79657819-4CE7-D640-AA8D-90E73F0725D6}" destId="{426EB73B-ADC3-194C-B7FC-5F1910910785}" srcOrd="2" destOrd="0" presId="urn:microsoft.com/office/officeart/2005/8/layout/vList3"/>
    <dgm:cxn modelId="{F46593CA-D1BF-C549-83D9-2B753A2EEFD3}" type="presParOf" srcId="{426EB73B-ADC3-194C-B7FC-5F1910910785}" destId="{E37257CE-7376-BD4B-BC7E-BFAC1E3B4C16}" srcOrd="0" destOrd="0" presId="urn:microsoft.com/office/officeart/2005/8/layout/vList3"/>
    <dgm:cxn modelId="{EAD95500-91C1-A44F-8205-1360AA42D813}" type="presParOf" srcId="{426EB73B-ADC3-194C-B7FC-5F1910910785}" destId="{196625F0-30C8-1C4B-8B92-FF0EE454226E}" srcOrd="1" destOrd="0" presId="urn:microsoft.com/office/officeart/2005/8/layout/vList3"/>
    <dgm:cxn modelId="{37BD4445-A275-5F46-8355-3DC62B7F19CB}" type="presParOf" srcId="{79657819-4CE7-D640-AA8D-90E73F0725D6}" destId="{C4BCFFA9-7E78-FB4A-A5D1-4CA6937B35CF}" srcOrd="3" destOrd="0" presId="urn:microsoft.com/office/officeart/2005/8/layout/vList3"/>
    <dgm:cxn modelId="{48F81E7D-8E62-7A46-807C-4750E9F756B2}" type="presParOf" srcId="{79657819-4CE7-D640-AA8D-90E73F0725D6}" destId="{EE9454FE-00B1-1D4E-B85B-FA2A8BE20ED9}" srcOrd="4" destOrd="0" presId="urn:microsoft.com/office/officeart/2005/8/layout/vList3"/>
    <dgm:cxn modelId="{D97CEE6A-9FB4-524E-867D-E27F2C741A8C}" type="presParOf" srcId="{EE9454FE-00B1-1D4E-B85B-FA2A8BE20ED9}" destId="{10F050CD-2B6A-9745-A43B-B62DF784D5AE}" srcOrd="0" destOrd="0" presId="urn:microsoft.com/office/officeart/2005/8/layout/vList3"/>
    <dgm:cxn modelId="{2F3223A6-1027-5D4C-AC2C-E9AD2F3D9C6D}" type="presParOf" srcId="{EE9454FE-00B1-1D4E-B85B-FA2A8BE20ED9}" destId="{2F39AFA7-3171-8F40-9D89-855D02585EC5}" srcOrd="1" destOrd="0" presId="urn:microsoft.com/office/officeart/2005/8/layout/vList3"/>
    <dgm:cxn modelId="{1E89146E-39A1-474D-8557-A747348F5FA4}" type="presParOf" srcId="{79657819-4CE7-D640-AA8D-90E73F0725D6}" destId="{25F36464-923C-8C4C-AB69-6F1E5B40BBB0}" srcOrd="5" destOrd="0" presId="urn:microsoft.com/office/officeart/2005/8/layout/vList3"/>
    <dgm:cxn modelId="{6EB7D3ED-530C-2E4F-A222-9DF148521432}" type="presParOf" srcId="{79657819-4CE7-D640-AA8D-90E73F0725D6}" destId="{28867497-43D2-744D-8DD0-7ADB94F81F70}" srcOrd="6" destOrd="0" presId="urn:microsoft.com/office/officeart/2005/8/layout/vList3"/>
    <dgm:cxn modelId="{A3241A1C-CAEF-F648-83D9-E3889B197DB0}" type="presParOf" srcId="{28867497-43D2-744D-8DD0-7ADB94F81F70}" destId="{FF971E3C-6CC9-A244-9FDC-EC2F9C59CA0B}" srcOrd="0" destOrd="0" presId="urn:microsoft.com/office/officeart/2005/8/layout/vList3"/>
    <dgm:cxn modelId="{2CC88CC6-C88D-8A40-ACC2-6A1C74C4EB13}" type="presParOf" srcId="{28867497-43D2-744D-8DD0-7ADB94F81F70}" destId="{C0AF922F-B7BF-8E49-93D5-636283225E0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EE317-9B9B-E546-86BE-B90F639890EC}">
      <dsp:nvSpPr>
        <dsp:cNvPr id="0" name=""/>
        <dsp:cNvSpPr/>
      </dsp:nvSpPr>
      <dsp:spPr>
        <a:xfrm>
          <a:off x="801802" y="0"/>
          <a:ext cx="9087095" cy="3613543"/>
        </a:xfrm>
        <a:prstGeom prst="rightArrow">
          <a:avLst/>
        </a:prstGeom>
        <a:solidFill>
          <a:srgbClr val="FF9900"/>
        </a:solidFill>
        <a:ln>
          <a:noFill/>
        </a:ln>
        <a:effectLst/>
      </dsp:spPr>
      <dsp:style>
        <a:lnRef idx="0">
          <a:scrgbClr r="0" g="0" b="0"/>
        </a:lnRef>
        <a:fillRef idx="1">
          <a:scrgbClr r="0" g="0" b="0"/>
        </a:fillRef>
        <a:effectRef idx="0">
          <a:scrgbClr r="0" g="0" b="0"/>
        </a:effectRef>
        <a:fontRef idx="minor"/>
      </dsp:style>
    </dsp:sp>
    <dsp:sp modelId="{1216CC0E-94A6-764C-8B0C-74C7573E4394}">
      <dsp:nvSpPr>
        <dsp:cNvPr id="0" name=""/>
        <dsp:cNvSpPr/>
      </dsp:nvSpPr>
      <dsp:spPr>
        <a:xfrm>
          <a:off x="5220" y="1084062"/>
          <a:ext cx="3226002" cy="1445417"/>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D" sz="2000" kern="1200" dirty="0"/>
            <a:t>Breast Cancer</a:t>
          </a:r>
        </a:p>
        <a:p>
          <a:pPr marL="0" lvl="0" indent="0" algn="ctr" defTabSz="889000">
            <a:lnSpc>
              <a:spcPct val="90000"/>
            </a:lnSpc>
            <a:spcBef>
              <a:spcPct val="0"/>
            </a:spcBef>
            <a:spcAft>
              <a:spcPct val="35000"/>
            </a:spcAft>
            <a:buNone/>
          </a:pPr>
          <a:r>
            <a:rPr lang="en-ID" sz="2000" kern="1200" dirty="0"/>
            <a:t>is the most frequent type of cancer in women in Indonesia</a:t>
          </a:r>
          <a:r>
            <a:rPr lang="en-ID" sz="1700" kern="1200" dirty="0"/>
            <a:t>. </a:t>
          </a:r>
        </a:p>
      </dsp:txBody>
      <dsp:txXfrm>
        <a:off x="75779" y="1154621"/>
        <a:ext cx="3084884" cy="1304299"/>
      </dsp:txXfrm>
    </dsp:sp>
    <dsp:sp modelId="{5B36D69D-EC7D-9D45-9C76-7CE3966E01C3}">
      <dsp:nvSpPr>
        <dsp:cNvPr id="0" name=""/>
        <dsp:cNvSpPr/>
      </dsp:nvSpPr>
      <dsp:spPr>
        <a:xfrm>
          <a:off x="3732348" y="1084062"/>
          <a:ext cx="3226002" cy="1445417"/>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D" sz="1800" kern="1200" dirty="0"/>
            <a:t>Breast cancer can bring bio-psycho-social impacts which negatively affect quality of life throughout the cancer trajectory</a:t>
          </a:r>
          <a:r>
            <a:rPr lang="en-ID" sz="1700" kern="1200" dirty="0"/>
            <a:t>. </a:t>
          </a:r>
        </a:p>
      </dsp:txBody>
      <dsp:txXfrm>
        <a:off x="3802907" y="1154621"/>
        <a:ext cx="3084884" cy="1304299"/>
      </dsp:txXfrm>
    </dsp:sp>
    <dsp:sp modelId="{B3DF202F-FEF5-9A40-8062-483A69DD24E2}">
      <dsp:nvSpPr>
        <dsp:cNvPr id="0" name=""/>
        <dsp:cNvSpPr/>
      </dsp:nvSpPr>
      <dsp:spPr>
        <a:xfrm>
          <a:off x="7459477" y="1084062"/>
          <a:ext cx="3226002" cy="1445417"/>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D" sz="2000" kern="1200" dirty="0"/>
            <a:t>Health education is needed to improve the quality of life of cancer patients and their family</a:t>
          </a:r>
          <a:r>
            <a:rPr lang="en-ID" sz="1900" kern="1200" dirty="0"/>
            <a:t>. </a:t>
          </a:r>
        </a:p>
      </dsp:txBody>
      <dsp:txXfrm>
        <a:off x="7530036" y="1154621"/>
        <a:ext cx="3084884" cy="13042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F74A5-FEF2-8344-B79E-F3F9E0730BFB}">
      <dsp:nvSpPr>
        <dsp:cNvPr id="0" name=""/>
        <dsp:cNvSpPr/>
      </dsp:nvSpPr>
      <dsp:spPr>
        <a:xfrm rot="10800000">
          <a:off x="781064" y="2015"/>
          <a:ext cx="8896321" cy="99564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0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odoni 72 Oldstyle Book" pitchFamily="2" charset="0"/>
            </a:rPr>
            <a:t>           This research  is in line with </a:t>
          </a:r>
          <a:r>
            <a:rPr lang="en-US" sz="2000" kern="1200" dirty="0" err="1">
              <a:latin typeface="Bodoni 72 Oldstyle Book" pitchFamily="2" charset="0"/>
            </a:rPr>
            <a:t>previus</a:t>
          </a:r>
          <a:r>
            <a:rPr lang="en-US" sz="2000" kern="1200" dirty="0">
              <a:latin typeface="Bodoni 72 Oldstyle Book" pitchFamily="2" charset="0"/>
            </a:rPr>
            <a:t> study that has been conducted by </a:t>
          </a:r>
          <a:r>
            <a:rPr lang="en-US" sz="2000" kern="1200" dirty="0" err="1">
              <a:latin typeface="Bodoni 72 Oldstyle Book" pitchFamily="2" charset="0"/>
            </a:rPr>
            <a:t>Anggraini</a:t>
          </a:r>
          <a:r>
            <a:rPr lang="en-US" sz="2000" kern="1200" dirty="0">
              <a:latin typeface="Bodoni 72 Oldstyle Book" pitchFamily="2" charset="0"/>
            </a:rPr>
            <a:t> (2017) which states that there is a relationship between chemotherapy adherence and quality of life</a:t>
          </a:r>
          <a:r>
            <a:rPr lang="en-US" sz="1200" kern="1200" dirty="0"/>
            <a:t>.</a:t>
          </a:r>
          <a:endParaRPr lang="en-ID" sz="1200" kern="1200" dirty="0"/>
        </a:p>
      </dsp:txBody>
      <dsp:txXfrm rot="10800000">
        <a:off x="1029975" y="2015"/>
        <a:ext cx="8647410" cy="995646"/>
      </dsp:txXfrm>
    </dsp:sp>
    <dsp:sp modelId="{4C60FE62-CE73-AE4E-B3EE-27150381EF82}">
      <dsp:nvSpPr>
        <dsp:cNvPr id="0" name=""/>
        <dsp:cNvSpPr/>
      </dsp:nvSpPr>
      <dsp:spPr>
        <a:xfrm>
          <a:off x="570266" y="20494"/>
          <a:ext cx="995646" cy="995646"/>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44F896-3B6B-8542-B2E6-F7BF2D47D07B}">
      <dsp:nvSpPr>
        <dsp:cNvPr id="0" name=""/>
        <dsp:cNvSpPr/>
      </dsp:nvSpPr>
      <dsp:spPr>
        <a:xfrm rot="10800000">
          <a:off x="762008" y="1294869"/>
          <a:ext cx="8934433" cy="99564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0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odoni 72 Oldstyle Book" pitchFamily="2" charset="0"/>
            </a:rPr>
            <a:t>               O </a:t>
          </a:r>
          <a:r>
            <a:rPr lang="en-US" sz="2000" kern="1200" dirty="0" err="1">
              <a:latin typeface="Bodoni 72 Oldstyle Book" pitchFamily="2" charset="0"/>
            </a:rPr>
            <a:t>ther</a:t>
          </a:r>
          <a:r>
            <a:rPr lang="en-US" sz="2000" kern="1200" dirty="0">
              <a:latin typeface="Bodoni 72 Oldstyle Book" pitchFamily="2" charset="0"/>
            </a:rPr>
            <a:t>   that support this are research by </a:t>
          </a:r>
          <a:r>
            <a:rPr lang="en-US" sz="2000" kern="1200" dirty="0" err="1">
              <a:latin typeface="Bodoni 72 Oldstyle Book" pitchFamily="2" charset="0"/>
            </a:rPr>
            <a:t>Dewi</a:t>
          </a:r>
          <a:r>
            <a:rPr lang="en-US" sz="2000" kern="1200" dirty="0">
              <a:latin typeface="Bodoni 72 Oldstyle Book" pitchFamily="2" charset="0"/>
            </a:rPr>
            <a:t> (2020) and </a:t>
          </a:r>
          <a:r>
            <a:rPr lang="en-US" sz="2000" kern="1200" dirty="0" err="1">
              <a:latin typeface="Bodoni 72 Oldstyle Book" pitchFamily="2" charset="0"/>
            </a:rPr>
            <a:t>Saputra</a:t>
          </a:r>
          <a:r>
            <a:rPr lang="en-US" sz="2000" kern="1200" dirty="0">
              <a:latin typeface="Bodoni 72 Oldstyle Book" pitchFamily="2" charset="0"/>
            </a:rPr>
            <a:t> (2020) which state that there is a relationship between compliance with chemotherapy and quality of life.</a:t>
          </a:r>
          <a:endParaRPr lang="en-ID" sz="2000" kern="1200" dirty="0">
            <a:latin typeface="Bodoni 72 Oldstyle Book" pitchFamily="2" charset="0"/>
          </a:endParaRPr>
        </a:p>
      </dsp:txBody>
      <dsp:txXfrm rot="10800000">
        <a:off x="1010919" y="1294869"/>
        <a:ext cx="8685522" cy="995646"/>
      </dsp:txXfrm>
    </dsp:sp>
    <dsp:sp modelId="{B3C5A6C6-EA22-5A4D-A91E-15F837E024E1}">
      <dsp:nvSpPr>
        <dsp:cNvPr id="0" name=""/>
        <dsp:cNvSpPr/>
      </dsp:nvSpPr>
      <dsp:spPr>
        <a:xfrm>
          <a:off x="588745" y="1239432"/>
          <a:ext cx="995646" cy="995646"/>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8F91DD-3BB6-2A40-A662-FBF06C9702B2}">
      <dsp:nvSpPr>
        <dsp:cNvPr id="0" name=""/>
        <dsp:cNvSpPr/>
      </dsp:nvSpPr>
      <dsp:spPr>
        <a:xfrm rot="10800000">
          <a:off x="762008" y="2652640"/>
          <a:ext cx="8934433" cy="160358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0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odoni 72 Oldstyle Book" pitchFamily="2" charset="0"/>
            </a:rPr>
            <a:t>Improving the quality of life that is owned is also influenced by the success of the treatment carried out. When patients comply with their treatment, the are able to carry out their activities as usual and meet their own needs without depending on others. besides that, patients will also be independent both emotionally, socially, and in physical well-being and in </a:t>
          </a:r>
          <a:r>
            <a:rPr lang="en-US" sz="2000" kern="1200" dirty="0" err="1">
              <a:latin typeface="Bodoni 72 Oldstyle Book" pitchFamily="2" charset="0"/>
            </a:rPr>
            <a:t>theend</a:t>
          </a:r>
          <a:r>
            <a:rPr lang="en-US" sz="2000" kern="1200" dirty="0">
              <a:latin typeface="Bodoni 72 Oldstyle Book" pitchFamily="2" charset="0"/>
            </a:rPr>
            <a:t> it will also affect the improvement in the quality of life they have (</a:t>
          </a:r>
          <a:r>
            <a:rPr lang="en-US" sz="2000" kern="1200" dirty="0" err="1">
              <a:latin typeface="Bodoni 72 Oldstyle Book" pitchFamily="2" charset="0"/>
            </a:rPr>
            <a:t>Saputra</a:t>
          </a:r>
          <a:r>
            <a:rPr lang="en-US" sz="2000" kern="1200" dirty="0">
              <a:latin typeface="Bodoni 72 Oldstyle Book" pitchFamily="2" charset="0"/>
            </a:rPr>
            <a:t>, </a:t>
          </a:r>
          <a:r>
            <a:rPr lang="en-US" sz="2000" kern="1200" dirty="0" err="1">
              <a:latin typeface="Bodoni 72 Oldstyle Book" pitchFamily="2" charset="0"/>
            </a:rPr>
            <a:t>Mahmudah</a:t>
          </a:r>
          <a:r>
            <a:rPr lang="en-US" sz="2000" kern="1200" dirty="0">
              <a:latin typeface="Bodoni 72 Oldstyle Book" pitchFamily="2" charset="0"/>
            </a:rPr>
            <a:t> and </a:t>
          </a:r>
          <a:r>
            <a:rPr lang="en-US" sz="2000" kern="1200" dirty="0" err="1">
              <a:latin typeface="Bodoni 72 Oldstyle Book" pitchFamily="2" charset="0"/>
            </a:rPr>
            <a:t>Saputri</a:t>
          </a:r>
          <a:r>
            <a:rPr lang="en-US" sz="2000" kern="1200" dirty="0">
              <a:latin typeface="Bodoni 72 Oldstyle Book" pitchFamily="2" charset="0"/>
            </a:rPr>
            <a:t>, 2</a:t>
          </a:r>
          <a:r>
            <a:rPr lang="en-US" sz="1300" kern="1200" dirty="0"/>
            <a:t>021)</a:t>
          </a:r>
          <a:endParaRPr lang="en-ID" sz="1300" kern="1200" dirty="0"/>
        </a:p>
      </dsp:txBody>
      <dsp:txXfrm rot="10800000">
        <a:off x="1162905" y="2652640"/>
        <a:ext cx="8533536" cy="1603588"/>
      </dsp:txXfrm>
    </dsp:sp>
    <dsp:sp modelId="{BE725368-B332-6B4A-B91F-291C306653DB}">
      <dsp:nvSpPr>
        <dsp:cNvPr id="0" name=""/>
        <dsp:cNvSpPr/>
      </dsp:nvSpPr>
      <dsp:spPr>
        <a:xfrm>
          <a:off x="152662" y="2492470"/>
          <a:ext cx="1523737" cy="1733420"/>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EBF59-BE60-0843-9D2B-38C0D44C64D9}">
      <dsp:nvSpPr>
        <dsp:cNvPr id="0" name=""/>
        <dsp:cNvSpPr/>
      </dsp:nvSpPr>
      <dsp:spPr>
        <a:xfrm rot="10800000">
          <a:off x="1201824" y="190100"/>
          <a:ext cx="8473918" cy="3372648"/>
        </a:xfrm>
        <a:prstGeom prst="homePlate">
          <a:avLst/>
        </a:prstGeom>
        <a:solidFill>
          <a:srgbClr val="B1AC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24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Bodoni 72 Oldstyle Book" pitchFamily="2" charset="0"/>
            </a:rPr>
            <a:t>The results of the study showed that there was an effect of providing education, family assistance and medication adherence to the quality of life of breast cancer patients at the </a:t>
          </a:r>
          <a:r>
            <a:rPr lang="en-US" sz="2400" kern="1200" dirty="0" err="1">
              <a:solidFill>
                <a:schemeClr val="tx1"/>
              </a:solidFill>
              <a:latin typeface="Bodoni 72 Oldstyle Book" pitchFamily="2" charset="0"/>
            </a:rPr>
            <a:t>Dharmais</a:t>
          </a:r>
          <a:r>
            <a:rPr lang="en-US" sz="2400" kern="1200" dirty="0">
              <a:solidFill>
                <a:schemeClr val="tx1"/>
              </a:solidFill>
              <a:latin typeface="Bodoni 72 Oldstyle Book" pitchFamily="2" charset="0"/>
            </a:rPr>
            <a:t> Cancer Hospital. </a:t>
          </a:r>
        </a:p>
        <a:p>
          <a:pPr marL="0" lvl="0" indent="0" algn="ctr" defTabSz="1066800">
            <a:lnSpc>
              <a:spcPct val="90000"/>
            </a:lnSpc>
            <a:spcBef>
              <a:spcPct val="0"/>
            </a:spcBef>
            <a:spcAft>
              <a:spcPct val="35000"/>
            </a:spcAft>
            <a:buNone/>
          </a:pPr>
          <a:r>
            <a:rPr lang="en-US" sz="2400" kern="1200" dirty="0">
              <a:solidFill>
                <a:schemeClr val="tx1"/>
              </a:solidFill>
              <a:latin typeface="Bodoni 72 Oldstyle Book" pitchFamily="2" charset="0"/>
            </a:rPr>
            <a:t>The results of the correlation and determination analysis also show that the effect of providing education, family assistance and medication compliance on the quality of life of breast cancer patients at </a:t>
          </a:r>
          <a:r>
            <a:rPr lang="en-US" sz="2400" kern="1200" dirty="0" err="1">
              <a:solidFill>
                <a:schemeClr val="tx1"/>
              </a:solidFill>
              <a:latin typeface="Bodoni 72 Oldstyle Book" pitchFamily="2" charset="0"/>
            </a:rPr>
            <a:t>Dharmais</a:t>
          </a:r>
          <a:r>
            <a:rPr lang="en-US" sz="2400" kern="1200" dirty="0">
              <a:solidFill>
                <a:schemeClr val="tx1"/>
              </a:solidFill>
              <a:latin typeface="Bodoni 72 Oldstyle Book" pitchFamily="2" charset="0"/>
            </a:rPr>
            <a:t> Cancer Hospital is very strong and positive (directional).</a:t>
          </a:r>
          <a:endParaRPr lang="en-ID" sz="2400" kern="1200" dirty="0">
            <a:solidFill>
              <a:schemeClr val="tx1"/>
            </a:solidFill>
            <a:latin typeface="Bodoni 72 Oldstyle Book" pitchFamily="2" charset="0"/>
          </a:endParaRPr>
        </a:p>
      </dsp:txBody>
      <dsp:txXfrm rot="10800000">
        <a:off x="2044986" y="190100"/>
        <a:ext cx="7630756" cy="3372648"/>
      </dsp:txXfrm>
    </dsp:sp>
    <dsp:sp modelId="{8A3EE393-DB75-A64C-9F4B-10974D22D1D4}">
      <dsp:nvSpPr>
        <dsp:cNvPr id="0" name=""/>
        <dsp:cNvSpPr/>
      </dsp:nvSpPr>
      <dsp:spPr>
        <a:xfrm>
          <a:off x="0" y="188447"/>
          <a:ext cx="3372648" cy="3372648"/>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6303E-839F-0046-BB48-71EE768EC440}">
      <dsp:nvSpPr>
        <dsp:cNvPr id="0" name=""/>
        <dsp:cNvSpPr/>
      </dsp:nvSpPr>
      <dsp:spPr>
        <a:xfrm rot="5400000">
          <a:off x="-191724" y="252732"/>
          <a:ext cx="1278164" cy="894714"/>
        </a:xfrm>
        <a:prstGeom prst="chevron">
          <a:avLst/>
        </a:prstGeom>
        <a:solidFill>
          <a:srgbClr val="7030A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a:t>
          </a:r>
          <a:endParaRPr lang="en-ID" sz="2500" kern="1200" dirty="0"/>
        </a:p>
      </dsp:txBody>
      <dsp:txXfrm rot="-5400000">
        <a:off x="1" y="508364"/>
        <a:ext cx="894714" cy="383450"/>
      </dsp:txXfrm>
    </dsp:sp>
    <dsp:sp modelId="{82C37195-25F8-B240-B710-6DE0EDC9DF5B}">
      <dsp:nvSpPr>
        <dsp:cNvPr id="0" name=""/>
        <dsp:cNvSpPr/>
      </dsp:nvSpPr>
      <dsp:spPr>
        <a:xfrm rot="5400000">
          <a:off x="4458551" y="-3559645"/>
          <a:ext cx="1064462" cy="8192135"/>
        </a:xfrm>
        <a:prstGeom prst="round2SameRect">
          <a:avLst/>
        </a:prstGeom>
        <a:solidFill>
          <a:srgbClr val="CC8BFF">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Bodoni 72 Oldstyle Book" pitchFamily="2" charset="0"/>
            </a:rPr>
            <a:t>In the provision of education , the indicator has an index value that is in the high category, which means that the implementation of providing education at the </a:t>
          </a:r>
          <a:r>
            <a:rPr lang="en-US" sz="2400" kern="1200" dirty="0" err="1">
              <a:latin typeface="Bodoni 72 Oldstyle Book" pitchFamily="2" charset="0"/>
            </a:rPr>
            <a:t>Dharmais</a:t>
          </a:r>
          <a:r>
            <a:rPr lang="en-US" sz="2400" kern="1200" dirty="0">
              <a:latin typeface="Bodoni 72 Oldstyle Book" pitchFamily="2" charset="0"/>
            </a:rPr>
            <a:t> Cancer Hospital is very good.</a:t>
          </a:r>
        </a:p>
      </dsp:txBody>
      <dsp:txXfrm rot="-5400000">
        <a:off x="894715" y="56154"/>
        <a:ext cx="8140172" cy="960536"/>
      </dsp:txXfrm>
    </dsp:sp>
    <dsp:sp modelId="{D1A1A202-B4A2-534B-A4FA-4019A4C29B28}">
      <dsp:nvSpPr>
        <dsp:cNvPr id="0" name=""/>
        <dsp:cNvSpPr/>
      </dsp:nvSpPr>
      <dsp:spPr>
        <a:xfrm rot="5400000">
          <a:off x="-191724" y="1593300"/>
          <a:ext cx="1278164" cy="894714"/>
        </a:xfrm>
        <a:prstGeom prst="chevron">
          <a:avLst/>
        </a:prstGeom>
        <a:solidFill>
          <a:srgbClr val="990099"/>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a:t>
          </a:r>
          <a:endParaRPr lang="en-ID" sz="2500" kern="1200" dirty="0"/>
        </a:p>
      </dsp:txBody>
      <dsp:txXfrm rot="-5400000">
        <a:off x="1" y="1848932"/>
        <a:ext cx="894714" cy="383450"/>
      </dsp:txXfrm>
    </dsp:sp>
    <dsp:sp modelId="{28ED46E8-C1C7-9D44-9B75-FCBE07A7FB9F}">
      <dsp:nvSpPr>
        <dsp:cNvPr id="0" name=""/>
        <dsp:cNvSpPr/>
      </dsp:nvSpPr>
      <dsp:spPr>
        <a:xfrm rot="5400000">
          <a:off x="4391899" y="-2279087"/>
          <a:ext cx="1197765" cy="8192135"/>
        </a:xfrm>
        <a:prstGeom prst="round2SameRect">
          <a:avLst/>
        </a:prstGeom>
        <a:solidFill>
          <a:srgbClr val="990099">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latin typeface="Bodoni 72 Oldstyle Book" pitchFamily="2" charset="0"/>
            </a:rPr>
            <a:t>indicator has an index value that is in the high category, which means that the family is aware of the importance of family assistance for patients</a:t>
          </a:r>
        </a:p>
      </dsp:txBody>
      <dsp:txXfrm rot="-5400000">
        <a:off x="894714" y="1276568"/>
        <a:ext cx="8133665" cy="1080825"/>
      </dsp:txXfrm>
    </dsp:sp>
    <dsp:sp modelId="{8CA547B0-CA9B-D542-940A-CB21E49DA53B}">
      <dsp:nvSpPr>
        <dsp:cNvPr id="0" name=""/>
        <dsp:cNvSpPr/>
      </dsp:nvSpPr>
      <dsp:spPr>
        <a:xfrm rot="5400000">
          <a:off x="-191724" y="2690379"/>
          <a:ext cx="1278164" cy="894714"/>
        </a:xfrm>
        <a:prstGeom prst="chevron">
          <a:avLst/>
        </a:prstGeom>
        <a:solidFill>
          <a:srgbClr val="7030A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ID" sz="2500" kern="1200" dirty="0"/>
        </a:p>
      </dsp:txBody>
      <dsp:txXfrm rot="-5400000">
        <a:off x="1" y="2946011"/>
        <a:ext cx="894714" cy="383450"/>
      </dsp:txXfrm>
    </dsp:sp>
    <dsp:sp modelId="{BE9A207A-E5B7-474B-941B-F7532DE55722}">
      <dsp:nvSpPr>
        <dsp:cNvPr id="0" name=""/>
        <dsp:cNvSpPr/>
      </dsp:nvSpPr>
      <dsp:spPr>
        <a:xfrm rot="5400000">
          <a:off x="4575379" y="-1182009"/>
          <a:ext cx="830806" cy="8192135"/>
        </a:xfrm>
        <a:prstGeom prst="round2SameRect">
          <a:avLst/>
        </a:prstGeom>
        <a:solidFill>
          <a:srgbClr val="CC8BFF">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Bodoni 72 Oldstyle Book" pitchFamily="2" charset="0"/>
            </a:rPr>
            <a:t>the indicator has an index value in the high category, which mean that treatment compliance of </a:t>
          </a:r>
          <a:r>
            <a:rPr lang="en-US" sz="2400" kern="1200" dirty="0" err="1">
              <a:latin typeface="Bodoni 72 Oldstyle Book" pitchFamily="2" charset="0"/>
            </a:rPr>
            <a:t>patiens</a:t>
          </a:r>
          <a:r>
            <a:rPr lang="en-US" sz="2400" kern="1200" dirty="0">
              <a:latin typeface="Bodoni 72 Oldstyle Book" pitchFamily="2" charset="0"/>
            </a:rPr>
            <a:t> and family is very good</a:t>
          </a:r>
        </a:p>
      </dsp:txBody>
      <dsp:txXfrm rot="-5400000">
        <a:off x="894715" y="2539212"/>
        <a:ext cx="8151578" cy="7496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C75B5-2C2A-5040-BFA8-B2668725FA87}">
      <dsp:nvSpPr>
        <dsp:cNvPr id="0" name=""/>
        <dsp:cNvSpPr/>
      </dsp:nvSpPr>
      <dsp:spPr>
        <a:xfrm rot="5400000">
          <a:off x="-304762" y="310103"/>
          <a:ext cx="1560675" cy="951150"/>
        </a:xfrm>
        <a:prstGeom prst="chevron">
          <a:avLst/>
        </a:prstGeom>
        <a:solidFill>
          <a:srgbClr val="CC8BF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1</a:t>
          </a:r>
          <a:endParaRPr lang="en-ID" sz="2600" kern="1200" dirty="0"/>
        </a:p>
      </dsp:txBody>
      <dsp:txXfrm rot="-5400000">
        <a:off x="1" y="480915"/>
        <a:ext cx="951150" cy="609525"/>
      </dsp:txXfrm>
    </dsp:sp>
    <dsp:sp modelId="{0E27A62B-F24E-164F-8FED-88E30C562089}">
      <dsp:nvSpPr>
        <dsp:cNvPr id="0" name=""/>
        <dsp:cNvSpPr/>
      </dsp:nvSpPr>
      <dsp:spPr>
        <a:xfrm rot="5400000">
          <a:off x="4813854" y="-3814059"/>
          <a:ext cx="1036545" cy="8759371"/>
        </a:xfrm>
        <a:prstGeom prst="round2SameRect">
          <a:avLst/>
        </a:prstGeom>
        <a:solidFill>
          <a:srgbClr val="7030A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dirty="0">
            <a:solidFill>
              <a:schemeClr val="bg1"/>
            </a:solidFill>
            <a:latin typeface="Bodoni 72 Oldstyle Book" pitchFamily="2" charset="0"/>
          </a:endParaRPr>
        </a:p>
        <a:p>
          <a:pPr marL="228600" lvl="1" indent="-228600" algn="l" defTabSz="1066800">
            <a:lnSpc>
              <a:spcPct val="90000"/>
            </a:lnSpc>
            <a:spcBef>
              <a:spcPct val="0"/>
            </a:spcBef>
            <a:spcAft>
              <a:spcPct val="15000"/>
            </a:spcAft>
            <a:buChar char="•"/>
          </a:pPr>
          <a:r>
            <a:rPr lang="en-US" sz="2400" kern="1200" dirty="0">
              <a:solidFill>
                <a:schemeClr val="bg1"/>
              </a:solidFill>
              <a:latin typeface="Bodoni 72 Oldstyle Book" pitchFamily="2" charset="0"/>
            </a:rPr>
            <a:t>In this study only used a data collection tool in the form of a questionnaire, thus there is a possibility of bias in the answers obtained from respondents, namely respondents tend not to fill in the truth or only fill out based on ideal conditions.</a:t>
          </a:r>
        </a:p>
      </dsp:txBody>
      <dsp:txXfrm rot="-5400000">
        <a:off x="952441" y="97954"/>
        <a:ext cx="8708771" cy="935345"/>
      </dsp:txXfrm>
    </dsp:sp>
    <dsp:sp modelId="{6C892896-912F-9340-ABC4-464B309E529D}">
      <dsp:nvSpPr>
        <dsp:cNvPr id="0" name=""/>
        <dsp:cNvSpPr/>
      </dsp:nvSpPr>
      <dsp:spPr>
        <a:xfrm rot="5400000">
          <a:off x="-203818" y="1650286"/>
          <a:ext cx="1358786" cy="951150"/>
        </a:xfrm>
        <a:prstGeom prst="chevron">
          <a:avLst/>
        </a:prstGeom>
        <a:solidFill>
          <a:srgbClr val="CC8BF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2. </a:t>
          </a:r>
          <a:endParaRPr lang="en-ID" sz="2600" kern="1200" dirty="0"/>
        </a:p>
      </dsp:txBody>
      <dsp:txXfrm rot="-5400000">
        <a:off x="0" y="1922043"/>
        <a:ext cx="951150" cy="407636"/>
      </dsp:txXfrm>
    </dsp:sp>
    <dsp:sp modelId="{16EE1B7C-716D-2C41-B70B-4DB95C687CCF}">
      <dsp:nvSpPr>
        <dsp:cNvPr id="0" name=""/>
        <dsp:cNvSpPr/>
      </dsp:nvSpPr>
      <dsp:spPr>
        <a:xfrm rot="5400000">
          <a:off x="5120905" y="-2723286"/>
          <a:ext cx="883211" cy="9222721"/>
        </a:xfrm>
        <a:prstGeom prst="round2SameRect">
          <a:avLst/>
        </a:prstGeom>
        <a:solidFill>
          <a:srgbClr val="7030A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latin typeface="Bodoni 72 Oldstyle Book" pitchFamily="2" charset="0"/>
            </a:rPr>
            <a:t>There is no supporting data to explore further the reasons for the respondents' answers by conducting interviews.</a:t>
          </a:r>
        </a:p>
      </dsp:txBody>
      <dsp:txXfrm rot="-5400000">
        <a:off x="951151" y="1489583"/>
        <a:ext cx="9179606" cy="796981"/>
      </dsp:txXfrm>
    </dsp:sp>
    <dsp:sp modelId="{7DB0157C-1E23-9F4C-8704-52996F579879}">
      <dsp:nvSpPr>
        <dsp:cNvPr id="0" name=""/>
        <dsp:cNvSpPr/>
      </dsp:nvSpPr>
      <dsp:spPr>
        <a:xfrm rot="5400000">
          <a:off x="-1223179" y="3908887"/>
          <a:ext cx="3397510" cy="951150"/>
        </a:xfrm>
        <a:prstGeom prst="chevron">
          <a:avLst/>
        </a:prstGeom>
        <a:solidFill>
          <a:srgbClr val="CC8BF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3</a:t>
          </a:r>
          <a:endParaRPr lang="en-ID" kern="1200" dirty="0"/>
        </a:p>
      </dsp:txBody>
      <dsp:txXfrm rot="-5400000">
        <a:off x="1" y="3161282"/>
        <a:ext cx="951150" cy="2446360"/>
      </dsp:txXfrm>
    </dsp:sp>
    <dsp:sp modelId="{4001FC33-613C-E34C-8AE1-255EE9B3930E}">
      <dsp:nvSpPr>
        <dsp:cNvPr id="0" name=""/>
        <dsp:cNvSpPr/>
      </dsp:nvSpPr>
      <dsp:spPr>
        <a:xfrm rot="5400000">
          <a:off x="4266469" y="-464685"/>
          <a:ext cx="2592084" cy="9222721"/>
        </a:xfrm>
        <a:prstGeom prst="round2SameRect">
          <a:avLst/>
        </a:prstGeom>
        <a:solidFill>
          <a:srgbClr val="7030A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kern="1200" dirty="0"/>
            <a:t> </a:t>
          </a:r>
          <a:r>
            <a:rPr lang="en-US" sz="2400" kern="1200" dirty="0">
              <a:solidFill>
                <a:schemeClr val="bg1"/>
              </a:solidFill>
              <a:latin typeface="Bodoni 72 Oldstyle Book" pitchFamily="2" charset="0"/>
            </a:rPr>
            <a:t>The research was carried out in a special hospital belonging by the ministry of health, thus all forms of policies and activities related to the effect of providing education on the quality of life of breast cancer patients with family assistance and medication adherence as mediating variables at the DNCC, so that it is possible there were differences in results in subsequent studies.</a:t>
          </a:r>
          <a:endParaRPr lang="en-ID" sz="2400" kern="1200" dirty="0">
            <a:solidFill>
              <a:schemeClr val="bg1"/>
            </a:solidFill>
            <a:latin typeface="Bodoni 72 Oldstyle Book" pitchFamily="2" charset="0"/>
          </a:endParaRPr>
        </a:p>
        <a:p>
          <a:pPr marL="285750" lvl="1" indent="0" algn="l" defTabSz="2889250">
            <a:lnSpc>
              <a:spcPct val="90000"/>
            </a:lnSpc>
            <a:spcBef>
              <a:spcPct val="0"/>
            </a:spcBef>
            <a:spcAft>
              <a:spcPct val="15000"/>
            </a:spcAft>
          </a:pPr>
          <a:endParaRPr lang="en-US" sz="3600" kern="1200" dirty="0"/>
        </a:p>
      </dsp:txBody>
      <dsp:txXfrm rot="-5400000">
        <a:off x="951151" y="2977168"/>
        <a:ext cx="9096186" cy="23390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29574-451F-6C43-8759-F5CDEEE39571}">
      <dsp:nvSpPr>
        <dsp:cNvPr id="0" name=""/>
        <dsp:cNvSpPr/>
      </dsp:nvSpPr>
      <dsp:spPr>
        <a:xfrm>
          <a:off x="278284" y="1199"/>
          <a:ext cx="9124143" cy="3376904"/>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Bodoni 72 Oldstyle Book" pitchFamily="2" charset="0"/>
            </a:rPr>
            <a:t>General </a:t>
          </a:r>
          <a:r>
            <a:rPr lang="en-US" sz="3200" kern="1200" dirty="0" err="1">
              <a:latin typeface="Bodoni 72 Oldstyle Book" pitchFamily="2" charset="0"/>
            </a:rPr>
            <a:t>Porpuse</a:t>
          </a:r>
          <a:r>
            <a:rPr lang="en-US" sz="3200" kern="1200" dirty="0">
              <a:latin typeface="Bodoni 72 Oldstyle Book" pitchFamily="2" charset="0"/>
            </a:rPr>
            <a:t> :</a:t>
          </a:r>
        </a:p>
        <a:p>
          <a:pPr marL="0" lvl="0" indent="0" algn="ctr" defTabSz="1422400">
            <a:lnSpc>
              <a:spcPct val="90000"/>
            </a:lnSpc>
            <a:spcBef>
              <a:spcPct val="0"/>
            </a:spcBef>
            <a:spcAft>
              <a:spcPct val="35000"/>
            </a:spcAft>
            <a:buNone/>
          </a:pPr>
          <a:r>
            <a:rPr lang="en-US" sz="3200" kern="1200" dirty="0">
              <a:latin typeface="Bodoni 72 Oldstyle Book" pitchFamily="2" charset="0"/>
            </a:rPr>
            <a:t>To analyze the provision of education, family assistance and medication adherence together on the quality of life of Breast Cancer Patients at </a:t>
          </a:r>
          <a:r>
            <a:rPr lang="en-US" sz="3200" kern="1200" dirty="0" err="1">
              <a:latin typeface="Bodoni 72 Oldstyle Book" pitchFamily="2" charset="0"/>
            </a:rPr>
            <a:t>Dharmais</a:t>
          </a:r>
          <a:r>
            <a:rPr lang="en-US" sz="3200" kern="1200" dirty="0">
              <a:latin typeface="Bodoni 72 Oldstyle Book" pitchFamily="2" charset="0"/>
            </a:rPr>
            <a:t> Cancer Hospital.</a:t>
          </a:r>
          <a:endParaRPr lang="en-ID" sz="3200" kern="1200" dirty="0">
            <a:latin typeface="Bodoni 72 Oldstyle Book" pitchFamily="2" charset="0"/>
          </a:endParaRPr>
        </a:p>
      </dsp:txBody>
      <dsp:txXfrm>
        <a:off x="1966736" y="1199"/>
        <a:ext cx="5747239" cy="33769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62A44-1652-7C42-A5CF-E9143C3B864A}">
      <dsp:nvSpPr>
        <dsp:cNvPr id="0" name=""/>
        <dsp:cNvSpPr/>
      </dsp:nvSpPr>
      <dsp:spPr>
        <a:xfrm rot="10800000">
          <a:off x="1870444" y="0"/>
          <a:ext cx="6068091" cy="1602774"/>
        </a:xfrm>
        <a:prstGeom prst="homePlate">
          <a:avLst/>
        </a:prstGeom>
        <a:solidFill>
          <a:srgbClr val="B1AC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6779" tIns="91440" rIns="170688" bIns="91440" numCol="1" spcCol="1270" anchor="ctr" anchorCtr="0">
          <a:noAutofit/>
        </a:bodyPr>
        <a:lstStyle/>
        <a:p>
          <a:pPr marL="0" lvl="0" indent="0" algn="ctr" defTabSz="1066800">
            <a:lnSpc>
              <a:spcPct val="90000"/>
            </a:lnSpc>
            <a:spcBef>
              <a:spcPct val="0"/>
            </a:spcBef>
            <a:spcAft>
              <a:spcPct val="35000"/>
            </a:spcAft>
            <a:buNone/>
          </a:pPr>
          <a:br>
            <a:rPr lang="en-US" sz="2400" kern="1200" dirty="0"/>
          </a:br>
          <a:r>
            <a:rPr lang="en-US" sz="2400" kern="1200" dirty="0">
              <a:solidFill>
                <a:srgbClr val="7030A0"/>
              </a:solidFill>
            </a:rPr>
            <a:t>a. To analyze the effect of providing education on the quality of life of Breast Cancer Patients at </a:t>
          </a:r>
          <a:r>
            <a:rPr lang="en-US" sz="2400" kern="1200" dirty="0" err="1">
              <a:solidFill>
                <a:srgbClr val="7030A0"/>
              </a:solidFill>
            </a:rPr>
            <a:t>Dharmais</a:t>
          </a:r>
          <a:r>
            <a:rPr lang="en-US" sz="2400" kern="1200" dirty="0">
              <a:solidFill>
                <a:srgbClr val="7030A0"/>
              </a:solidFill>
            </a:rPr>
            <a:t> Cancer Hospital.</a:t>
          </a:r>
          <a:br>
            <a:rPr lang="en-US" sz="2400" kern="1200" dirty="0">
              <a:solidFill>
                <a:srgbClr val="7030A0"/>
              </a:solidFill>
            </a:rPr>
          </a:br>
          <a:r>
            <a:rPr lang="en-US" sz="2400" kern="1200" dirty="0"/>
            <a:t>.</a:t>
          </a:r>
          <a:endParaRPr lang="en-ID" sz="2400" kern="1200" dirty="0"/>
        </a:p>
      </dsp:txBody>
      <dsp:txXfrm rot="10800000">
        <a:off x="2271137" y="0"/>
        <a:ext cx="5667398" cy="1602774"/>
      </dsp:txXfrm>
    </dsp:sp>
    <dsp:sp modelId="{EE36EFD0-1B2B-0942-A2DB-C5E9743BAF12}">
      <dsp:nvSpPr>
        <dsp:cNvPr id="0" name=""/>
        <dsp:cNvSpPr/>
      </dsp:nvSpPr>
      <dsp:spPr>
        <a:xfrm>
          <a:off x="1546828" y="0"/>
          <a:ext cx="1602774" cy="1602774"/>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62A44-1652-7C42-A5CF-E9143C3B864A}">
      <dsp:nvSpPr>
        <dsp:cNvPr id="0" name=""/>
        <dsp:cNvSpPr/>
      </dsp:nvSpPr>
      <dsp:spPr>
        <a:xfrm rot="10800000">
          <a:off x="1929122" y="783"/>
          <a:ext cx="6068091" cy="1602774"/>
        </a:xfrm>
        <a:prstGeom prst="homePlate">
          <a:avLst/>
        </a:prstGeom>
        <a:solidFill>
          <a:srgbClr val="B1AC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6779"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t>
          </a:r>
          <a:br>
            <a:rPr lang="en-US" sz="2000" kern="1200" dirty="0"/>
          </a:br>
          <a:r>
            <a:rPr lang="en-US" sz="2400" kern="1200" dirty="0">
              <a:solidFill>
                <a:srgbClr val="7030A0"/>
              </a:solidFill>
            </a:rPr>
            <a:t>b. To analyze the effect of family assistance on the quality of life of Breast Cancer Patients at </a:t>
          </a:r>
          <a:r>
            <a:rPr lang="en-US" sz="2400" kern="1200" dirty="0" err="1">
              <a:solidFill>
                <a:srgbClr val="7030A0"/>
              </a:solidFill>
            </a:rPr>
            <a:t>Dharmais</a:t>
          </a:r>
          <a:r>
            <a:rPr lang="en-US" sz="2400" kern="1200" dirty="0">
              <a:solidFill>
                <a:srgbClr val="7030A0"/>
              </a:solidFill>
            </a:rPr>
            <a:t> Cancer Hospital</a:t>
          </a:r>
          <a:r>
            <a:rPr lang="en-US" sz="2800" kern="1200" dirty="0">
              <a:solidFill>
                <a:srgbClr val="7030A0"/>
              </a:solidFill>
            </a:rPr>
            <a:t>.</a:t>
          </a:r>
          <a:br>
            <a:rPr lang="en-US" sz="2800" kern="1200" dirty="0">
              <a:solidFill>
                <a:srgbClr val="7030A0"/>
              </a:solidFill>
            </a:rPr>
          </a:br>
          <a:r>
            <a:rPr lang="en-US" sz="2800" kern="1200" dirty="0"/>
            <a:t>.</a:t>
          </a:r>
          <a:endParaRPr lang="en-ID" sz="2800" kern="1200" dirty="0"/>
        </a:p>
      </dsp:txBody>
      <dsp:txXfrm rot="10800000">
        <a:off x="2329815" y="783"/>
        <a:ext cx="5667398" cy="1602774"/>
      </dsp:txXfrm>
    </dsp:sp>
    <dsp:sp modelId="{EE36EFD0-1B2B-0942-A2DB-C5E9743BAF12}">
      <dsp:nvSpPr>
        <dsp:cNvPr id="0" name=""/>
        <dsp:cNvSpPr/>
      </dsp:nvSpPr>
      <dsp:spPr>
        <a:xfrm>
          <a:off x="1432535" y="0"/>
          <a:ext cx="1602774" cy="1602774"/>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62A44-1652-7C42-A5CF-E9143C3B864A}">
      <dsp:nvSpPr>
        <dsp:cNvPr id="0" name=""/>
        <dsp:cNvSpPr/>
      </dsp:nvSpPr>
      <dsp:spPr>
        <a:xfrm rot="10800000">
          <a:off x="1929122" y="783"/>
          <a:ext cx="6068091" cy="1602774"/>
        </a:xfrm>
        <a:prstGeom prst="homePlate">
          <a:avLst/>
        </a:prstGeom>
        <a:solidFill>
          <a:srgbClr val="B1AC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6779"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t>
          </a:r>
          <a:br>
            <a:rPr lang="en-US" sz="2000" kern="1200" dirty="0"/>
          </a:br>
          <a:r>
            <a:rPr lang="en-US" sz="2400" kern="1200" dirty="0">
              <a:solidFill>
                <a:srgbClr val="7030A0"/>
              </a:solidFill>
            </a:rPr>
            <a:t>c. To analyze the effect of medication adherence on the quality of life of Breast Cancer Patients at </a:t>
          </a:r>
          <a:r>
            <a:rPr lang="en-US" sz="2400" kern="1200" dirty="0" err="1">
              <a:solidFill>
                <a:srgbClr val="7030A0"/>
              </a:solidFill>
            </a:rPr>
            <a:t>Dharmais</a:t>
          </a:r>
          <a:r>
            <a:rPr lang="en-US" sz="2400" kern="1200" dirty="0">
              <a:solidFill>
                <a:srgbClr val="7030A0"/>
              </a:solidFill>
            </a:rPr>
            <a:t> Cancer Hospital.</a:t>
          </a:r>
          <a:endParaRPr lang="en-ID" sz="2400" kern="1200" dirty="0">
            <a:solidFill>
              <a:srgbClr val="7030A0"/>
            </a:solidFill>
          </a:endParaRPr>
        </a:p>
      </dsp:txBody>
      <dsp:txXfrm rot="10800000">
        <a:off x="2329815" y="783"/>
        <a:ext cx="5667398" cy="1602774"/>
      </dsp:txXfrm>
    </dsp:sp>
    <dsp:sp modelId="{EE36EFD0-1B2B-0942-A2DB-C5E9743BAF12}">
      <dsp:nvSpPr>
        <dsp:cNvPr id="0" name=""/>
        <dsp:cNvSpPr/>
      </dsp:nvSpPr>
      <dsp:spPr>
        <a:xfrm>
          <a:off x="1375380" y="0"/>
          <a:ext cx="1602774" cy="1602774"/>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44745-340A-F748-9F4C-1D864ECEAA03}">
      <dsp:nvSpPr>
        <dsp:cNvPr id="0" name=""/>
        <dsp:cNvSpPr/>
      </dsp:nvSpPr>
      <dsp:spPr>
        <a:xfrm rot="10800000">
          <a:off x="1990477" y="282"/>
          <a:ext cx="7169127" cy="738879"/>
        </a:xfrm>
        <a:prstGeom prst="homePlat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825" tIns="91440" rIns="170688" bIns="91440" numCol="1" spcCol="1270" anchor="ctr" anchorCtr="0">
          <a:noAutofit/>
        </a:bodyPr>
        <a:lstStyle/>
        <a:p>
          <a:pPr marL="0" lvl="0" indent="0" algn="ctr" defTabSz="1066800">
            <a:lnSpc>
              <a:spcPct val="90000"/>
            </a:lnSpc>
            <a:spcBef>
              <a:spcPct val="0"/>
            </a:spcBef>
            <a:spcAft>
              <a:spcPct val="35000"/>
            </a:spcAft>
            <a:buNone/>
          </a:pPr>
          <a:r>
            <a:rPr lang="en-ID" sz="2400" kern="1200" dirty="0">
              <a:latin typeface="Bodoni 72 Oldstyle Book" pitchFamily="2" charset="0"/>
            </a:rPr>
            <a:t>The design of the study was correlational descriptive. </a:t>
          </a:r>
        </a:p>
      </dsp:txBody>
      <dsp:txXfrm rot="10800000">
        <a:off x="2175197" y="282"/>
        <a:ext cx="6984407" cy="738879"/>
      </dsp:txXfrm>
    </dsp:sp>
    <dsp:sp modelId="{68AE6F80-DADB-D048-8FB8-9CE8BA23984C}">
      <dsp:nvSpPr>
        <dsp:cNvPr id="0" name=""/>
        <dsp:cNvSpPr/>
      </dsp:nvSpPr>
      <dsp:spPr>
        <a:xfrm>
          <a:off x="1817461" y="0"/>
          <a:ext cx="738879" cy="738879"/>
        </a:xfrm>
        <a:prstGeom prst="ellipse">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776C45-9A52-9D40-8C59-3A7965BA332C}">
      <dsp:nvSpPr>
        <dsp:cNvPr id="0" name=""/>
        <dsp:cNvSpPr/>
      </dsp:nvSpPr>
      <dsp:spPr>
        <a:xfrm rot="10800000">
          <a:off x="1990477" y="951997"/>
          <a:ext cx="7169127" cy="738879"/>
        </a:xfrm>
        <a:prstGeom prst="homePlate">
          <a:avLst/>
        </a:prstGeom>
        <a:solidFill>
          <a:srgbClr val="CC8B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825" tIns="91440" rIns="170688" bIns="91440" numCol="1" spcCol="1270" anchor="ctr" anchorCtr="0">
          <a:noAutofit/>
        </a:bodyPr>
        <a:lstStyle/>
        <a:p>
          <a:pPr marL="0" lvl="0" indent="0" algn="ctr" defTabSz="1066800">
            <a:lnSpc>
              <a:spcPct val="90000"/>
            </a:lnSpc>
            <a:spcBef>
              <a:spcPct val="0"/>
            </a:spcBef>
            <a:spcAft>
              <a:spcPct val="35000"/>
            </a:spcAft>
            <a:buNone/>
          </a:pPr>
          <a:r>
            <a:rPr lang="en-ID" sz="2400" kern="1200" dirty="0">
              <a:latin typeface="Bodoni 72 Oldstyle Book" pitchFamily="2" charset="0"/>
            </a:rPr>
            <a:t>Sample number : 291 breast cancer patients who were treated at the outpatients department of DNCC </a:t>
          </a:r>
        </a:p>
      </dsp:txBody>
      <dsp:txXfrm rot="10800000">
        <a:off x="2175197" y="951997"/>
        <a:ext cx="6984407" cy="738879"/>
      </dsp:txXfrm>
    </dsp:sp>
    <dsp:sp modelId="{6C4A5371-C989-3C41-89BB-AF93CED75D79}">
      <dsp:nvSpPr>
        <dsp:cNvPr id="0" name=""/>
        <dsp:cNvSpPr/>
      </dsp:nvSpPr>
      <dsp:spPr>
        <a:xfrm>
          <a:off x="1781751" y="916287"/>
          <a:ext cx="738879" cy="738879"/>
        </a:xfrm>
        <a:prstGeom prst="ellipse">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370547-20DF-C342-A4E9-13B0DC11F06B}">
      <dsp:nvSpPr>
        <dsp:cNvPr id="0" name=""/>
        <dsp:cNvSpPr/>
      </dsp:nvSpPr>
      <dsp:spPr>
        <a:xfrm rot="10800000">
          <a:off x="2074826" y="2033974"/>
          <a:ext cx="7169127" cy="1044997"/>
        </a:xfrm>
        <a:prstGeom prst="homePlat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825" tIns="91440" rIns="170688" bIns="91440" numCol="1" spcCol="1270" anchor="ctr" anchorCtr="0">
          <a:noAutofit/>
        </a:bodyPr>
        <a:lstStyle/>
        <a:p>
          <a:pPr marL="0" lvl="0" indent="0" algn="ctr" defTabSz="1066800">
            <a:lnSpc>
              <a:spcPct val="90000"/>
            </a:lnSpc>
            <a:spcBef>
              <a:spcPct val="0"/>
            </a:spcBef>
            <a:spcAft>
              <a:spcPct val="35000"/>
            </a:spcAft>
            <a:buNone/>
          </a:pPr>
          <a:r>
            <a:rPr lang="en-ID" sz="2400" kern="1200" dirty="0">
              <a:latin typeface="Bodoni 72 Oldstyle Book" pitchFamily="2" charset="0"/>
            </a:rPr>
            <a:t>Data were </a:t>
          </a:r>
          <a:r>
            <a:rPr lang="en-ID" sz="2400" kern="1200" dirty="0" err="1">
              <a:latin typeface="Bodoni 72 Oldstyle Book" pitchFamily="2" charset="0"/>
            </a:rPr>
            <a:t>analyzed</a:t>
          </a:r>
          <a:r>
            <a:rPr lang="en-ID" sz="2400" kern="1200" dirty="0">
              <a:latin typeface="Bodoni 72 Oldstyle Book" pitchFamily="2" charset="0"/>
            </a:rPr>
            <a:t> using </a:t>
          </a:r>
          <a:r>
            <a:rPr lang="en-ID" sz="2400" kern="1200" dirty="0" err="1">
              <a:latin typeface="Bodoni 72 Oldstyle Book" pitchFamily="2" charset="0"/>
            </a:rPr>
            <a:t>univariat</a:t>
          </a:r>
          <a:r>
            <a:rPr lang="en-ID" sz="2400" kern="1200" dirty="0">
              <a:latin typeface="Bodoni 72 Oldstyle Book" pitchFamily="2" charset="0"/>
            </a:rPr>
            <a:t>  with three box method analysis, </a:t>
          </a:r>
          <a:r>
            <a:rPr lang="en-ID" sz="2400" kern="1200" dirty="0" err="1">
              <a:latin typeface="Bodoni 72 Oldstyle Book" pitchFamily="2" charset="0"/>
            </a:rPr>
            <a:t>Bivariat</a:t>
          </a:r>
          <a:r>
            <a:rPr lang="en-ID" sz="2400" kern="1200" dirty="0">
              <a:latin typeface="Bodoni 72 Oldstyle Book" pitchFamily="2" charset="0"/>
            </a:rPr>
            <a:t> used simple and multiple linear regression,  </a:t>
          </a:r>
          <a:r>
            <a:rPr lang="en-ID" sz="2400" kern="1200" dirty="0" err="1">
              <a:latin typeface="Bodoni 72 Oldstyle Book" pitchFamily="2" charset="0"/>
            </a:rPr>
            <a:t>Uji</a:t>
          </a:r>
          <a:r>
            <a:rPr lang="en-ID" sz="2400" kern="1200" dirty="0">
              <a:latin typeface="Bodoni 72 Oldstyle Book" pitchFamily="2" charset="0"/>
            </a:rPr>
            <a:t> t, </a:t>
          </a:r>
          <a:r>
            <a:rPr lang="en-ID" sz="2400" kern="1200" dirty="0" err="1">
              <a:latin typeface="Bodoni 72 Oldstyle Book" pitchFamily="2" charset="0"/>
            </a:rPr>
            <a:t>Parsial</a:t>
          </a:r>
          <a:r>
            <a:rPr lang="en-ID" sz="2400" kern="1200" dirty="0">
              <a:latin typeface="Bodoni 72 Oldstyle Book" pitchFamily="2" charset="0"/>
            </a:rPr>
            <a:t> , </a:t>
          </a:r>
        </a:p>
      </dsp:txBody>
      <dsp:txXfrm rot="10800000">
        <a:off x="2336075" y="2033974"/>
        <a:ext cx="6907878" cy="1044997"/>
      </dsp:txXfrm>
    </dsp:sp>
    <dsp:sp modelId="{51C5BC34-88C1-E646-90A6-9551739B43AE}">
      <dsp:nvSpPr>
        <dsp:cNvPr id="0" name=""/>
        <dsp:cNvSpPr/>
      </dsp:nvSpPr>
      <dsp:spPr>
        <a:xfrm>
          <a:off x="1715254" y="1903713"/>
          <a:ext cx="1076273" cy="1305518"/>
        </a:xfrm>
        <a:prstGeom prst="ellipse">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82B293-D992-6247-9AF1-D8DDF5BE9151}">
      <dsp:nvSpPr>
        <dsp:cNvPr id="0" name=""/>
        <dsp:cNvSpPr/>
      </dsp:nvSpPr>
      <dsp:spPr>
        <a:xfrm rot="10800000">
          <a:off x="1990477" y="3422068"/>
          <a:ext cx="7169127" cy="738879"/>
        </a:xfrm>
        <a:prstGeom prst="homePlate">
          <a:avLst/>
        </a:prstGeom>
        <a:solidFill>
          <a:srgbClr val="CC8B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825" tIns="121920" rIns="227584" bIns="121920" numCol="1" spcCol="1270" anchor="ctr" anchorCtr="0">
          <a:noAutofit/>
        </a:bodyPr>
        <a:lstStyle/>
        <a:p>
          <a:pPr marL="0" lvl="0" indent="0" algn="ctr" defTabSz="1422400">
            <a:lnSpc>
              <a:spcPct val="90000"/>
            </a:lnSpc>
            <a:spcBef>
              <a:spcPct val="0"/>
            </a:spcBef>
            <a:spcAft>
              <a:spcPct val="35000"/>
            </a:spcAft>
            <a:buNone/>
          </a:pPr>
          <a:r>
            <a:rPr lang="en-ID" sz="3200" kern="1200" dirty="0" err="1">
              <a:latin typeface="Bodoni 72 Oldstyle Book" pitchFamily="2" charset="0"/>
            </a:rPr>
            <a:t>Analize</a:t>
          </a:r>
          <a:r>
            <a:rPr lang="en-ID" sz="3200" kern="1200" dirty="0">
              <a:latin typeface="Bodoni 72 Oldstyle Book" pitchFamily="2" charset="0"/>
            </a:rPr>
            <a:t> </a:t>
          </a:r>
          <a:r>
            <a:rPr lang="en-ID" sz="3200" kern="1200" dirty="0" err="1">
              <a:latin typeface="Bodoni 72 Oldstyle Book" pitchFamily="2" charset="0"/>
            </a:rPr>
            <a:t>multivariat</a:t>
          </a:r>
          <a:r>
            <a:rPr lang="en-ID" sz="3200" kern="1200" dirty="0">
              <a:latin typeface="Bodoni 72 Oldstyle Book" pitchFamily="2" charset="0"/>
            </a:rPr>
            <a:t> </a:t>
          </a:r>
          <a:r>
            <a:rPr lang="en-US" sz="3200" kern="1200" dirty="0">
              <a:latin typeface="Bodoni 72 Oldstyle Book" pitchFamily="2" charset="0"/>
            </a:rPr>
            <a:t>simultaneous F test</a:t>
          </a:r>
          <a:endParaRPr lang="en-ID" sz="3200" kern="1200" dirty="0">
            <a:latin typeface="Bodoni 72 Oldstyle Book" pitchFamily="2" charset="0"/>
          </a:endParaRPr>
        </a:p>
      </dsp:txBody>
      <dsp:txXfrm rot="10800000">
        <a:off x="2175197" y="3422068"/>
        <a:ext cx="6984407" cy="738879"/>
      </dsp:txXfrm>
    </dsp:sp>
    <dsp:sp modelId="{A79B181C-F552-834B-9CD6-ECDD314FB1B8}">
      <dsp:nvSpPr>
        <dsp:cNvPr id="0" name=""/>
        <dsp:cNvSpPr/>
      </dsp:nvSpPr>
      <dsp:spPr>
        <a:xfrm>
          <a:off x="1763892" y="3422068"/>
          <a:ext cx="738879" cy="738879"/>
        </a:xfrm>
        <a:prstGeom prst="ellipse">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CF437-5093-6B41-A47D-4C20E98D5622}">
      <dsp:nvSpPr>
        <dsp:cNvPr id="0" name=""/>
        <dsp:cNvSpPr/>
      </dsp:nvSpPr>
      <dsp:spPr>
        <a:xfrm rot="10800000">
          <a:off x="1246433" y="1291"/>
          <a:ext cx="9311392" cy="78103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41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           </a:t>
          </a:r>
          <a:r>
            <a:rPr lang="en-US" sz="2000" kern="1200" dirty="0" err="1">
              <a:latin typeface="Bodoni 72 Oldstyle Book" pitchFamily="2" charset="0"/>
            </a:rPr>
            <a:t>Thi</a:t>
          </a:r>
          <a:r>
            <a:rPr lang="en-US" sz="2000" kern="1200" dirty="0">
              <a:latin typeface="Bodoni 72 Oldstyle Book" pitchFamily="2" charset="0"/>
            </a:rPr>
            <a:t> s study is in line with </a:t>
          </a:r>
          <a:r>
            <a:rPr lang="en-US" sz="2000" kern="1200" dirty="0" err="1">
              <a:latin typeface="Bodoni 72 Oldstyle Book" pitchFamily="2" charset="0"/>
            </a:rPr>
            <a:t>previus</a:t>
          </a:r>
          <a:r>
            <a:rPr lang="en-US" sz="2000" kern="1200" dirty="0">
              <a:latin typeface="Bodoni 72 Oldstyle Book" pitchFamily="2" charset="0"/>
            </a:rPr>
            <a:t> research that has been conducted by </a:t>
          </a:r>
          <a:r>
            <a:rPr lang="en-US" sz="2000" kern="1200" dirty="0" err="1">
              <a:latin typeface="Bodoni 72 Oldstyle Book" pitchFamily="2" charset="0"/>
            </a:rPr>
            <a:t>Pratiwi</a:t>
          </a:r>
          <a:r>
            <a:rPr lang="en-US" sz="2000" kern="1200" dirty="0">
              <a:latin typeface="Bodoni 72 Oldstyle Book" pitchFamily="2" charset="0"/>
            </a:rPr>
            <a:t> (2019) which states that there is an effect of providing education on quality of life </a:t>
          </a:r>
          <a:r>
            <a:rPr lang="en-US" sz="1800" kern="1200" dirty="0"/>
            <a:t>.</a:t>
          </a:r>
          <a:endParaRPr lang="en-ID" sz="1800" kern="1200" dirty="0"/>
        </a:p>
      </dsp:txBody>
      <dsp:txXfrm rot="10800000">
        <a:off x="1441692" y="1291"/>
        <a:ext cx="9116133" cy="781037"/>
      </dsp:txXfrm>
    </dsp:sp>
    <dsp:sp modelId="{3E4AAB16-5382-DE43-B738-E96F72E876E2}">
      <dsp:nvSpPr>
        <dsp:cNvPr id="0" name=""/>
        <dsp:cNvSpPr/>
      </dsp:nvSpPr>
      <dsp:spPr>
        <a:xfrm>
          <a:off x="1148547" y="0"/>
          <a:ext cx="781037" cy="78103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FCA3AA-5349-D645-858E-70F073F8FF72}">
      <dsp:nvSpPr>
        <dsp:cNvPr id="0" name=""/>
        <dsp:cNvSpPr/>
      </dsp:nvSpPr>
      <dsp:spPr>
        <a:xfrm rot="10800000">
          <a:off x="1266214" y="1005385"/>
          <a:ext cx="9271829" cy="78103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41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Bodoni 72 Oldstyle Book" pitchFamily="2" charset="0"/>
            </a:rPr>
            <a:t>              </a:t>
          </a:r>
          <a:r>
            <a:rPr lang="en-US" sz="2000" kern="1200" dirty="0">
              <a:latin typeface="Bodoni 72 Oldstyle Book" pitchFamily="2" charset="0"/>
            </a:rPr>
            <a:t>Other studies that support this,  are research by </a:t>
          </a:r>
          <a:r>
            <a:rPr lang="en-US" sz="2000" kern="1200" dirty="0" err="1">
              <a:latin typeface="Bodoni 72 Oldstyle Book" pitchFamily="2" charset="0"/>
            </a:rPr>
            <a:t>Meidiana</a:t>
          </a:r>
          <a:r>
            <a:rPr lang="en-US" sz="2000" kern="1200" dirty="0">
              <a:latin typeface="Bodoni 72 Oldstyle Book" pitchFamily="2" charset="0"/>
            </a:rPr>
            <a:t> (2018) and Sambo (2021)                which state that there is an effect of providing education on knowledge and patients  attitudes.</a:t>
          </a:r>
          <a:endParaRPr lang="en-ID" sz="2000" kern="1200" dirty="0">
            <a:latin typeface="Bodoni 72 Oldstyle Book" pitchFamily="2" charset="0"/>
          </a:endParaRPr>
        </a:p>
      </dsp:txBody>
      <dsp:txXfrm rot="10800000">
        <a:off x="1461473" y="1005385"/>
        <a:ext cx="9076570" cy="781037"/>
      </dsp:txXfrm>
    </dsp:sp>
    <dsp:sp modelId="{6C7D8BB1-4882-6E4B-B913-AFF86EA2E8DB}">
      <dsp:nvSpPr>
        <dsp:cNvPr id="0" name=""/>
        <dsp:cNvSpPr/>
      </dsp:nvSpPr>
      <dsp:spPr>
        <a:xfrm>
          <a:off x="1243795" y="967286"/>
          <a:ext cx="781037" cy="78103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905DF6-C675-A949-A5A6-F10A9B182DF9}">
      <dsp:nvSpPr>
        <dsp:cNvPr id="0" name=""/>
        <dsp:cNvSpPr/>
      </dsp:nvSpPr>
      <dsp:spPr>
        <a:xfrm rot="10800000">
          <a:off x="1305777" y="2009478"/>
          <a:ext cx="9192703" cy="78103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416"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odoni 72 Oldstyle Book" pitchFamily="2" charset="0"/>
            </a:rPr>
            <a:t>     The provision of education becomes a stimulus to provide information about the problems faced so as to increase the knowledge possessed by individuals. </a:t>
          </a:r>
          <a:endParaRPr lang="en-ID" sz="2000" kern="1200" dirty="0">
            <a:latin typeface="Bodoni 72 Oldstyle Book" pitchFamily="2" charset="0"/>
          </a:endParaRPr>
        </a:p>
      </dsp:txBody>
      <dsp:txXfrm rot="10800000">
        <a:off x="1501036" y="2009478"/>
        <a:ext cx="8997444" cy="781037"/>
      </dsp:txXfrm>
    </dsp:sp>
    <dsp:sp modelId="{E84E480E-5619-E142-9636-DB74CEEF206C}">
      <dsp:nvSpPr>
        <dsp:cNvPr id="0" name=""/>
        <dsp:cNvSpPr/>
      </dsp:nvSpPr>
      <dsp:spPr>
        <a:xfrm>
          <a:off x="1243795" y="1990428"/>
          <a:ext cx="781037" cy="78103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F67E19-89D8-004B-A639-A9F70D253E7B}">
      <dsp:nvSpPr>
        <dsp:cNvPr id="0" name=""/>
        <dsp:cNvSpPr/>
      </dsp:nvSpPr>
      <dsp:spPr>
        <a:xfrm rot="10800000">
          <a:off x="1247021" y="3013571"/>
          <a:ext cx="9310215" cy="150249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416"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odoni 72 Oldstyle Book" pitchFamily="2" charset="0"/>
            </a:rPr>
            <a:t>The provision of education either through health education, counseling, or through media such as posters, leaflets or videos will still have an influence on the level of individual knowledge, attitude  and practice is a process that is usually passed by individuals in forming and changing behavior, towards health </a:t>
          </a:r>
        </a:p>
        <a:p>
          <a:pPr marL="0" lvl="0" indent="0" algn="ctr" defTabSz="889000">
            <a:lnSpc>
              <a:spcPct val="90000"/>
            </a:lnSpc>
            <a:spcBef>
              <a:spcPct val="0"/>
            </a:spcBef>
            <a:spcAft>
              <a:spcPct val="35000"/>
            </a:spcAft>
            <a:buNone/>
          </a:pPr>
          <a:r>
            <a:rPr lang="en-US" sz="2000" kern="1200" dirty="0">
              <a:latin typeface="Bodoni 72 Oldstyle Book" pitchFamily="2" charset="0"/>
            </a:rPr>
            <a:t>(</a:t>
          </a:r>
          <a:r>
            <a:rPr lang="en-US" sz="2000" kern="1200" dirty="0" err="1">
              <a:latin typeface="Bodoni 72 Oldstyle Book" pitchFamily="2" charset="0"/>
            </a:rPr>
            <a:t>Meidiana</a:t>
          </a:r>
          <a:r>
            <a:rPr lang="en-US" sz="2000" kern="1200" dirty="0">
              <a:latin typeface="Bodoni 72 Oldstyle Book" pitchFamily="2" charset="0"/>
            </a:rPr>
            <a:t>, </a:t>
          </a:r>
          <a:r>
            <a:rPr lang="en-US" sz="2000" kern="1200" dirty="0" err="1">
              <a:latin typeface="Bodoni 72 Oldstyle Book" pitchFamily="2" charset="0"/>
            </a:rPr>
            <a:t>Simbolon</a:t>
          </a:r>
          <a:r>
            <a:rPr lang="en-US" sz="2000" kern="1200" dirty="0">
              <a:latin typeface="Bodoni 72 Oldstyle Book" pitchFamily="2" charset="0"/>
            </a:rPr>
            <a:t> and </a:t>
          </a:r>
          <a:r>
            <a:rPr lang="en-US" sz="2000" kern="1200" dirty="0" err="1">
              <a:latin typeface="Bodoni 72 Oldstyle Book" pitchFamily="2" charset="0"/>
            </a:rPr>
            <a:t>Wahyudi</a:t>
          </a:r>
          <a:r>
            <a:rPr lang="en-US" sz="2000" kern="1200" dirty="0">
              <a:latin typeface="Bodoni 72 Oldstyle Book" pitchFamily="2" charset="0"/>
            </a:rPr>
            <a:t>, 2018).</a:t>
          </a:r>
          <a:endParaRPr lang="en-ID" sz="2000" kern="1200" dirty="0">
            <a:latin typeface="Bodoni 72 Oldstyle Book" pitchFamily="2" charset="0"/>
          </a:endParaRPr>
        </a:p>
      </dsp:txBody>
      <dsp:txXfrm rot="10800000">
        <a:off x="1622643" y="3013571"/>
        <a:ext cx="8934593" cy="1502490"/>
      </dsp:txXfrm>
    </dsp:sp>
    <dsp:sp modelId="{CBF639DC-4A99-7849-9083-A2BC6C938751}">
      <dsp:nvSpPr>
        <dsp:cNvPr id="0" name=""/>
        <dsp:cNvSpPr/>
      </dsp:nvSpPr>
      <dsp:spPr>
        <a:xfrm>
          <a:off x="1065566" y="2955259"/>
          <a:ext cx="1327990" cy="1238124"/>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2D83B-248A-0940-B7B2-C9F4FECF89FE}">
      <dsp:nvSpPr>
        <dsp:cNvPr id="0" name=""/>
        <dsp:cNvSpPr/>
      </dsp:nvSpPr>
      <dsp:spPr>
        <a:xfrm rot="10800000">
          <a:off x="1351766" y="695"/>
          <a:ext cx="8596341" cy="70515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0953"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odoni 72 Oldstyle Book" pitchFamily="2" charset="0"/>
            </a:rPr>
            <a:t>         Similar research is conducted by </a:t>
          </a:r>
          <a:r>
            <a:rPr lang="en-US" sz="2000" kern="1200" dirty="0" err="1">
              <a:latin typeface="Bodoni 72 Oldstyle Book" pitchFamily="2" charset="0"/>
            </a:rPr>
            <a:t>Oktowaty</a:t>
          </a:r>
          <a:r>
            <a:rPr lang="en-US" sz="2000" kern="1200" dirty="0">
              <a:latin typeface="Bodoni 72 Oldstyle Book" pitchFamily="2" charset="0"/>
            </a:rPr>
            <a:t> (2018) which states that there is a  sig       </a:t>
          </a:r>
          <a:r>
            <a:rPr lang="en-US" sz="2000" kern="1200" dirty="0" err="1">
              <a:latin typeface="Bodoni 72 Oldstyle Book" pitchFamily="2" charset="0"/>
            </a:rPr>
            <a:t>nifi</a:t>
          </a:r>
          <a:r>
            <a:rPr lang="en-US" sz="2000" kern="1200" dirty="0">
              <a:latin typeface="Bodoni 72 Oldstyle Book" pitchFamily="2" charset="0"/>
            </a:rPr>
            <a:t> cant relationship between family function and quality of life (</a:t>
          </a:r>
          <a:r>
            <a:rPr lang="en-US" sz="2000" kern="1200" dirty="0" err="1">
              <a:latin typeface="Bodoni 72 Oldstyle Book" pitchFamily="2" charset="0"/>
            </a:rPr>
            <a:t>Oktowaty</a:t>
          </a:r>
          <a:r>
            <a:rPr lang="en-US" sz="2000" kern="1200" dirty="0">
              <a:latin typeface="Bodoni 72 Oldstyle Book" pitchFamily="2" charset="0"/>
            </a:rPr>
            <a:t>, </a:t>
          </a:r>
          <a:r>
            <a:rPr lang="en-US" sz="2000" kern="1200" dirty="0" err="1">
              <a:latin typeface="Bodoni 72 Oldstyle Book" pitchFamily="2" charset="0"/>
            </a:rPr>
            <a:t>Setiawati</a:t>
          </a:r>
          <a:r>
            <a:rPr lang="en-US" sz="2000" kern="1200" dirty="0">
              <a:latin typeface="Bodoni 72 Oldstyle Book" pitchFamily="2" charset="0"/>
            </a:rPr>
            <a:t> and </a:t>
          </a:r>
          <a:r>
            <a:rPr lang="en-US" sz="2000" kern="1200" dirty="0" err="1">
              <a:latin typeface="Bodoni 72 Oldstyle Book" pitchFamily="2" charset="0"/>
            </a:rPr>
            <a:t>Arisanti</a:t>
          </a:r>
          <a:r>
            <a:rPr lang="en-US" sz="2000" kern="1200" dirty="0">
              <a:latin typeface="Bodoni 72 Oldstyle Book" pitchFamily="2" charset="0"/>
            </a:rPr>
            <a:t>, 2018).</a:t>
          </a:r>
          <a:endParaRPr lang="en-ID" sz="2000" kern="1200" dirty="0">
            <a:latin typeface="Bodoni 72 Oldstyle Book" pitchFamily="2" charset="0"/>
          </a:endParaRPr>
        </a:p>
      </dsp:txBody>
      <dsp:txXfrm rot="10800000">
        <a:off x="1528054" y="695"/>
        <a:ext cx="8420053" cy="705152"/>
      </dsp:txXfrm>
    </dsp:sp>
    <dsp:sp modelId="{68A20F78-D5D8-514F-845E-641C3EBD556C}">
      <dsp:nvSpPr>
        <dsp:cNvPr id="0" name=""/>
        <dsp:cNvSpPr/>
      </dsp:nvSpPr>
      <dsp:spPr>
        <a:xfrm>
          <a:off x="1432215" y="427"/>
          <a:ext cx="705152" cy="705152"/>
        </a:xfrm>
        <a:prstGeom prst="ellipse">
          <a:avLst/>
        </a:prstGeom>
        <a:solidFill>
          <a:srgbClr val="C1571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6625F0-30C8-1C4B-8B92-FF0EE454226E}">
      <dsp:nvSpPr>
        <dsp:cNvPr id="0" name=""/>
        <dsp:cNvSpPr/>
      </dsp:nvSpPr>
      <dsp:spPr>
        <a:xfrm rot="10800000">
          <a:off x="1392456" y="892079"/>
          <a:ext cx="8514960" cy="70515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0953"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odoni 72 Oldstyle Book" pitchFamily="2" charset="0"/>
            </a:rPr>
            <a:t>     Other research that supports this is research by </a:t>
          </a:r>
          <a:r>
            <a:rPr lang="en-US" sz="2000" kern="1200" dirty="0" err="1">
              <a:latin typeface="Bodoni 72 Oldstyle Book" pitchFamily="2" charset="0"/>
            </a:rPr>
            <a:t>Sulistyo</a:t>
          </a:r>
          <a:r>
            <a:rPr lang="en-US" sz="2000" kern="1200" dirty="0">
              <a:latin typeface="Bodoni 72 Oldstyle Book" pitchFamily="2" charset="0"/>
            </a:rPr>
            <a:t> (2018) and </a:t>
          </a:r>
          <a:r>
            <a:rPr lang="en-US" sz="2000" kern="1200" dirty="0" err="1">
              <a:latin typeface="Bodoni 72 Oldstyle Book" pitchFamily="2" charset="0"/>
            </a:rPr>
            <a:t>Oktaviani</a:t>
          </a:r>
          <a:r>
            <a:rPr lang="en-US" sz="2000" kern="1200" dirty="0">
              <a:latin typeface="Bodoni 72 Oldstyle Book" pitchFamily="2" charset="0"/>
            </a:rPr>
            <a:t> (2020) which states that there is a relationship between family support and quality of life.</a:t>
          </a:r>
          <a:endParaRPr lang="en-ID" sz="2000" kern="1200" dirty="0">
            <a:latin typeface="Bodoni 72 Oldstyle Book" pitchFamily="2" charset="0"/>
          </a:endParaRPr>
        </a:p>
      </dsp:txBody>
      <dsp:txXfrm rot="10800000">
        <a:off x="1568744" y="892079"/>
        <a:ext cx="8338672" cy="705152"/>
      </dsp:txXfrm>
    </dsp:sp>
    <dsp:sp modelId="{E37257CE-7376-BD4B-BC7E-BFAC1E3B4C16}">
      <dsp:nvSpPr>
        <dsp:cNvPr id="0" name=""/>
        <dsp:cNvSpPr/>
      </dsp:nvSpPr>
      <dsp:spPr>
        <a:xfrm>
          <a:off x="1450210" y="892079"/>
          <a:ext cx="705152" cy="705152"/>
        </a:xfrm>
        <a:prstGeom prst="ellipse">
          <a:avLst/>
        </a:prstGeom>
        <a:solidFill>
          <a:srgbClr val="C1571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39AFA7-3171-8F40-9D89-855D02585EC5}">
      <dsp:nvSpPr>
        <dsp:cNvPr id="0" name=""/>
        <dsp:cNvSpPr/>
      </dsp:nvSpPr>
      <dsp:spPr>
        <a:xfrm rot="10800000">
          <a:off x="1393884" y="1894390"/>
          <a:ext cx="8512105" cy="110157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0953"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odoni 72 Oldstyle Book" pitchFamily="2" charset="0"/>
            </a:rPr>
            <a:t>The role of the family is very important in improving, preventing, helping adaptation and overcoming health problems that exist in the family. The higher the function of a family, the better the level of independence and quality of life of the patient (</a:t>
          </a:r>
          <a:r>
            <a:rPr lang="en-US" sz="2000" kern="1200" dirty="0" err="1">
              <a:latin typeface="Bodoni 72 Oldstyle Book" pitchFamily="2" charset="0"/>
            </a:rPr>
            <a:t>Oktowaty</a:t>
          </a:r>
          <a:r>
            <a:rPr lang="en-US" sz="2000" kern="1200" dirty="0">
              <a:latin typeface="Bodoni 72 Oldstyle Book" pitchFamily="2" charset="0"/>
            </a:rPr>
            <a:t>, </a:t>
          </a:r>
          <a:r>
            <a:rPr lang="en-US" sz="2000" kern="1200" dirty="0" err="1">
              <a:latin typeface="Bodoni 72 Oldstyle Book" pitchFamily="2" charset="0"/>
            </a:rPr>
            <a:t>Setiawati</a:t>
          </a:r>
          <a:r>
            <a:rPr lang="en-US" sz="2000" kern="1200" dirty="0">
              <a:latin typeface="Bodoni 72 Oldstyle Book" pitchFamily="2" charset="0"/>
            </a:rPr>
            <a:t> and </a:t>
          </a:r>
          <a:r>
            <a:rPr lang="en-US" sz="2000" kern="1200" dirty="0" err="1">
              <a:latin typeface="Bodoni 72 Oldstyle Book" pitchFamily="2" charset="0"/>
            </a:rPr>
            <a:t>Arisanti</a:t>
          </a:r>
          <a:r>
            <a:rPr lang="en-US" sz="2000" kern="1200" dirty="0">
              <a:latin typeface="Bodoni 72 Oldstyle Book" pitchFamily="2" charset="0"/>
            </a:rPr>
            <a:t>, 2018).</a:t>
          </a:r>
          <a:endParaRPr lang="en-ID" sz="2000" kern="1200" dirty="0">
            <a:latin typeface="Bodoni 72 Oldstyle Book" pitchFamily="2" charset="0"/>
          </a:endParaRPr>
        </a:p>
      </dsp:txBody>
      <dsp:txXfrm rot="10800000">
        <a:off x="1669278" y="1894390"/>
        <a:ext cx="8236711" cy="1101575"/>
      </dsp:txXfrm>
    </dsp:sp>
    <dsp:sp modelId="{10F050CD-2B6A-9745-A43B-B62DF784D5AE}">
      <dsp:nvSpPr>
        <dsp:cNvPr id="0" name=""/>
        <dsp:cNvSpPr/>
      </dsp:nvSpPr>
      <dsp:spPr>
        <a:xfrm>
          <a:off x="1414226" y="1747486"/>
          <a:ext cx="705152" cy="1323430"/>
        </a:xfrm>
        <a:prstGeom prst="ellipse">
          <a:avLst/>
        </a:prstGeom>
        <a:solidFill>
          <a:srgbClr val="C1571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AF922F-B7BF-8E49-93D5-636283225E06}">
      <dsp:nvSpPr>
        <dsp:cNvPr id="0" name=""/>
        <dsp:cNvSpPr/>
      </dsp:nvSpPr>
      <dsp:spPr>
        <a:xfrm rot="10800000">
          <a:off x="1390052" y="3293124"/>
          <a:ext cx="8519769" cy="70515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0953"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odoni 72 Oldstyle Book" pitchFamily="2" charset="0"/>
            </a:rPr>
            <a:t>          In  </a:t>
          </a:r>
          <a:r>
            <a:rPr lang="en-US" sz="2000" kern="1200" dirty="0" err="1">
              <a:latin typeface="Bodoni 72 Oldstyle Book" pitchFamily="2" charset="0"/>
            </a:rPr>
            <a:t>Nomiko</a:t>
          </a:r>
          <a:r>
            <a:rPr lang="en-US" sz="2000" kern="1200" dirty="0">
              <a:latin typeface="Bodoni 72 Oldstyle Book" pitchFamily="2" charset="0"/>
            </a:rPr>
            <a:t>, Eliezer and </a:t>
          </a:r>
          <a:r>
            <a:rPr lang="en-US" sz="2000" kern="1200" dirty="0" err="1">
              <a:latin typeface="Bodoni 72 Oldstyle Book" pitchFamily="2" charset="0"/>
            </a:rPr>
            <a:t>Maryastuty's</a:t>
          </a:r>
          <a:r>
            <a:rPr lang="en-US" sz="2000" kern="1200" dirty="0">
              <a:latin typeface="Bodoni 72 Oldstyle Book" pitchFamily="2" charset="0"/>
            </a:rPr>
            <a:t> research (2021) it is also stated that family assistance in seeking treatment at health services is the most dominant</a:t>
          </a:r>
          <a:endParaRPr lang="en-ID" sz="2000" kern="1200" dirty="0">
            <a:latin typeface="Bodoni 72 Oldstyle Book" pitchFamily="2" charset="0"/>
          </a:endParaRPr>
        </a:p>
      </dsp:txBody>
      <dsp:txXfrm rot="10800000">
        <a:off x="1566340" y="3293124"/>
        <a:ext cx="8343481" cy="705152"/>
      </dsp:txXfrm>
    </dsp:sp>
    <dsp:sp modelId="{FF971E3C-6CC9-A244-9FDC-EC2F9C59CA0B}">
      <dsp:nvSpPr>
        <dsp:cNvPr id="0" name=""/>
        <dsp:cNvSpPr/>
      </dsp:nvSpPr>
      <dsp:spPr>
        <a:xfrm>
          <a:off x="1368701" y="3255025"/>
          <a:ext cx="705152" cy="705152"/>
        </a:xfrm>
        <a:prstGeom prst="ellipse">
          <a:avLst/>
        </a:prstGeom>
        <a:solidFill>
          <a:srgbClr val="C1571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92729-630B-264F-9D79-938A9535AB78}" type="datetimeFigureOut">
              <a:rPr lang="en-US" smtClean="0"/>
              <a:t>7/19/23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BA5E6A-7031-6F41-B9BE-D22560D8C6BE}" type="slidenum">
              <a:rPr lang="en-US" smtClean="0"/>
              <a:t>‹#›</a:t>
            </a:fld>
            <a:endParaRPr lang="en-US"/>
          </a:p>
        </p:txBody>
      </p:sp>
    </p:spTree>
    <p:extLst>
      <p:ext uri="{BB962C8B-B14F-4D97-AF65-F5344CB8AC3E}">
        <p14:creationId xmlns:p14="http://schemas.microsoft.com/office/powerpoint/2010/main" val="174482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FD79B-8284-C87D-E3B3-BEE9CACFE4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E0FDC8E6-491A-64E0-CA47-9BC90ED835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6E4CDC7E-EBA0-9240-B955-97519239C33B}"/>
              </a:ext>
            </a:extLst>
          </p:cNvPr>
          <p:cNvSpPr>
            <a:spLocks noGrp="1"/>
          </p:cNvSpPr>
          <p:nvPr>
            <p:ph type="dt" sz="half" idx="10"/>
          </p:nvPr>
        </p:nvSpPr>
        <p:spPr/>
        <p:txBody>
          <a:bodyPr/>
          <a:lstStyle/>
          <a:p>
            <a:fld id="{1E0B8424-981B-462E-B38F-6BADD22923FC}" type="datetimeFigureOut">
              <a:rPr lang="en-ID" smtClean="0"/>
              <a:t>19/07/23</a:t>
            </a:fld>
            <a:endParaRPr lang="en-ID"/>
          </a:p>
        </p:txBody>
      </p:sp>
      <p:sp>
        <p:nvSpPr>
          <p:cNvPr id="5" name="Footer Placeholder 4">
            <a:extLst>
              <a:ext uri="{FF2B5EF4-FFF2-40B4-BE49-F238E27FC236}">
                <a16:creationId xmlns:a16="http://schemas.microsoft.com/office/drawing/2014/main" id="{216A4747-92A4-ECD3-7ACB-05C90477E3A9}"/>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503A03EE-00C0-4061-AEEF-E983BE6011CB}"/>
              </a:ext>
            </a:extLst>
          </p:cNvPr>
          <p:cNvSpPr>
            <a:spLocks noGrp="1"/>
          </p:cNvSpPr>
          <p:nvPr>
            <p:ph type="sldNum" sz="quarter" idx="12"/>
          </p:nvPr>
        </p:nvSpPr>
        <p:spPr/>
        <p:txBody>
          <a:bodyPr/>
          <a:lstStyle/>
          <a:p>
            <a:fld id="{514B9ED7-488F-4081-B649-AA5447542BBF}" type="slidenum">
              <a:rPr lang="en-ID" smtClean="0"/>
              <a:t>‹#›</a:t>
            </a:fld>
            <a:endParaRPr lang="en-ID"/>
          </a:p>
        </p:txBody>
      </p:sp>
    </p:spTree>
    <p:extLst>
      <p:ext uri="{BB962C8B-B14F-4D97-AF65-F5344CB8AC3E}">
        <p14:creationId xmlns:p14="http://schemas.microsoft.com/office/powerpoint/2010/main" val="1835430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FD5D-CBDD-6A14-3612-FE8CC3234235}"/>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D541F646-F93E-9498-19D4-298C7EAEDB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F3C492EA-C54F-68AB-C07B-CA225707F173}"/>
              </a:ext>
            </a:extLst>
          </p:cNvPr>
          <p:cNvSpPr>
            <a:spLocks noGrp="1"/>
          </p:cNvSpPr>
          <p:nvPr>
            <p:ph type="dt" sz="half" idx="10"/>
          </p:nvPr>
        </p:nvSpPr>
        <p:spPr/>
        <p:txBody>
          <a:bodyPr/>
          <a:lstStyle/>
          <a:p>
            <a:fld id="{1E0B8424-981B-462E-B38F-6BADD22923FC}" type="datetimeFigureOut">
              <a:rPr lang="en-ID" smtClean="0"/>
              <a:t>19/07/23</a:t>
            </a:fld>
            <a:endParaRPr lang="en-ID"/>
          </a:p>
        </p:txBody>
      </p:sp>
      <p:sp>
        <p:nvSpPr>
          <p:cNvPr id="5" name="Footer Placeholder 4">
            <a:extLst>
              <a:ext uri="{FF2B5EF4-FFF2-40B4-BE49-F238E27FC236}">
                <a16:creationId xmlns:a16="http://schemas.microsoft.com/office/drawing/2014/main" id="{3ADE3546-566B-2B9C-F1F2-D8D63DEABCE4}"/>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F2DA6E23-29AF-0B28-6602-75724FDFD6C9}"/>
              </a:ext>
            </a:extLst>
          </p:cNvPr>
          <p:cNvSpPr>
            <a:spLocks noGrp="1"/>
          </p:cNvSpPr>
          <p:nvPr>
            <p:ph type="sldNum" sz="quarter" idx="12"/>
          </p:nvPr>
        </p:nvSpPr>
        <p:spPr/>
        <p:txBody>
          <a:bodyPr/>
          <a:lstStyle/>
          <a:p>
            <a:fld id="{514B9ED7-488F-4081-B649-AA5447542BBF}" type="slidenum">
              <a:rPr lang="en-ID" smtClean="0"/>
              <a:t>‹#›</a:t>
            </a:fld>
            <a:endParaRPr lang="en-ID"/>
          </a:p>
        </p:txBody>
      </p:sp>
    </p:spTree>
    <p:extLst>
      <p:ext uri="{BB962C8B-B14F-4D97-AF65-F5344CB8AC3E}">
        <p14:creationId xmlns:p14="http://schemas.microsoft.com/office/powerpoint/2010/main" val="1657018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8BE382-746F-D2AF-A6C5-7388065374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756679B8-CC3C-E4AD-4A3D-57B58C89D1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A6E22882-9FC2-AEAD-7E97-9FC8AECF44E7}"/>
              </a:ext>
            </a:extLst>
          </p:cNvPr>
          <p:cNvSpPr>
            <a:spLocks noGrp="1"/>
          </p:cNvSpPr>
          <p:nvPr>
            <p:ph type="dt" sz="half" idx="10"/>
          </p:nvPr>
        </p:nvSpPr>
        <p:spPr/>
        <p:txBody>
          <a:bodyPr/>
          <a:lstStyle/>
          <a:p>
            <a:fld id="{1E0B8424-981B-462E-B38F-6BADD22923FC}" type="datetimeFigureOut">
              <a:rPr lang="en-ID" smtClean="0"/>
              <a:t>19/07/23</a:t>
            </a:fld>
            <a:endParaRPr lang="en-ID"/>
          </a:p>
        </p:txBody>
      </p:sp>
      <p:sp>
        <p:nvSpPr>
          <p:cNvPr id="5" name="Footer Placeholder 4">
            <a:extLst>
              <a:ext uri="{FF2B5EF4-FFF2-40B4-BE49-F238E27FC236}">
                <a16:creationId xmlns:a16="http://schemas.microsoft.com/office/drawing/2014/main" id="{69DE4F1C-AA92-E0F1-AD2E-EC469BA73D5B}"/>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C79911A6-CA7D-7B24-450D-5F637DACC06B}"/>
              </a:ext>
            </a:extLst>
          </p:cNvPr>
          <p:cNvSpPr>
            <a:spLocks noGrp="1"/>
          </p:cNvSpPr>
          <p:nvPr>
            <p:ph type="sldNum" sz="quarter" idx="12"/>
          </p:nvPr>
        </p:nvSpPr>
        <p:spPr/>
        <p:txBody>
          <a:bodyPr/>
          <a:lstStyle/>
          <a:p>
            <a:fld id="{514B9ED7-488F-4081-B649-AA5447542BBF}" type="slidenum">
              <a:rPr lang="en-ID" smtClean="0"/>
              <a:t>‹#›</a:t>
            </a:fld>
            <a:endParaRPr lang="en-ID"/>
          </a:p>
        </p:txBody>
      </p:sp>
    </p:spTree>
    <p:extLst>
      <p:ext uri="{BB962C8B-B14F-4D97-AF65-F5344CB8AC3E}">
        <p14:creationId xmlns:p14="http://schemas.microsoft.com/office/powerpoint/2010/main" val="2992236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2DB52-846A-D193-A362-7F0174FABDB9}"/>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2B80D373-45CC-C7F6-CDA1-00EF08B752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34D74BE8-EDD4-E393-40F8-6124207D9810}"/>
              </a:ext>
            </a:extLst>
          </p:cNvPr>
          <p:cNvSpPr>
            <a:spLocks noGrp="1"/>
          </p:cNvSpPr>
          <p:nvPr>
            <p:ph type="dt" sz="half" idx="10"/>
          </p:nvPr>
        </p:nvSpPr>
        <p:spPr/>
        <p:txBody>
          <a:bodyPr/>
          <a:lstStyle/>
          <a:p>
            <a:fld id="{1E0B8424-981B-462E-B38F-6BADD22923FC}" type="datetimeFigureOut">
              <a:rPr lang="en-ID" smtClean="0"/>
              <a:t>19/07/23</a:t>
            </a:fld>
            <a:endParaRPr lang="en-ID"/>
          </a:p>
        </p:txBody>
      </p:sp>
      <p:sp>
        <p:nvSpPr>
          <p:cNvPr id="5" name="Footer Placeholder 4">
            <a:extLst>
              <a:ext uri="{FF2B5EF4-FFF2-40B4-BE49-F238E27FC236}">
                <a16:creationId xmlns:a16="http://schemas.microsoft.com/office/drawing/2014/main" id="{AB574E26-FE4B-6555-EB8D-FAF65B7D74A4}"/>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748FF57D-BDC7-6E96-C5F5-AC22E384BC72}"/>
              </a:ext>
            </a:extLst>
          </p:cNvPr>
          <p:cNvSpPr>
            <a:spLocks noGrp="1"/>
          </p:cNvSpPr>
          <p:nvPr>
            <p:ph type="sldNum" sz="quarter" idx="12"/>
          </p:nvPr>
        </p:nvSpPr>
        <p:spPr/>
        <p:txBody>
          <a:bodyPr/>
          <a:lstStyle/>
          <a:p>
            <a:fld id="{514B9ED7-488F-4081-B649-AA5447542BBF}" type="slidenum">
              <a:rPr lang="en-ID" smtClean="0"/>
              <a:t>‹#›</a:t>
            </a:fld>
            <a:endParaRPr lang="en-ID"/>
          </a:p>
        </p:txBody>
      </p:sp>
    </p:spTree>
    <p:extLst>
      <p:ext uri="{BB962C8B-B14F-4D97-AF65-F5344CB8AC3E}">
        <p14:creationId xmlns:p14="http://schemas.microsoft.com/office/powerpoint/2010/main" val="1058094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44D92-FF51-5222-2659-3AB2ABFA05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B45569B9-DD3A-2E31-9EAD-5A87B7DC9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BDBF7D-100D-28D2-0B4A-778AB94A2A8F}"/>
              </a:ext>
            </a:extLst>
          </p:cNvPr>
          <p:cNvSpPr>
            <a:spLocks noGrp="1"/>
          </p:cNvSpPr>
          <p:nvPr>
            <p:ph type="dt" sz="half" idx="10"/>
          </p:nvPr>
        </p:nvSpPr>
        <p:spPr/>
        <p:txBody>
          <a:bodyPr/>
          <a:lstStyle/>
          <a:p>
            <a:fld id="{1E0B8424-981B-462E-B38F-6BADD22923FC}" type="datetimeFigureOut">
              <a:rPr lang="en-ID" smtClean="0"/>
              <a:t>19/07/23</a:t>
            </a:fld>
            <a:endParaRPr lang="en-ID"/>
          </a:p>
        </p:txBody>
      </p:sp>
      <p:sp>
        <p:nvSpPr>
          <p:cNvPr id="5" name="Footer Placeholder 4">
            <a:extLst>
              <a:ext uri="{FF2B5EF4-FFF2-40B4-BE49-F238E27FC236}">
                <a16:creationId xmlns:a16="http://schemas.microsoft.com/office/drawing/2014/main" id="{28DA12E8-D4D3-D746-87BB-9C8769083A04}"/>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109250EF-81C1-B82C-DEB7-FEC374C87B37}"/>
              </a:ext>
            </a:extLst>
          </p:cNvPr>
          <p:cNvSpPr>
            <a:spLocks noGrp="1"/>
          </p:cNvSpPr>
          <p:nvPr>
            <p:ph type="sldNum" sz="quarter" idx="12"/>
          </p:nvPr>
        </p:nvSpPr>
        <p:spPr/>
        <p:txBody>
          <a:bodyPr/>
          <a:lstStyle/>
          <a:p>
            <a:fld id="{514B9ED7-488F-4081-B649-AA5447542BBF}" type="slidenum">
              <a:rPr lang="en-ID" smtClean="0"/>
              <a:t>‹#›</a:t>
            </a:fld>
            <a:endParaRPr lang="en-ID"/>
          </a:p>
        </p:txBody>
      </p:sp>
    </p:spTree>
    <p:extLst>
      <p:ext uri="{BB962C8B-B14F-4D97-AF65-F5344CB8AC3E}">
        <p14:creationId xmlns:p14="http://schemas.microsoft.com/office/powerpoint/2010/main" val="260087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5408-2B88-1B41-5688-0A7A6E3F10BD}"/>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62BD276B-D249-AE0D-AC13-A81BD2FA4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959CB5B2-2693-BD01-0DDD-C628FC4D86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8E681557-A3BD-5F9A-9F68-3F69941FB054}"/>
              </a:ext>
            </a:extLst>
          </p:cNvPr>
          <p:cNvSpPr>
            <a:spLocks noGrp="1"/>
          </p:cNvSpPr>
          <p:nvPr>
            <p:ph type="dt" sz="half" idx="10"/>
          </p:nvPr>
        </p:nvSpPr>
        <p:spPr/>
        <p:txBody>
          <a:bodyPr/>
          <a:lstStyle/>
          <a:p>
            <a:fld id="{1E0B8424-981B-462E-B38F-6BADD22923FC}" type="datetimeFigureOut">
              <a:rPr lang="en-ID" smtClean="0"/>
              <a:t>19/07/23</a:t>
            </a:fld>
            <a:endParaRPr lang="en-ID"/>
          </a:p>
        </p:txBody>
      </p:sp>
      <p:sp>
        <p:nvSpPr>
          <p:cNvPr id="6" name="Footer Placeholder 5">
            <a:extLst>
              <a:ext uri="{FF2B5EF4-FFF2-40B4-BE49-F238E27FC236}">
                <a16:creationId xmlns:a16="http://schemas.microsoft.com/office/drawing/2014/main" id="{F9878F86-1C51-C19F-4CE6-23DAAE9AA3EC}"/>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CD786A6E-988B-383A-9D59-596185D25CB0}"/>
              </a:ext>
            </a:extLst>
          </p:cNvPr>
          <p:cNvSpPr>
            <a:spLocks noGrp="1"/>
          </p:cNvSpPr>
          <p:nvPr>
            <p:ph type="sldNum" sz="quarter" idx="12"/>
          </p:nvPr>
        </p:nvSpPr>
        <p:spPr/>
        <p:txBody>
          <a:bodyPr/>
          <a:lstStyle/>
          <a:p>
            <a:fld id="{514B9ED7-488F-4081-B649-AA5447542BBF}" type="slidenum">
              <a:rPr lang="en-ID" smtClean="0"/>
              <a:t>‹#›</a:t>
            </a:fld>
            <a:endParaRPr lang="en-ID"/>
          </a:p>
        </p:txBody>
      </p:sp>
    </p:spTree>
    <p:extLst>
      <p:ext uri="{BB962C8B-B14F-4D97-AF65-F5344CB8AC3E}">
        <p14:creationId xmlns:p14="http://schemas.microsoft.com/office/powerpoint/2010/main" val="306009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F7D1-2E62-3870-B5C6-BEA4D13A6D79}"/>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2367089C-01D4-387E-D068-F504DCDE06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677F1-157F-8678-4908-C27BB1FC7A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35558360-C9F1-9682-53F6-AC8AD263EE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138FE-0502-879F-211E-FA8972C2D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E5705853-3955-E7B3-CAC0-948A4C78C1C4}"/>
              </a:ext>
            </a:extLst>
          </p:cNvPr>
          <p:cNvSpPr>
            <a:spLocks noGrp="1"/>
          </p:cNvSpPr>
          <p:nvPr>
            <p:ph type="dt" sz="half" idx="10"/>
          </p:nvPr>
        </p:nvSpPr>
        <p:spPr/>
        <p:txBody>
          <a:bodyPr/>
          <a:lstStyle/>
          <a:p>
            <a:fld id="{1E0B8424-981B-462E-B38F-6BADD22923FC}" type="datetimeFigureOut">
              <a:rPr lang="en-ID" smtClean="0"/>
              <a:t>19/07/23</a:t>
            </a:fld>
            <a:endParaRPr lang="en-ID"/>
          </a:p>
        </p:txBody>
      </p:sp>
      <p:sp>
        <p:nvSpPr>
          <p:cNvPr id="8" name="Footer Placeholder 7">
            <a:extLst>
              <a:ext uri="{FF2B5EF4-FFF2-40B4-BE49-F238E27FC236}">
                <a16:creationId xmlns:a16="http://schemas.microsoft.com/office/drawing/2014/main" id="{4750505E-51FF-E20A-C765-5D0866290F06}"/>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BDFA2EC5-DF17-A625-AA4B-52C05BA3BD4B}"/>
              </a:ext>
            </a:extLst>
          </p:cNvPr>
          <p:cNvSpPr>
            <a:spLocks noGrp="1"/>
          </p:cNvSpPr>
          <p:nvPr>
            <p:ph type="sldNum" sz="quarter" idx="12"/>
          </p:nvPr>
        </p:nvSpPr>
        <p:spPr/>
        <p:txBody>
          <a:bodyPr/>
          <a:lstStyle/>
          <a:p>
            <a:fld id="{514B9ED7-488F-4081-B649-AA5447542BBF}" type="slidenum">
              <a:rPr lang="en-ID" smtClean="0"/>
              <a:t>‹#›</a:t>
            </a:fld>
            <a:endParaRPr lang="en-ID"/>
          </a:p>
        </p:txBody>
      </p:sp>
    </p:spTree>
    <p:extLst>
      <p:ext uri="{BB962C8B-B14F-4D97-AF65-F5344CB8AC3E}">
        <p14:creationId xmlns:p14="http://schemas.microsoft.com/office/powerpoint/2010/main" val="82095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EAEF5-1916-38C4-AA98-CD14A1D830B9}"/>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CD75903A-8588-4EC6-486A-117027631A63}"/>
              </a:ext>
            </a:extLst>
          </p:cNvPr>
          <p:cNvSpPr>
            <a:spLocks noGrp="1"/>
          </p:cNvSpPr>
          <p:nvPr>
            <p:ph type="dt" sz="half" idx="10"/>
          </p:nvPr>
        </p:nvSpPr>
        <p:spPr/>
        <p:txBody>
          <a:bodyPr/>
          <a:lstStyle/>
          <a:p>
            <a:fld id="{1E0B8424-981B-462E-B38F-6BADD22923FC}" type="datetimeFigureOut">
              <a:rPr lang="en-ID" smtClean="0"/>
              <a:t>19/07/23</a:t>
            </a:fld>
            <a:endParaRPr lang="en-ID"/>
          </a:p>
        </p:txBody>
      </p:sp>
      <p:sp>
        <p:nvSpPr>
          <p:cNvPr id="4" name="Footer Placeholder 3">
            <a:extLst>
              <a:ext uri="{FF2B5EF4-FFF2-40B4-BE49-F238E27FC236}">
                <a16:creationId xmlns:a16="http://schemas.microsoft.com/office/drawing/2014/main" id="{4FA4671D-402C-6390-35AA-8A997E04A04F}"/>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33C5885C-13D5-C011-BBC1-C8200AB03BF8}"/>
              </a:ext>
            </a:extLst>
          </p:cNvPr>
          <p:cNvSpPr>
            <a:spLocks noGrp="1"/>
          </p:cNvSpPr>
          <p:nvPr>
            <p:ph type="sldNum" sz="quarter" idx="12"/>
          </p:nvPr>
        </p:nvSpPr>
        <p:spPr/>
        <p:txBody>
          <a:bodyPr/>
          <a:lstStyle/>
          <a:p>
            <a:fld id="{514B9ED7-488F-4081-B649-AA5447542BBF}" type="slidenum">
              <a:rPr lang="en-ID" smtClean="0"/>
              <a:t>‹#›</a:t>
            </a:fld>
            <a:endParaRPr lang="en-ID"/>
          </a:p>
        </p:txBody>
      </p:sp>
    </p:spTree>
    <p:extLst>
      <p:ext uri="{BB962C8B-B14F-4D97-AF65-F5344CB8AC3E}">
        <p14:creationId xmlns:p14="http://schemas.microsoft.com/office/powerpoint/2010/main" val="181086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DA01BA-BA69-6DF3-A3CC-D559F96B81AD}"/>
              </a:ext>
            </a:extLst>
          </p:cNvPr>
          <p:cNvSpPr>
            <a:spLocks noGrp="1"/>
          </p:cNvSpPr>
          <p:nvPr>
            <p:ph type="dt" sz="half" idx="10"/>
          </p:nvPr>
        </p:nvSpPr>
        <p:spPr/>
        <p:txBody>
          <a:bodyPr/>
          <a:lstStyle/>
          <a:p>
            <a:fld id="{1E0B8424-981B-462E-B38F-6BADD22923FC}" type="datetimeFigureOut">
              <a:rPr lang="en-ID" smtClean="0"/>
              <a:t>19/07/23</a:t>
            </a:fld>
            <a:endParaRPr lang="en-ID"/>
          </a:p>
        </p:txBody>
      </p:sp>
      <p:sp>
        <p:nvSpPr>
          <p:cNvPr id="3" name="Footer Placeholder 2">
            <a:extLst>
              <a:ext uri="{FF2B5EF4-FFF2-40B4-BE49-F238E27FC236}">
                <a16:creationId xmlns:a16="http://schemas.microsoft.com/office/drawing/2014/main" id="{E0C36949-B2B6-EB39-C981-D6285B6757F1}"/>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E0D324B9-6B9D-3531-B30D-F945B59B258E}"/>
              </a:ext>
            </a:extLst>
          </p:cNvPr>
          <p:cNvSpPr>
            <a:spLocks noGrp="1"/>
          </p:cNvSpPr>
          <p:nvPr>
            <p:ph type="sldNum" sz="quarter" idx="12"/>
          </p:nvPr>
        </p:nvSpPr>
        <p:spPr/>
        <p:txBody>
          <a:bodyPr/>
          <a:lstStyle/>
          <a:p>
            <a:fld id="{514B9ED7-488F-4081-B649-AA5447542BBF}" type="slidenum">
              <a:rPr lang="en-ID" smtClean="0"/>
              <a:t>‹#›</a:t>
            </a:fld>
            <a:endParaRPr lang="en-ID"/>
          </a:p>
        </p:txBody>
      </p:sp>
    </p:spTree>
    <p:extLst>
      <p:ext uri="{BB962C8B-B14F-4D97-AF65-F5344CB8AC3E}">
        <p14:creationId xmlns:p14="http://schemas.microsoft.com/office/powerpoint/2010/main" val="1188709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41C5-C8BE-D856-1552-B4B0DA357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77DEB303-A586-864B-0484-148A809A8D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06A037AA-F1B3-0F3B-62C0-C3C717C89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C772F6-FE91-5FC4-28FF-01115560A841}"/>
              </a:ext>
            </a:extLst>
          </p:cNvPr>
          <p:cNvSpPr>
            <a:spLocks noGrp="1"/>
          </p:cNvSpPr>
          <p:nvPr>
            <p:ph type="dt" sz="half" idx="10"/>
          </p:nvPr>
        </p:nvSpPr>
        <p:spPr/>
        <p:txBody>
          <a:bodyPr/>
          <a:lstStyle/>
          <a:p>
            <a:fld id="{1E0B8424-981B-462E-B38F-6BADD22923FC}" type="datetimeFigureOut">
              <a:rPr lang="en-ID" smtClean="0"/>
              <a:t>19/07/23</a:t>
            </a:fld>
            <a:endParaRPr lang="en-ID"/>
          </a:p>
        </p:txBody>
      </p:sp>
      <p:sp>
        <p:nvSpPr>
          <p:cNvPr id="6" name="Footer Placeholder 5">
            <a:extLst>
              <a:ext uri="{FF2B5EF4-FFF2-40B4-BE49-F238E27FC236}">
                <a16:creationId xmlns:a16="http://schemas.microsoft.com/office/drawing/2014/main" id="{2792DC5F-BCBD-022D-FC77-7E3A9E99B7F7}"/>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32111DFB-E7F0-09E8-E55B-DAF74B39DEF9}"/>
              </a:ext>
            </a:extLst>
          </p:cNvPr>
          <p:cNvSpPr>
            <a:spLocks noGrp="1"/>
          </p:cNvSpPr>
          <p:nvPr>
            <p:ph type="sldNum" sz="quarter" idx="12"/>
          </p:nvPr>
        </p:nvSpPr>
        <p:spPr/>
        <p:txBody>
          <a:bodyPr/>
          <a:lstStyle/>
          <a:p>
            <a:fld id="{514B9ED7-488F-4081-B649-AA5447542BBF}" type="slidenum">
              <a:rPr lang="en-ID" smtClean="0"/>
              <a:t>‹#›</a:t>
            </a:fld>
            <a:endParaRPr lang="en-ID"/>
          </a:p>
        </p:txBody>
      </p:sp>
    </p:spTree>
    <p:extLst>
      <p:ext uri="{BB962C8B-B14F-4D97-AF65-F5344CB8AC3E}">
        <p14:creationId xmlns:p14="http://schemas.microsoft.com/office/powerpoint/2010/main" val="998096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CDABC-A94D-6FF3-5355-59464C43D7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93E622CB-0BF0-7050-E6AD-40E635E916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8D90F5A8-FB31-5BFB-974C-B4EC8F921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663401-D973-9EFE-FD1A-37A9AC54DBF1}"/>
              </a:ext>
            </a:extLst>
          </p:cNvPr>
          <p:cNvSpPr>
            <a:spLocks noGrp="1"/>
          </p:cNvSpPr>
          <p:nvPr>
            <p:ph type="dt" sz="half" idx="10"/>
          </p:nvPr>
        </p:nvSpPr>
        <p:spPr/>
        <p:txBody>
          <a:bodyPr/>
          <a:lstStyle/>
          <a:p>
            <a:fld id="{1E0B8424-981B-462E-B38F-6BADD22923FC}" type="datetimeFigureOut">
              <a:rPr lang="en-ID" smtClean="0"/>
              <a:t>19/07/23</a:t>
            </a:fld>
            <a:endParaRPr lang="en-ID"/>
          </a:p>
        </p:txBody>
      </p:sp>
      <p:sp>
        <p:nvSpPr>
          <p:cNvPr id="6" name="Footer Placeholder 5">
            <a:extLst>
              <a:ext uri="{FF2B5EF4-FFF2-40B4-BE49-F238E27FC236}">
                <a16:creationId xmlns:a16="http://schemas.microsoft.com/office/drawing/2014/main" id="{6E510A2A-6338-7745-1690-48A7A4A68B30}"/>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9FBD5577-2B54-855C-E61A-07DAE9BEB9A7}"/>
              </a:ext>
            </a:extLst>
          </p:cNvPr>
          <p:cNvSpPr>
            <a:spLocks noGrp="1"/>
          </p:cNvSpPr>
          <p:nvPr>
            <p:ph type="sldNum" sz="quarter" idx="12"/>
          </p:nvPr>
        </p:nvSpPr>
        <p:spPr/>
        <p:txBody>
          <a:bodyPr/>
          <a:lstStyle/>
          <a:p>
            <a:fld id="{514B9ED7-488F-4081-B649-AA5447542BBF}" type="slidenum">
              <a:rPr lang="en-ID" smtClean="0"/>
              <a:t>‹#›</a:t>
            </a:fld>
            <a:endParaRPr lang="en-ID"/>
          </a:p>
        </p:txBody>
      </p:sp>
    </p:spTree>
    <p:extLst>
      <p:ext uri="{BB962C8B-B14F-4D97-AF65-F5344CB8AC3E}">
        <p14:creationId xmlns:p14="http://schemas.microsoft.com/office/powerpoint/2010/main" val="10403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A31B0C-9891-AA1A-48B6-3A9C12C9A9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13F3FC8D-F2E2-CB4A-CF33-057E49C26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BDDA996-CF4F-721D-B68D-095CD311A1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B8424-981B-462E-B38F-6BADD22923FC}" type="datetimeFigureOut">
              <a:rPr lang="en-ID" smtClean="0"/>
              <a:t>19/07/23</a:t>
            </a:fld>
            <a:endParaRPr lang="en-ID"/>
          </a:p>
        </p:txBody>
      </p:sp>
      <p:sp>
        <p:nvSpPr>
          <p:cNvPr id="5" name="Footer Placeholder 4">
            <a:extLst>
              <a:ext uri="{FF2B5EF4-FFF2-40B4-BE49-F238E27FC236}">
                <a16:creationId xmlns:a16="http://schemas.microsoft.com/office/drawing/2014/main" id="{57544215-36A7-DDA5-24CD-1A2D8B846B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1AC0D7D7-A735-8230-2D0C-399C8162F4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B9ED7-488F-4081-B649-AA5447542BBF}" type="slidenum">
              <a:rPr lang="en-ID" smtClean="0"/>
              <a:t>‹#›</a:t>
            </a:fld>
            <a:endParaRPr lang="en-ID"/>
          </a:p>
        </p:txBody>
      </p:sp>
    </p:spTree>
    <p:extLst>
      <p:ext uri="{BB962C8B-B14F-4D97-AF65-F5344CB8AC3E}">
        <p14:creationId xmlns:p14="http://schemas.microsoft.com/office/powerpoint/2010/main" val="3998192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3" Type="http://schemas.openxmlformats.org/officeDocument/2006/relationships/diagramData" Target="../diagrams/data3.xml"/><Relationship Id="rId21" Type="http://schemas.openxmlformats.org/officeDocument/2006/relationships/diagramColors" Target="../diagrams/colors6.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image" Target="../media/image5.png"/><Relationship Id="rId16" Type="http://schemas.openxmlformats.org/officeDocument/2006/relationships/diagramColors" Target="../diagrams/colors5.xml"/><Relationship Id="rId20" Type="http://schemas.openxmlformats.org/officeDocument/2006/relationships/diagramQuickStyle" Target="../diagrams/quickStyle6.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19" Type="http://schemas.openxmlformats.org/officeDocument/2006/relationships/diagramLayout" Target="../diagrams/layout6.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garment&#10;&#10;Description automatically generated with low confidence">
            <a:extLst>
              <a:ext uri="{FF2B5EF4-FFF2-40B4-BE49-F238E27FC236}">
                <a16:creationId xmlns:a16="http://schemas.microsoft.com/office/drawing/2014/main" id="{02E2572A-377E-7739-F2ED-29D6C5B54C6F}"/>
              </a:ext>
            </a:extLst>
          </p:cNvPr>
          <p:cNvPicPr>
            <a:picLocks noChangeAspect="1"/>
          </p:cNvPicPr>
          <p:nvPr/>
        </p:nvPicPr>
        <p:blipFill rotWithShape="1">
          <a:blip r:embed="rId2">
            <a:extLst>
              <a:ext uri="{28A0092B-C50C-407E-A947-70E740481C1C}">
                <a14:useLocalDpi xmlns:a14="http://schemas.microsoft.com/office/drawing/2010/main" val="0"/>
              </a:ext>
            </a:extLst>
          </a:blip>
          <a:srcRect l="14779" r="14129"/>
          <a:stretch/>
        </p:blipFill>
        <p:spPr>
          <a:xfrm>
            <a:off x="0" y="5"/>
            <a:ext cx="12192000" cy="6857995"/>
          </a:xfrm>
          <a:prstGeom prst="rect">
            <a:avLst/>
          </a:prstGeom>
        </p:spPr>
      </p:pic>
      <p:sp>
        <p:nvSpPr>
          <p:cNvPr id="4" name="Rectangle 3">
            <a:extLst>
              <a:ext uri="{FF2B5EF4-FFF2-40B4-BE49-F238E27FC236}">
                <a16:creationId xmlns:a16="http://schemas.microsoft.com/office/drawing/2014/main" id="{B9EFE3E3-F113-3DCB-9E5A-FADB6F505896}"/>
              </a:ext>
            </a:extLst>
          </p:cNvPr>
          <p:cNvSpPr/>
          <p:nvPr/>
        </p:nvSpPr>
        <p:spPr>
          <a:xfrm>
            <a:off x="0" y="0"/>
            <a:ext cx="11646568" cy="685799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id="{4B45074C-3226-1448-BEF5-681032C8D6A5}"/>
              </a:ext>
            </a:extLst>
          </p:cNvPr>
          <p:cNvSpPr/>
          <p:nvPr/>
        </p:nvSpPr>
        <p:spPr>
          <a:xfrm>
            <a:off x="0" y="-5"/>
            <a:ext cx="11117179" cy="685799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Rectangle 5">
            <a:extLst>
              <a:ext uri="{FF2B5EF4-FFF2-40B4-BE49-F238E27FC236}">
                <a16:creationId xmlns:a16="http://schemas.microsoft.com/office/drawing/2014/main" id="{0689CBA0-A215-AAB9-2CE6-07BD41E2464F}"/>
              </a:ext>
            </a:extLst>
          </p:cNvPr>
          <p:cNvSpPr/>
          <p:nvPr/>
        </p:nvSpPr>
        <p:spPr>
          <a:xfrm>
            <a:off x="0" y="287177"/>
            <a:ext cx="10515601" cy="6857995"/>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descr="A picture containing graphics, graphic design, font, cartoon&#10;&#10;Description automatically generated">
            <a:extLst>
              <a:ext uri="{FF2B5EF4-FFF2-40B4-BE49-F238E27FC236}">
                <a16:creationId xmlns:a16="http://schemas.microsoft.com/office/drawing/2014/main" id="{633282DF-9301-3FD6-C0D7-B395C40B3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484" y="203707"/>
            <a:ext cx="2983832" cy="1060452"/>
          </a:xfrm>
          <a:prstGeom prst="rect">
            <a:avLst/>
          </a:prstGeom>
        </p:spPr>
      </p:pic>
      <p:sp>
        <p:nvSpPr>
          <p:cNvPr id="9" name="Rectangle 8">
            <a:extLst>
              <a:ext uri="{FF2B5EF4-FFF2-40B4-BE49-F238E27FC236}">
                <a16:creationId xmlns:a16="http://schemas.microsoft.com/office/drawing/2014/main" id="{A56F657A-BF92-5400-A320-92FA32E23D4C}"/>
              </a:ext>
            </a:extLst>
          </p:cNvPr>
          <p:cNvSpPr/>
          <p:nvPr/>
        </p:nvSpPr>
        <p:spPr>
          <a:xfrm>
            <a:off x="-1" y="6168189"/>
            <a:ext cx="12192001" cy="721895"/>
          </a:xfrm>
          <a:prstGeom prst="rect">
            <a:avLst/>
          </a:prstGeom>
          <a:gradFill flip="none" rotWithShape="1">
            <a:gsLst>
              <a:gs pos="0">
                <a:srgbClr val="FFFF00">
                  <a:alpha val="34000"/>
                </a:srgbClr>
              </a:gs>
              <a:gs pos="100000">
                <a:srgbClr val="FF99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id="{17504A89-2F27-46B6-054B-A5CC06390D98}"/>
              </a:ext>
            </a:extLst>
          </p:cNvPr>
          <p:cNvSpPr/>
          <p:nvPr/>
        </p:nvSpPr>
        <p:spPr>
          <a:xfrm>
            <a:off x="184485" y="1264159"/>
            <a:ext cx="130744" cy="458318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TextBox 10">
            <a:extLst>
              <a:ext uri="{FF2B5EF4-FFF2-40B4-BE49-F238E27FC236}">
                <a16:creationId xmlns:a16="http://schemas.microsoft.com/office/drawing/2014/main" id="{0D3726BC-0B0C-0C71-AF21-280EBA5514AB}"/>
              </a:ext>
            </a:extLst>
          </p:cNvPr>
          <p:cNvSpPr txBox="1"/>
          <p:nvPr/>
        </p:nvSpPr>
        <p:spPr>
          <a:xfrm>
            <a:off x="545432" y="1768964"/>
            <a:ext cx="8147306" cy="1107996"/>
          </a:xfrm>
          <a:prstGeom prst="rect">
            <a:avLst/>
          </a:prstGeom>
          <a:noFill/>
        </p:spPr>
        <p:txBody>
          <a:bodyPr wrap="square" rtlCol="0">
            <a:spAutoFit/>
          </a:bodyPr>
          <a:lstStyle/>
          <a:p>
            <a:endParaRPr lang="en-ID" sz="6600" b="1" dirty="0">
              <a:solidFill>
                <a:schemeClr val="accent4">
                  <a:lumMod val="50000"/>
                </a:schemeClr>
              </a:solidFill>
              <a:effectLst>
                <a:outerShdw blurRad="38100" dist="38100" dir="2700000" algn="tl">
                  <a:srgbClr val="000000">
                    <a:alpha val="43137"/>
                  </a:srgbClr>
                </a:outerShdw>
              </a:effectLst>
              <a:latin typeface="Bodoni 72 Oldstyle Book" pitchFamily="2" charset="0"/>
            </a:endParaRPr>
          </a:p>
        </p:txBody>
      </p:sp>
      <p:sp>
        <p:nvSpPr>
          <p:cNvPr id="12" name="TextBox 11">
            <a:extLst>
              <a:ext uri="{FF2B5EF4-FFF2-40B4-BE49-F238E27FC236}">
                <a16:creationId xmlns:a16="http://schemas.microsoft.com/office/drawing/2014/main" id="{6A2F02A4-0167-12E1-77FD-D7D7B468B405}"/>
              </a:ext>
            </a:extLst>
          </p:cNvPr>
          <p:cNvSpPr txBox="1"/>
          <p:nvPr/>
        </p:nvSpPr>
        <p:spPr>
          <a:xfrm>
            <a:off x="624964" y="4299304"/>
            <a:ext cx="10075121" cy="1569660"/>
          </a:xfrm>
          <a:prstGeom prst="rect">
            <a:avLst/>
          </a:prstGeom>
          <a:solidFill>
            <a:schemeClr val="accent2">
              <a:lumMod val="20000"/>
              <a:lumOff val="80000"/>
            </a:schemeClr>
          </a:solidFill>
        </p:spPr>
        <p:txBody>
          <a:bodyPr wrap="square" rtlCol="0">
            <a:spAutoFit/>
          </a:bodyPr>
          <a:lstStyle/>
          <a:p>
            <a:r>
              <a:rPr lang="en-ID" sz="2400" b="1" dirty="0" err="1">
                <a:solidFill>
                  <a:srgbClr val="7030A0"/>
                </a:solidFill>
                <a:effectLst>
                  <a:outerShdw blurRad="38100" dist="38100" dir="2700000" algn="tl">
                    <a:srgbClr val="000000">
                      <a:alpha val="43137"/>
                    </a:srgbClr>
                  </a:outerShdw>
                </a:effectLst>
                <a:latin typeface="Bodoni 72 Oldstyle Book" pitchFamily="2" charset="0"/>
              </a:rPr>
              <a:t>Kemala</a:t>
            </a:r>
            <a:r>
              <a:rPr lang="en-ID" sz="2400" b="1" dirty="0">
                <a:solidFill>
                  <a:srgbClr val="7030A0"/>
                </a:solidFill>
                <a:effectLst>
                  <a:outerShdw blurRad="38100" dist="38100" dir="2700000" algn="tl">
                    <a:srgbClr val="000000">
                      <a:alpha val="43137"/>
                    </a:srgbClr>
                  </a:outerShdw>
                </a:effectLst>
                <a:latin typeface="Bodoni 72 Oldstyle Book" pitchFamily="2" charset="0"/>
              </a:rPr>
              <a:t> Rita Wahidi</a:t>
            </a:r>
            <a:r>
              <a:rPr lang="en-ID" sz="2400" b="1" baseline="30000" dirty="0">
                <a:solidFill>
                  <a:srgbClr val="7030A0"/>
                </a:solidFill>
                <a:latin typeface="Bodoni 72 Oldstyle Book" pitchFamily="2" charset="0"/>
              </a:rPr>
              <a:t>2</a:t>
            </a:r>
            <a:r>
              <a:rPr lang="en-ID" sz="2400" b="1" dirty="0">
                <a:solidFill>
                  <a:srgbClr val="7030A0"/>
                </a:solidFill>
                <a:effectLst>
                  <a:outerShdw blurRad="38100" dist="38100" dir="2700000" algn="tl">
                    <a:srgbClr val="000000">
                      <a:alpha val="43137"/>
                    </a:srgbClr>
                  </a:outerShdw>
                </a:effectLst>
                <a:latin typeface="Bodoni 72 Oldstyle Book" pitchFamily="2" charset="0"/>
              </a:rPr>
              <a:t>, </a:t>
            </a:r>
            <a:r>
              <a:rPr lang="en-ID" sz="2400" b="1" dirty="0" err="1">
                <a:solidFill>
                  <a:srgbClr val="7030A0"/>
                </a:solidFill>
                <a:latin typeface="Bodoni 72 Oldstyle Book" pitchFamily="2" charset="0"/>
              </a:rPr>
              <a:t>Rolianna</a:t>
            </a:r>
            <a:r>
              <a:rPr lang="en-ID" sz="2400" b="1" dirty="0">
                <a:solidFill>
                  <a:srgbClr val="7030A0"/>
                </a:solidFill>
                <a:latin typeface="Bodoni 72 Oldstyle Book" pitchFamily="2" charset="0"/>
              </a:rPr>
              <a:t> Harianja</a:t>
            </a:r>
            <a:r>
              <a:rPr lang="en-ID" sz="2400" b="1" baseline="30000" dirty="0">
                <a:solidFill>
                  <a:srgbClr val="7030A0"/>
                </a:solidFill>
                <a:latin typeface="Bodoni 72 Oldstyle Book" pitchFamily="2" charset="0"/>
              </a:rPr>
              <a:t>1</a:t>
            </a:r>
            <a:r>
              <a:rPr lang="en-ID" sz="2400" b="1" dirty="0">
                <a:solidFill>
                  <a:srgbClr val="7030A0"/>
                </a:solidFill>
                <a:latin typeface="Bodoni 72 Oldstyle Book" pitchFamily="2" charset="0"/>
              </a:rPr>
              <a:t> ,</a:t>
            </a:r>
            <a:r>
              <a:rPr lang="en-ID" sz="2400" b="1" baseline="30000" dirty="0">
                <a:solidFill>
                  <a:srgbClr val="7030A0"/>
                </a:solidFill>
                <a:latin typeface="Bodoni 72 Oldstyle Book" pitchFamily="2" charset="0"/>
              </a:rPr>
              <a:t> </a:t>
            </a:r>
            <a:r>
              <a:rPr lang="en-ID" sz="2400" b="1" dirty="0">
                <a:solidFill>
                  <a:srgbClr val="7030A0"/>
                </a:solidFill>
                <a:latin typeface="Bodoni 72 Oldstyle Book" pitchFamily="2" charset="0"/>
              </a:rPr>
              <a:t>Rina Mutiara </a:t>
            </a:r>
            <a:r>
              <a:rPr lang="en-ID" sz="2400" b="1" baseline="30000" dirty="0">
                <a:solidFill>
                  <a:srgbClr val="7030A0"/>
                </a:solidFill>
                <a:latin typeface="Bodoni 72 Oldstyle Book" pitchFamily="2" charset="0"/>
              </a:rPr>
              <a:t>3</a:t>
            </a:r>
            <a:endParaRPr lang="en-ID" sz="2400" b="1" dirty="0">
              <a:solidFill>
                <a:srgbClr val="7030A0"/>
              </a:solidFill>
              <a:effectLst>
                <a:outerShdw blurRad="38100" dist="38100" dir="2700000" algn="tl">
                  <a:srgbClr val="000000">
                    <a:alpha val="43137"/>
                  </a:srgbClr>
                </a:outerShdw>
              </a:effectLst>
              <a:latin typeface="Bodoni 72 Oldstyle Book" pitchFamily="2" charset="0"/>
            </a:endParaRPr>
          </a:p>
          <a:p>
            <a:r>
              <a:rPr lang="en-ID" sz="2400" b="1" dirty="0">
                <a:solidFill>
                  <a:srgbClr val="7030A0"/>
                </a:solidFill>
                <a:effectLst>
                  <a:outerShdw blurRad="38100" dist="38100" dir="2700000" algn="tl">
                    <a:srgbClr val="000000">
                      <a:alpha val="43137"/>
                    </a:srgbClr>
                  </a:outerShdw>
                </a:effectLst>
                <a:latin typeface="Bodoni 72 Oldstyle Book" pitchFamily="2" charset="0"/>
              </a:rPr>
              <a:t>Indonesia Oncology Nursing Association</a:t>
            </a:r>
          </a:p>
          <a:p>
            <a:r>
              <a:rPr lang="en-ID" sz="2400" b="1" dirty="0">
                <a:solidFill>
                  <a:srgbClr val="7030A0"/>
                </a:solidFill>
                <a:effectLst>
                  <a:outerShdw blurRad="38100" dist="38100" dir="2700000" algn="tl">
                    <a:srgbClr val="000000">
                      <a:alpha val="43137"/>
                    </a:srgbClr>
                  </a:outerShdw>
                </a:effectLst>
                <a:latin typeface="Bodoni 72 Oldstyle Book" pitchFamily="2" charset="0"/>
              </a:rPr>
              <a:t>Oral Abstract Presentation of 6</a:t>
            </a:r>
            <a:r>
              <a:rPr lang="en-ID" sz="2400" b="1" baseline="30000" dirty="0">
                <a:solidFill>
                  <a:srgbClr val="7030A0"/>
                </a:solidFill>
                <a:effectLst>
                  <a:outerShdw blurRad="38100" dist="38100" dir="2700000" algn="tl">
                    <a:srgbClr val="000000">
                      <a:alpha val="43137"/>
                    </a:srgbClr>
                  </a:outerShdw>
                </a:effectLst>
                <a:latin typeface="Bodoni 72 Oldstyle Book" pitchFamily="2" charset="0"/>
              </a:rPr>
              <a:t>th</a:t>
            </a:r>
            <a:r>
              <a:rPr lang="en-ID" sz="2400" b="1" dirty="0">
                <a:solidFill>
                  <a:srgbClr val="7030A0"/>
                </a:solidFill>
                <a:effectLst>
                  <a:outerShdw blurRad="38100" dist="38100" dir="2700000" algn="tl">
                    <a:srgbClr val="000000">
                      <a:alpha val="43137"/>
                    </a:srgbClr>
                  </a:outerShdw>
                </a:effectLst>
                <a:latin typeface="Bodoni 72 Oldstyle Book" pitchFamily="2" charset="0"/>
              </a:rPr>
              <a:t> AONS International Conference</a:t>
            </a:r>
          </a:p>
          <a:p>
            <a:r>
              <a:rPr lang="en-ID" sz="2400" b="1" dirty="0">
                <a:solidFill>
                  <a:srgbClr val="7030A0"/>
                </a:solidFill>
                <a:effectLst>
                  <a:outerShdw blurRad="38100" dist="38100" dir="2700000" algn="tl">
                    <a:srgbClr val="000000">
                      <a:alpha val="43137"/>
                    </a:srgbClr>
                  </a:outerShdw>
                </a:effectLst>
                <a:latin typeface="Bodoni 72 Oldstyle Book" pitchFamily="2" charset="0"/>
              </a:rPr>
              <a:t>Bali, 2-4 August 2023</a:t>
            </a:r>
          </a:p>
        </p:txBody>
      </p:sp>
      <p:sp>
        <p:nvSpPr>
          <p:cNvPr id="13" name="Title 1">
            <a:extLst>
              <a:ext uri="{FF2B5EF4-FFF2-40B4-BE49-F238E27FC236}">
                <a16:creationId xmlns:a16="http://schemas.microsoft.com/office/drawing/2014/main" id="{CB2AD8AB-4975-DB40-8C48-BA72F2E6EDE0}"/>
              </a:ext>
            </a:extLst>
          </p:cNvPr>
          <p:cNvSpPr txBox="1">
            <a:spLocks/>
          </p:cNvSpPr>
          <p:nvPr/>
        </p:nvSpPr>
        <p:spPr>
          <a:xfrm>
            <a:off x="675537" y="1490767"/>
            <a:ext cx="10586223" cy="1139769"/>
          </a:xfrm>
          <a:prstGeom prst="rect">
            <a:avLst/>
          </a:prstGeom>
          <a:solidFill>
            <a:srgbClr val="FF990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3600" b="1" dirty="0">
                <a:solidFill>
                  <a:srgbClr val="7030A0"/>
                </a:solidFill>
                <a:latin typeface="Bodoni 72 Oldstyle Book" pitchFamily="2" charset="0"/>
              </a:rPr>
              <a:t>The Impact of Education on QoL of Breast Cancer Patients at </a:t>
            </a:r>
            <a:r>
              <a:rPr lang="en-ID" sz="3600" b="1" dirty="0" err="1">
                <a:solidFill>
                  <a:srgbClr val="7030A0"/>
                </a:solidFill>
                <a:latin typeface="Bodoni 72 Oldstyle Book" pitchFamily="2" charset="0"/>
              </a:rPr>
              <a:t>Dharmais</a:t>
            </a:r>
            <a:r>
              <a:rPr lang="en-ID" sz="3600" b="1" dirty="0">
                <a:solidFill>
                  <a:srgbClr val="7030A0"/>
                </a:solidFill>
                <a:latin typeface="Bodoni 72 Oldstyle Book" pitchFamily="2" charset="0"/>
              </a:rPr>
              <a:t> National Cancer Centre, Indonesia</a:t>
            </a:r>
            <a:r>
              <a:rPr lang="en-ID" sz="3600" b="1" dirty="0">
                <a:latin typeface="Bodoni 72 Oldstyle Book" pitchFamily="2" charset="0"/>
              </a:rPr>
              <a:t>. </a:t>
            </a:r>
            <a:endParaRPr lang="en-ID" sz="3600" dirty="0">
              <a:latin typeface="Bodoni 72 Oldstyle Book" pitchFamily="2" charset="0"/>
            </a:endParaRPr>
          </a:p>
          <a:p>
            <a:r>
              <a:rPr lang="en-ID" b="1" dirty="0"/>
              <a:t> </a:t>
            </a:r>
            <a:endParaRPr lang="en-ID" dirty="0"/>
          </a:p>
        </p:txBody>
      </p:sp>
      <p:pic>
        <p:nvPicPr>
          <p:cNvPr id="14" name="Picture 13" descr="page1image30273104">
            <a:extLst>
              <a:ext uri="{FF2B5EF4-FFF2-40B4-BE49-F238E27FC236}">
                <a16:creationId xmlns:a16="http://schemas.microsoft.com/office/drawing/2014/main" id="{961DA94D-204F-9942-B234-16152E75A6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26614"/>
            <a:ext cx="1389529" cy="9815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1475E2B-EC19-3E44-961B-B0DFAFAB3342}"/>
              </a:ext>
            </a:extLst>
          </p:cNvPr>
          <p:cNvPicPr>
            <a:picLocks noChangeAspect="1"/>
          </p:cNvPicPr>
          <p:nvPr/>
        </p:nvPicPr>
        <p:blipFill>
          <a:blip r:embed="rId5"/>
          <a:stretch>
            <a:fillRect/>
          </a:stretch>
        </p:blipFill>
        <p:spPr>
          <a:xfrm>
            <a:off x="4841674" y="317996"/>
            <a:ext cx="941610" cy="679531"/>
          </a:xfrm>
          <a:prstGeom prst="rect">
            <a:avLst/>
          </a:prstGeom>
        </p:spPr>
      </p:pic>
    </p:spTree>
    <p:extLst>
      <p:ext uri="{BB962C8B-B14F-4D97-AF65-F5344CB8AC3E}">
        <p14:creationId xmlns:p14="http://schemas.microsoft.com/office/powerpoint/2010/main" val="2717780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3314700" y="19050"/>
            <a:ext cx="6381749" cy="769441"/>
          </a:xfrm>
          <a:prstGeom prst="rect">
            <a:avLst/>
          </a:prstGeom>
          <a:solidFill>
            <a:srgbClr val="FF9900"/>
          </a:solidFill>
        </p:spPr>
        <p:txBody>
          <a:bodyPr wrap="square" rtlCol="0">
            <a:spAutoFit/>
          </a:bodyPr>
          <a:lstStyle/>
          <a:p>
            <a:pPr algn="ctr"/>
            <a:r>
              <a:rPr lang="en-ID" sz="4400" b="1" dirty="0" err="1">
                <a:solidFill>
                  <a:srgbClr val="7030A0"/>
                </a:solidFill>
                <a:latin typeface="Bodoni 72 Oldstyle Book" pitchFamily="2" charset="0"/>
                <a:ea typeface="Times New Roman" panose="02020603050405020304" pitchFamily="18" charset="0"/>
              </a:rPr>
              <a:t>Univariat</a:t>
            </a:r>
            <a:r>
              <a:rPr lang="en-ID" sz="4400" b="1" dirty="0">
                <a:solidFill>
                  <a:srgbClr val="7030A0"/>
                </a:solidFill>
                <a:latin typeface="Bodoni 72 Oldstyle Book" pitchFamily="2" charset="0"/>
                <a:ea typeface="Times New Roman" panose="02020603050405020304" pitchFamily="18" charset="0"/>
              </a:rPr>
              <a:t> </a:t>
            </a:r>
            <a:r>
              <a:rPr lang="en-ID" sz="4400" b="1" dirty="0" err="1">
                <a:solidFill>
                  <a:srgbClr val="7030A0"/>
                </a:solidFill>
                <a:latin typeface="Bodoni 72 Oldstyle Book" pitchFamily="2" charset="0"/>
                <a:ea typeface="Times New Roman" panose="02020603050405020304" pitchFamily="18" charset="0"/>
              </a:rPr>
              <a:t>Analyze</a:t>
            </a:r>
            <a:r>
              <a:rPr lang="en-ID" sz="4400" b="1" dirty="0">
                <a:solidFill>
                  <a:srgbClr val="7030A0"/>
                </a:solidFill>
                <a:latin typeface="Bodoni 72 Oldstyle Book" pitchFamily="2" charset="0"/>
                <a:ea typeface="Times New Roman" panose="02020603050405020304" pitchFamily="18" charset="0"/>
              </a:rPr>
              <a:t> of QoL</a:t>
            </a:r>
            <a:endParaRPr lang="en-ID" sz="4400" b="1" u="sng" dirty="0">
              <a:solidFill>
                <a:srgbClr val="7030A0"/>
              </a:solidFill>
              <a:latin typeface="Bodoni 72 Oldstyle Book" pitchFamily="2" charset="0"/>
            </a:endParaRPr>
          </a:p>
        </p:txBody>
      </p:sp>
      <p:graphicFrame>
        <p:nvGraphicFramePr>
          <p:cNvPr id="3" name="Table 2">
            <a:extLst>
              <a:ext uri="{FF2B5EF4-FFF2-40B4-BE49-F238E27FC236}">
                <a16:creationId xmlns:a16="http://schemas.microsoft.com/office/drawing/2014/main" id="{5C45417D-87D9-474A-9AE0-409211416A97}"/>
              </a:ext>
            </a:extLst>
          </p:cNvPr>
          <p:cNvGraphicFramePr>
            <a:graphicFrameLocks noGrp="1"/>
          </p:cNvGraphicFramePr>
          <p:nvPr>
            <p:extLst>
              <p:ext uri="{D42A27DB-BD31-4B8C-83A1-F6EECF244321}">
                <p14:modId xmlns:p14="http://schemas.microsoft.com/office/powerpoint/2010/main" val="739314507"/>
              </p:ext>
            </p:extLst>
          </p:nvPr>
        </p:nvGraphicFramePr>
        <p:xfrm>
          <a:off x="151687" y="982853"/>
          <a:ext cx="11259262" cy="5558397"/>
        </p:xfrm>
        <a:graphic>
          <a:graphicData uri="http://schemas.openxmlformats.org/drawingml/2006/table">
            <a:tbl>
              <a:tblPr firstRow="1" firstCol="1" bandRow="1">
                <a:tableStyleId>{5C22544A-7EE6-4342-B048-85BDC9FD1C3A}</a:tableStyleId>
              </a:tblPr>
              <a:tblGrid>
                <a:gridCol w="838913">
                  <a:extLst>
                    <a:ext uri="{9D8B030D-6E8A-4147-A177-3AD203B41FA5}">
                      <a16:colId xmlns:a16="http://schemas.microsoft.com/office/drawing/2014/main" val="1094473316"/>
                    </a:ext>
                  </a:extLst>
                </a:gridCol>
                <a:gridCol w="3624132">
                  <a:extLst>
                    <a:ext uri="{9D8B030D-6E8A-4147-A177-3AD203B41FA5}">
                      <a16:colId xmlns:a16="http://schemas.microsoft.com/office/drawing/2014/main" val="146866502"/>
                    </a:ext>
                  </a:extLst>
                </a:gridCol>
                <a:gridCol w="1328868">
                  <a:extLst>
                    <a:ext uri="{9D8B030D-6E8A-4147-A177-3AD203B41FA5}">
                      <a16:colId xmlns:a16="http://schemas.microsoft.com/office/drawing/2014/main" val="2704372112"/>
                    </a:ext>
                  </a:extLst>
                </a:gridCol>
                <a:gridCol w="1229310">
                  <a:extLst>
                    <a:ext uri="{9D8B030D-6E8A-4147-A177-3AD203B41FA5}">
                      <a16:colId xmlns:a16="http://schemas.microsoft.com/office/drawing/2014/main" val="850005229"/>
                    </a:ext>
                  </a:extLst>
                </a:gridCol>
                <a:gridCol w="2117953">
                  <a:extLst>
                    <a:ext uri="{9D8B030D-6E8A-4147-A177-3AD203B41FA5}">
                      <a16:colId xmlns:a16="http://schemas.microsoft.com/office/drawing/2014/main" val="1471148648"/>
                    </a:ext>
                  </a:extLst>
                </a:gridCol>
                <a:gridCol w="2120086">
                  <a:extLst>
                    <a:ext uri="{9D8B030D-6E8A-4147-A177-3AD203B41FA5}">
                      <a16:colId xmlns:a16="http://schemas.microsoft.com/office/drawing/2014/main" val="3928832453"/>
                    </a:ext>
                  </a:extLst>
                </a:gridCol>
              </a:tblGrid>
              <a:tr h="0">
                <a:tc gridSpan="2">
                  <a:txBody>
                    <a:bodyPr/>
                    <a:lstStyle/>
                    <a:p>
                      <a:pPr marL="457200" algn="r">
                        <a:lnSpc>
                          <a:spcPct val="115000"/>
                        </a:lnSpc>
                        <a:spcAft>
                          <a:spcPts val="0"/>
                        </a:spcAft>
                      </a:pP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gridSpan="4">
                  <a:txBody>
                    <a:bodyPr/>
                    <a:lstStyle/>
                    <a:p>
                      <a:pPr>
                        <a:spcAft>
                          <a:spcPts val="0"/>
                        </a:spcAft>
                      </a:pPr>
                      <a:endParaRPr lang="en-ID" sz="1600" dirty="0">
                        <a:effectLst/>
                        <a:latin typeface="Times New Roman" panose="02020603050405020304" pitchFamily="18" charset="0"/>
                        <a:ea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3267497"/>
                  </a:ext>
                </a:extLst>
              </a:tr>
              <a:tr h="488045">
                <a:tc>
                  <a:txBody>
                    <a:bodyPr/>
                    <a:lstStyle/>
                    <a:p>
                      <a:pPr algn="ctr">
                        <a:spcAft>
                          <a:spcPts val="0"/>
                        </a:spcAft>
                      </a:pPr>
                      <a:r>
                        <a:rPr lang="en-US" sz="1600" dirty="0">
                          <a:effectLst/>
                          <a:latin typeface="Bodoni 72 Oldstyle Book" pitchFamily="2" charset="0"/>
                        </a:rPr>
                        <a:t>No</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solidFill>
                      <a:schemeClr val="accent2"/>
                    </a:solidFill>
                  </a:tcPr>
                </a:tc>
                <a:tc>
                  <a:txBody>
                    <a:bodyPr/>
                    <a:lstStyle/>
                    <a:p>
                      <a:pPr algn="ctr">
                        <a:spcAft>
                          <a:spcPts val="0"/>
                        </a:spcAft>
                      </a:pPr>
                      <a:r>
                        <a:rPr lang="en-US" sz="1600" dirty="0">
                          <a:effectLst/>
                          <a:latin typeface="Bodoni 72 Oldstyle Book" pitchFamily="2" charset="0"/>
                        </a:rPr>
                        <a:t>Statement Item </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solidFill>
                      <a:schemeClr val="accent2"/>
                    </a:solidFill>
                  </a:tcPr>
                </a:tc>
                <a:tc>
                  <a:txBody>
                    <a:bodyPr/>
                    <a:lstStyle/>
                    <a:p>
                      <a:pPr algn="ctr">
                        <a:spcAft>
                          <a:spcPts val="0"/>
                        </a:spcAft>
                      </a:pPr>
                      <a:r>
                        <a:rPr lang="en-US" sz="1600" dirty="0">
                          <a:effectLst/>
                          <a:latin typeface="Bodoni 72 Oldstyle Book" pitchFamily="2" charset="0"/>
                          <a:ea typeface="Times New Roman" panose="02020603050405020304" pitchFamily="18" charset="0"/>
                          <a:cs typeface="Times New Roman" panose="02020603050405020304" pitchFamily="18" charset="0"/>
                        </a:rPr>
                        <a:t>Number</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solidFill>
                      <a:schemeClr val="accent2"/>
                    </a:solidFill>
                  </a:tcPr>
                </a:tc>
                <a:tc>
                  <a:txBody>
                    <a:bodyPr/>
                    <a:lstStyle/>
                    <a:p>
                      <a:pPr algn="ctr">
                        <a:spcAft>
                          <a:spcPts val="0"/>
                        </a:spcAft>
                      </a:pPr>
                      <a:r>
                        <a:rPr lang="en-US" sz="1600" dirty="0" err="1">
                          <a:effectLst/>
                          <a:latin typeface="Bodoni 72 Oldstyle Book" pitchFamily="2" charset="0"/>
                        </a:rPr>
                        <a:t>Indeks</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solidFill>
                      <a:schemeClr val="accent2"/>
                    </a:solidFill>
                  </a:tcPr>
                </a:tc>
                <a:tc>
                  <a:txBody>
                    <a:bodyPr/>
                    <a:lstStyle/>
                    <a:p>
                      <a:pPr algn="ctr">
                        <a:spcAft>
                          <a:spcPts val="0"/>
                        </a:spcAft>
                      </a:pPr>
                      <a:r>
                        <a:rPr lang="en-US" sz="1600" dirty="0" err="1">
                          <a:effectLst/>
                          <a:latin typeface="Bodoni 72 Oldstyle Book" pitchFamily="2" charset="0"/>
                        </a:rPr>
                        <a:t>Categori</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solidFill>
                      <a:schemeClr val="accent2"/>
                    </a:solidFill>
                  </a:tcPr>
                </a:tc>
                <a:tc>
                  <a:txBody>
                    <a:bodyPr/>
                    <a:lstStyle/>
                    <a:p>
                      <a:pPr algn="ctr">
                        <a:spcAft>
                          <a:spcPts val="0"/>
                        </a:spcAft>
                      </a:pPr>
                      <a:r>
                        <a:rPr lang="en-US" sz="1600" dirty="0">
                          <a:effectLst/>
                          <a:latin typeface="Bodoni 72 Oldstyle Book" pitchFamily="2" charset="0"/>
                        </a:rPr>
                        <a:t>No</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solidFill>
                      <a:schemeClr val="accent2"/>
                    </a:solidFill>
                  </a:tcPr>
                </a:tc>
                <a:extLst>
                  <a:ext uri="{0D108BD9-81ED-4DB2-BD59-A6C34878D82A}">
                    <a16:rowId xmlns:a16="http://schemas.microsoft.com/office/drawing/2014/main" val="2870369316"/>
                  </a:ext>
                </a:extLst>
              </a:tr>
              <a:tr h="854328">
                <a:tc>
                  <a:txBody>
                    <a:bodyPr/>
                    <a:lstStyle/>
                    <a:p>
                      <a:pPr marL="457200" algn="ctr">
                        <a:lnSpc>
                          <a:spcPct val="115000"/>
                        </a:lnSpc>
                        <a:spcAft>
                          <a:spcPts val="0"/>
                        </a:spcAft>
                      </a:pPr>
                      <a:r>
                        <a:rPr lang="en-US" sz="1600">
                          <a:effectLst/>
                        </a:rPr>
                        <a:t>1</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2">
                  <a:txBody>
                    <a:bodyPr/>
                    <a:lstStyle/>
                    <a:p>
                      <a:pPr marL="457200">
                        <a:lnSpc>
                          <a:spcPct val="115000"/>
                        </a:lnSpc>
                        <a:spcAft>
                          <a:spcPts val="0"/>
                        </a:spcAft>
                      </a:pPr>
                      <a:r>
                        <a:rPr lang="en-US" sz="1600" dirty="0">
                          <a:effectLst/>
                        </a:rPr>
                        <a:t>Saya </a:t>
                      </a:r>
                      <a:r>
                        <a:rPr lang="en-US" sz="1600" dirty="0" err="1">
                          <a:effectLst/>
                        </a:rPr>
                        <a:t>mengalami</a:t>
                      </a:r>
                      <a:r>
                        <a:rPr lang="en-US" sz="1600" dirty="0">
                          <a:effectLst/>
                        </a:rPr>
                        <a:t> </a:t>
                      </a:r>
                      <a:r>
                        <a:rPr lang="en-US" sz="1600" dirty="0" err="1">
                          <a:effectLst/>
                        </a:rPr>
                        <a:t>kesulitan</a:t>
                      </a:r>
                      <a:r>
                        <a:rPr lang="en-US" sz="1600" dirty="0">
                          <a:effectLst/>
                        </a:rPr>
                        <a:t> </a:t>
                      </a:r>
                      <a:r>
                        <a:rPr lang="en-US" sz="1600" dirty="0" err="1">
                          <a:effectLst/>
                        </a:rPr>
                        <a:t>saat</a:t>
                      </a:r>
                      <a:r>
                        <a:rPr lang="en-US" sz="1600" dirty="0">
                          <a:effectLst/>
                        </a:rPr>
                        <a:t> </a:t>
                      </a:r>
                      <a:r>
                        <a:rPr lang="en-US" sz="1600" dirty="0" err="1">
                          <a:effectLst/>
                        </a:rPr>
                        <a:t>melakukan</a:t>
                      </a:r>
                      <a:r>
                        <a:rPr lang="en-US" sz="1600" dirty="0">
                          <a:effectLst/>
                        </a:rPr>
                        <a:t> </a:t>
                      </a:r>
                      <a:r>
                        <a:rPr lang="en-US" sz="1600" dirty="0" err="1">
                          <a:effectLst/>
                        </a:rPr>
                        <a:t>kegiatan</a:t>
                      </a:r>
                      <a:r>
                        <a:rPr lang="en-US" sz="1600" dirty="0">
                          <a:effectLst/>
                        </a:rPr>
                        <a:t> </a:t>
                      </a:r>
                      <a:r>
                        <a:rPr lang="en-US" sz="1600" dirty="0" err="1">
                          <a:effectLst/>
                        </a:rPr>
                        <a:t>berat</a:t>
                      </a:r>
                      <a:r>
                        <a:rPr lang="en-US" sz="1600" dirty="0">
                          <a:effectLst/>
                        </a:rPr>
                        <a:t>, </a:t>
                      </a:r>
                      <a:r>
                        <a:rPr lang="en-US" sz="1600" dirty="0" err="1">
                          <a:effectLst/>
                        </a:rPr>
                        <a:t>seperti</a:t>
                      </a:r>
                      <a:r>
                        <a:rPr lang="en-US" sz="1600" dirty="0">
                          <a:effectLst/>
                        </a:rPr>
                        <a:t> </a:t>
                      </a:r>
                      <a:r>
                        <a:rPr lang="en-US" sz="1600" dirty="0" err="1">
                          <a:effectLst/>
                        </a:rPr>
                        <a:t>membawa</a:t>
                      </a:r>
                      <a:r>
                        <a:rPr lang="en-US" sz="1600" dirty="0">
                          <a:effectLst/>
                        </a:rPr>
                        <a:t> </a:t>
                      </a:r>
                      <a:r>
                        <a:rPr lang="en-US" sz="1600" dirty="0" err="1">
                          <a:effectLst/>
                        </a:rPr>
                        <a:t>barang</a:t>
                      </a:r>
                      <a:r>
                        <a:rPr lang="en-US" sz="1600" dirty="0">
                          <a:effectLst/>
                        </a:rPr>
                        <a:t> </a:t>
                      </a:r>
                      <a:r>
                        <a:rPr lang="en-US" sz="1600" dirty="0" err="1">
                          <a:effectLst/>
                        </a:rPr>
                        <a:t>belanjaan</a:t>
                      </a:r>
                      <a:r>
                        <a:rPr lang="en-US" sz="1600" dirty="0">
                          <a:effectLst/>
                        </a:rPr>
                        <a:t> </a:t>
                      </a:r>
                      <a:r>
                        <a:rPr lang="en-US" sz="1600" dirty="0" err="1">
                          <a:effectLst/>
                        </a:rPr>
                        <a:t>atau</a:t>
                      </a:r>
                      <a:r>
                        <a:rPr lang="en-US" sz="1600" dirty="0">
                          <a:effectLst/>
                        </a:rPr>
                        <a:t> </a:t>
                      </a:r>
                      <a:r>
                        <a:rPr lang="en-US" sz="1600" dirty="0" err="1">
                          <a:effectLst/>
                        </a:rPr>
                        <a:t>koper</a:t>
                      </a:r>
                      <a:r>
                        <a:rPr lang="en-US" sz="1600" dirty="0">
                          <a:effectLst/>
                        </a:rPr>
                        <a:t> yang </a:t>
                      </a:r>
                      <a:r>
                        <a:rPr lang="en-US" sz="1600" dirty="0" err="1">
                          <a:effectLst/>
                        </a:rPr>
                        <a:t>berat</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a:txBody>
                    <a:bodyPr/>
                    <a:lstStyle/>
                    <a:p>
                      <a:pPr marL="457200" algn="ctr">
                        <a:lnSpc>
                          <a:spcPct val="115000"/>
                        </a:lnSpc>
                        <a:spcAft>
                          <a:spcPts val="0"/>
                        </a:spcAft>
                      </a:pPr>
                      <a:r>
                        <a:rPr lang="en-US" sz="1600">
                          <a:effectLst/>
                        </a:rPr>
                        <a:t>1198</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239,6</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2595605204"/>
                  </a:ext>
                </a:extLst>
              </a:tr>
              <a:tr h="571500">
                <a:tc>
                  <a:txBody>
                    <a:bodyPr/>
                    <a:lstStyle/>
                    <a:p>
                      <a:pPr marL="457200" algn="ctr">
                        <a:lnSpc>
                          <a:spcPct val="115000"/>
                        </a:lnSpc>
                        <a:spcAft>
                          <a:spcPts val="0"/>
                        </a:spcAft>
                      </a:pPr>
                      <a:r>
                        <a:rPr lang="en-US" sz="1600">
                          <a:effectLst/>
                        </a:rPr>
                        <a:t>2</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2">
                  <a:txBody>
                    <a:bodyPr/>
                    <a:lstStyle/>
                    <a:p>
                      <a:pPr marL="457200">
                        <a:lnSpc>
                          <a:spcPct val="115000"/>
                        </a:lnSpc>
                        <a:spcAft>
                          <a:spcPts val="0"/>
                        </a:spcAft>
                      </a:pPr>
                      <a:r>
                        <a:rPr lang="en-US" sz="1600" dirty="0">
                          <a:effectLst/>
                        </a:rPr>
                        <a:t>Saya </a:t>
                      </a:r>
                      <a:r>
                        <a:rPr lang="en-US" sz="1600" dirty="0" err="1">
                          <a:effectLst/>
                        </a:rPr>
                        <a:t>mengalami</a:t>
                      </a:r>
                      <a:r>
                        <a:rPr lang="en-US" sz="1600" dirty="0">
                          <a:effectLst/>
                        </a:rPr>
                        <a:t> </a:t>
                      </a:r>
                      <a:r>
                        <a:rPr lang="en-US" sz="1600" dirty="0" err="1">
                          <a:effectLst/>
                        </a:rPr>
                        <a:t>kesulitan</a:t>
                      </a:r>
                      <a:r>
                        <a:rPr lang="en-US" sz="1600" dirty="0">
                          <a:effectLst/>
                        </a:rPr>
                        <a:t> </a:t>
                      </a:r>
                      <a:r>
                        <a:rPr lang="en-US" sz="1600" dirty="0" err="1">
                          <a:effectLst/>
                        </a:rPr>
                        <a:t>jika</a:t>
                      </a:r>
                      <a:r>
                        <a:rPr lang="en-US" sz="1600" dirty="0">
                          <a:effectLst/>
                        </a:rPr>
                        <a:t> </a:t>
                      </a:r>
                      <a:r>
                        <a:rPr lang="en-US" sz="1600" dirty="0" err="1">
                          <a:effectLst/>
                        </a:rPr>
                        <a:t>berjalan</a:t>
                      </a:r>
                      <a:r>
                        <a:rPr lang="en-US" sz="1600" dirty="0">
                          <a:effectLst/>
                        </a:rPr>
                        <a:t> kaki </a:t>
                      </a:r>
                      <a:r>
                        <a:rPr lang="en-US" sz="1600" dirty="0" err="1">
                          <a:effectLst/>
                        </a:rPr>
                        <a:t>dalam</a:t>
                      </a:r>
                      <a:r>
                        <a:rPr lang="en-US" sz="1600" dirty="0">
                          <a:effectLst/>
                        </a:rPr>
                        <a:t> </a:t>
                      </a:r>
                      <a:r>
                        <a:rPr lang="en-US" sz="1600" dirty="0" err="1">
                          <a:effectLst/>
                        </a:rPr>
                        <a:t>jarak</a:t>
                      </a:r>
                      <a:r>
                        <a:rPr lang="en-US" sz="1600" dirty="0">
                          <a:effectLst/>
                        </a:rPr>
                        <a:t> </a:t>
                      </a:r>
                      <a:r>
                        <a:rPr lang="en-US" sz="1600" dirty="0" err="1">
                          <a:effectLst/>
                        </a:rPr>
                        <a:t>jauh</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a:txBody>
                    <a:bodyPr/>
                    <a:lstStyle/>
                    <a:p>
                      <a:pPr marL="457200" algn="ctr">
                        <a:lnSpc>
                          <a:spcPct val="115000"/>
                        </a:lnSpc>
                        <a:spcAft>
                          <a:spcPts val="0"/>
                        </a:spcAft>
                      </a:pPr>
                      <a:r>
                        <a:rPr lang="en-US" sz="1600">
                          <a:effectLst/>
                        </a:rPr>
                        <a:t>1084</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291</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2394669316"/>
                  </a:ext>
                </a:extLst>
              </a:tr>
              <a:tr h="704850">
                <a:tc>
                  <a:txBody>
                    <a:bodyPr/>
                    <a:lstStyle/>
                    <a:p>
                      <a:pPr marL="457200" algn="ctr">
                        <a:lnSpc>
                          <a:spcPct val="115000"/>
                        </a:lnSpc>
                        <a:spcAft>
                          <a:spcPts val="0"/>
                        </a:spcAft>
                      </a:pPr>
                      <a:r>
                        <a:rPr lang="en-US" sz="1600">
                          <a:effectLst/>
                        </a:rPr>
                        <a:t>3</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2">
                  <a:txBody>
                    <a:bodyPr/>
                    <a:lstStyle/>
                    <a:p>
                      <a:pPr marL="457200">
                        <a:lnSpc>
                          <a:spcPct val="115000"/>
                        </a:lnSpc>
                        <a:spcAft>
                          <a:spcPts val="0"/>
                        </a:spcAft>
                      </a:pPr>
                      <a:r>
                        <a:rPr lang="en-US" sz="1600">
                          <a:effectLst/>
                        </a:rPr>
                        <a:t>Saya mengalami kesulitan saat berjalan kaki meskipun dalam jarak yang pendek, misalnya di sekitar rumah</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a:txBody>
                    <a:bodyPr/>
                    <a:lstStyle/>
                    <a:p>
                      <a:pPr marL="457200" algn="ctr">
                        <a:lnSpc>
                          <a:spcPct val="115000"/>
                        </a:lnSpc>
                        <a:spcAft>
                          <a:spcPts val="0"/>
                        </a:spcAft>
                      </a:pPr>
                      <a:r>
                        <a:rPr lang="en-US" sz="1600">
                          <a:effectLst/>
                        </a:rPr>
                        <a:t>1301</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260,2</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801845470"/>
                  </a:ext>
                </a:extLst>
              </a:tr>
              <a:tr h="647700">
                <a:tc>
                  <a:txBody>
                    <a:bodyPr/>
                    <a:lstStyle/>
                    <a:p>
                      <a:pPr marL="457200" algn="ctr">
                        <a:lnSpc>
                          <a:spcPct val="115000"/>
                        </a:lnSpc>
                        <a:spcAft>
                          <a:spcPts val="0"/>
                        </a:spcAft>
                      </a:pPr>
                      <a:r>
                        <a:rPr lang="en-US" sz="1600">
                          <a:effectLst/>
                        </a:rPr>
                        <a:t>4</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2">
                  <a:txBody>
                    <a:bodyPr/>
                    <a:lstStyle/>
                    <a:p>
                      <a:pPr marL="457200">
                        <a:lnSpc>
                          <a:spcPct val="115000"/>
                        </a:lnSpc>
                        <a:spcAft>
                          <a:spcPts val="0"/>
                        </a:spcAft>
                      </a:pPr>
                      <a:r>
                        <a:rPr lang="en-US" sz="1600">
                          <a:effectLst/>
                        </a:rPr>
                        <a:t>Setiap hari saya harus berbaring ditempat tidur atau duduk di kursi</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a:txBody>
                    <a:bodyPr/>
                    <a:lstStyle/>
                    <a:p>
                      <a:pPr marL="457200" algn="ctr">
                        <a:lnSpc>
                          <a:spcPct val="115000"/>
                        </a:lnSpc>
                        <a:spcAft>
                          <a:spcPts val="0"/>
                        </a:spcAft>
                      </a:pPr>
                      <a:r>
                        <a:rPr lang="en-US" sz="1600">
                          <a:effectLst/>
                        </a:rPr>
                        <a:t>1152</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a:effectLst/>
                        </a:rPr>
                        <a:t>230,4</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4081258782"/>
                  </a:ext>
                </a:extLst>
              </a:tr>
              <a:tr h="685800">
                <a:tc>
                  <a:txBody>
                    <a:bodyPr/>
                    <a:lstStyle/>
                    <a:p>
                      <a:pPr marL="457200" algn="ctr">
                        <a:lnSpc>
                          <a:spcPct val="115000"/>
                        </a:lnSpc>
                        <a:spcAft>
                          <a:spcPts val="0"/>
                        </a:spcAft>
                      </a:pPr>
                      <a:r>
                        <a:rPr lang="en-US" sz="1600" dirty="0">
                          <a:effectLst/>
                        </a:rPr>
                        <a:t>5</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2">
                  <a:txBody>
                    <a:bodyPr/>
                    <a:lstStyle/>
                    <a:p>
                      <a:pPr marL="457200">
                        <a:lnSpc>
                          <a:spcPct val="115000"/>
                        </a:lnSpc>
                        <a:spcAft>
                          <a:spcPts val="0"/>
                        </a:spcAft>
                      </a:pPr>
                      <a:r>
                        <a:rPr lang="en-US" sz="1600" dirty="0">
                          <a:effectLst/>
                        </a:rPr>
                        <a:t>Saya </a:t>
                      </a:r>
                      <a:r>
                        <a:rPr lang="en-US" sz="1600" dirty="0" err="1">
                          <a:effectLst/>
                        </a:rPr>
                        <a:t>memerlukan</a:t>
                      </a:r>
                      <a:r>
                        <a:rPr lang="en-US" sz="1600" dirty="0">
                          <a:effectLst/>
                        </a:rPr>
                        <a:t> </a:t>
                      </a:r>
                      <a:r>
                        <a:rPr lang="en-US" sz="1600" dirty="0" err="1">
                          <a:effectLst/>
                        </a:rPr>
                        <a:t>bantuan</a:t>
                      </a:r>
                      <a:r>
                        <a:rPr lang="en-US" sz="1600" dirty="0">
                          <a:effectLst/>
                        </a:rPr>
                        <a:t> orang lain </a:t>
                      </a:r>
                      <a:r>
                        <a:rPr lang="en-US" sz="1600" dirty="0" err="1">
                          <a:effectLst/>
                        </a:rPr>
                        <a:t>saat</a:t>
                      </a:r>
                      <a:r>
                        <a:rPr lang="en-US" sz="1600" dirty="0">
                          <a:effectLst/>
                        </a:rPr>
                        <a:t> </a:t>
                      </a:r>
                      <a:r>
                        <a:rPr lang="en-US" sz="1600" dirty="0" err="1">
                          <a:effectLst/>
                        </a:rPr>
                        <a:t>melakukan</a:t>
                      </a:r>
                      <a:r>
                        <a:rPr lang="en-US" sz="1600" dirty="0">
                          <a:effectLst/>
                        </a:rPr>
                        <a:t> </a:t>
                      </a:r>
                      <a:r>
                        <a:rPr lang="en-US" sz="1600" dirty="0" err="1">
                          <a:effectLst/>
                        </a:rPr>
                        <a:t>kegiatan</a:t>
                      </a:r>
                      <a:r>
                        <a:rPr lang="en-US" sz="1600" dirty="0">
                          <a:effectLst/>
                        </a:rPr>
                        <a:t> </a:t>
                      </a:r>
                      <a:r>
                        <a:rPr lang="en-US" sz="1600" dirty="0" err="1">
                          <a:effectLst/>
                        </a:rPr>
                        <a:t>sehari-hari</a:t>
                      </a:r>
                      <a:r>
                        <a:rPr lang="en-US" sz="1600" dirty="0">
                          <a:effectLst/>
                        </a:rPr>
                        <a:t> </a:t>
                      </a:r>
                      <a:r>
                        <a:rPr lang="en-US" sz="1600" dirty="0" err="1">
                          <a:effectLst/>
                        </a:rPr>
                        <a:t>lainnya</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a:txBody>
                    <a:bodyPr/>
                    <a:lstStyle/>
                    <a:p>
                      <a:pPr marL="457200" algn="ctr">
                        <a:lnSpc>
                          <a:spcPct val="115000"/>
                        </a:lnSpc>
                        <a:spcAft>
                          <a:spcPts val="0"/>
                        </a:spcAft>
                      </a:pPr>
                      <a:r>
                        <a:rPr lang="en-US" sz="1600">
                          <a:effectLst/>
                        </a:rPr>
                        <a:t>1169</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a:effectLst/>
                        </a:rPr>
                        <a:t>233,8</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834489626"/>
                  </a:ext>
                </a:extLst>
              </a:tr>
              <a:tr h="514350">
                <a:tc>
                  <a:txBody>
                    <a:bodyPr/>
                    <a:lstStyle/>
                    <a:p>
                      <a:pPr marL="457200" algn="ctr">
                        <a:lnSpc>
                          <a:spcPct val="115000"/>
                        </a:lnSpc>
                        <a:spcAft>
                          <a:spcPts val="0"/>
                        </a:spcAft>
                      </a:pPr>
                      <a:r>
                        <a:rPr lang="en-US" sz="1600" dirty="0">
                          <a:effectLst/>
                        </a:rPr>
                        <a:t>6</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2">
                  <a:txBody>
                    <a:bodyPr/>
                    <a:lstStyle/>
                    <a:p>
                      <a:pPr marL="457200">
                        <a:lnSpc>
                          <a:spcPct val="115000"/>
                        </a:lnSpc>
                        <a:spcAft>
                          <a:spcPts val="0"/>
                        </a:spcAft>
                      </a:pPr>
                      <a:r>
                        <a:rPr lang="en-US" sz="1600" dirty="0">
                          <a:effectLst/>
                        </a:rPr>
                        <a:t>Saya </a:t>
                      </a:r>
                      <a:r>
                        <a:rPr lang="en-US" sz="1600" dirty="0" err="1">
                          <a:effectLst/>
                        </a:rPr>
                        <a:t>merasa</a:t>
                      </a:r>
                      <a:r>
                        <a:rPr lang="en-US" sz="1600" dirty="0">
                          <a:effectLst/>
                        </a:rPr>
                        <a:t> </a:t>
                      </a:r>
                      <a:r>
                        <a:rPr lang="en-US" sz="1600" dirty="0" err="1">
                          <a:effectLst/>
                        </a:rPr>
                        <a:t>sesak</a:t>
                      </a:r>
                      <a:r>
                        <a:rPr lang="en-US" sz="1600" dirty="0">
                          <a:effectLst/>
                        </a:rPr>
                        <a:t> </a:t>
                      </a:r>
                      <a:r>
                        <a:rPr lang="en-US" sz="1600" dirty="0" err="1">
                          <a:effectLst/>
                        </a:rPr>
                        <a:t>nafas</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a:txBody>
                    <a:bodyPr/>
                    <a:lstStyle/>
                    <a:p>
                      <a:pPr marL="457200" algn="ctr">
                        <a:lnSpc>
                          <a:spcPct val="115000"/>
                        </a:lnSpc>
                        <a:spcAft>
                          <a:spcPts val="0"/>
                        </a:spcAft>
                      </a:pPr>
                      <a:r>
                        <a:rPr lang="en-US" sz="1600">
                          <a:effectLst/>
                        </a:rPr>
                        <a:t>1153</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a:effectLst/>
                        </a:rPr>
                        <a:t>230,6</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a:effectLst/>
                        </a:rPr>
                        <a:t>Tinggi</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388900021"/>
                  </a:ext>
                </a:extLst>
              </a:tr>
              <a:tr h="304800">
                <a:tc>
                  <a:txBody>
                    <a:bodyPr/>
                    <a:lstStyle/>
                    <a:p>
                      <a:pPr marL="457200" algn="ctr">
                        <a:lnSpc>
                          <a:spcPct val="115000"/>
                        </a:lnSpc>
                        <a:spcAft>
                          <a:spcPts val="0"/>
                        </a:spcAft>
                      </a:pPr>
                      <a:r>
                        <a:rPr lang="en-US" sz="1600" dirty="0">
                          <a:effectLst/>
                        </a:rPr>
                        <a:t>7</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2">
                  <a:txBody>
                    <a:bodyPr/>
                    <a:lstStyle/>
                    <a:p>
                      <a:pPr marL="457200">
                        <a:lnSpc>
                          <a:spcPct val="115000"/>
                        </a:lnSpc>
                        <a:spcAft>
                          <a:spcPts val="0"/>
                        </a:spcAft>
                      </a:pPr>
                      <a:r>
                        <a:rPr lang="en-US" sz="1600" dirty="0">
                          <a:effectLst/>
                        </a:rPr>
                        <a:t>Saya </a:t>
                      </a:r>
                      <a:r>
                        <a:rPr lang="en-US" sz="1600" dirty="0" err="1">
                          <a:effectLst/>
                        </a:rPr>
                        <a:t>merasa</a:t>
                      </a:r>
                      <a:r>
                        <a:rPr lang="en-US" sz="1600" dirty="0">
                          <a:effectLst/>
                        </a:rPr>
                        <a:t> </a:t>
                      </a:r>
                      <a:r>
                        <a:rPr lang="en-US" sz="1600" dirty="0" err="1">
                          <a:effectLst/>
                        </a:rPr>
                        <a:t>nyeri</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a:txBody>
                    <a:bodyPr/>
                    <a:lstStyle/>
                    <a:p>
                      <a:pPr marL="457200" algn="ctr">
                        <a:lnSpc>
                          <a:spcPct val="115000"/>
                        </a:lnSpc>
                        <a:spcAft>
                          <a:spcPts val="0"/>
                        </a:spcAft>
                      </a:pPr>
                      <a:r>
                        <a:rPr lang="en-US" sz="1600" dirty="0">
                          <a:effectLst/>
                        </a:rPr>
                        <a:t>1084</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a:effectLst/>
                        </a:rPr>
                        <a:t>216,8</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a:effectLst/>
                        </a:rPr>
                        <a:t>Tinggi</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4190906210"/>
                  </a:ext>
                </a:extLst>
              </a:tr>
              <a:tr h="523054">
                <a:tc>
                  <a:txBody>
                    <a:bodyPr/>
                    <a:lstStyle/>
                    <a:p>
                      <a:pPr marL="457200" algn="ctr">
                        <a:lnSpc>
                          <a:spcPct val="115000"/>
                        </a:lnSpc>
                        <a:spcAft>
                          <a:spcPts val="0"/>
                        </a:spcAft>
                      </a:pPr>
                      <a:r>
                        <a:rPr lang="en-US" sz="1600" dirty="0">
                          <a:effectLst/>
                        </a:rPr>
                        <a:t>8</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2">
                  <a:txBody>
                    <a:bodyPr/>
                    <a:lstStyle/>
                    <a:p>
                      <a:pPr marL="457200">
                        <a:lnSpc>
                          <a:spcPct val="115000"/>
                        </a:lnSpc>
                        <a:spcAft>
                          <a:spcPts val="0"/>
                        </a:spcAft>
                      </a:pPr>
                      <a:r>
                        <a:rPr lang="en-US" sz="1600" dirty="0">
                          <a:effectLst/>
                        </a:rPr>
                        <a:t>Saya </a:t>
                      </a:r>
                      <a:r>
                        <a:rPr lang="en-US" sz="1600" dirty="0" err="1">
                          <a:effectLst/>
                        </a:rPr>
                        <a:t>sulit</a:t>
                      </a:r>
                      <a:r>
                        <a:rPr lang="en-US" sz="1600" dirty="0">
                          <a:effectLst/>
                        </a:rPr>
                        <a:t> </a:t>
                      </a:r>
                      <a:r>
                        <a:rPr lang="en-US" sz="1600" dirty="0" err="1">
                          <a:effectLst/>
                        </a:rPr>
                        <a:t>tidur</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a:txBody>
                    <a:bodyPr/>
                    <a:lstStyle/>
                    <a:p>
                      <a:pPr marL="457200" algn="ctr">
                        <a:lnSpc>
                          <a:spcPct val="115000"/>
                        </a:lnSpc>
                        <a:spcAft>
                          <a:spcPts val="0"/>
                        </a:spcAft>
                      </a:pPr>
                      <a:r>
                        <a:rPr lang="en-US" sz="1600" dirty="0">
                          <a:effectLst/>
                        </a:rPr>
                        <a:t>1164</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232,8</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252387934"/>
                  </a:ext>
                </a:extLst>
              </a:tr>
            </a:tbl>
          </a:graphicData>
        </a:graphic>
      </p:graphicFrame>
    </p:spTree>
    <p:extLst>
      <p:ext uri="{BB962C8B-B14F-4D97-AF65-F5344CB8AC3E}">
        <p14:creationId xmlns:p14="http://schemas.microsoft.com/office/powerpoint/2010/main" val="2725124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3314700" y="19050"/>
            <a:ext cx="6381749" cy="646331"/>
          </a:xfrm>
          <a:prstGeom prst="rect">
            <a:avLst/>
          </a:prstGeom>
          <a:solidFill>
            <a:srgbClr val="FF9900"/>
          </a:solidFill>
        </p:spPr>
        <p:txBody>
          <a:bodyPr wrap="square" rtlCol="0">
            <a:spAutoFit/>
          </a:bodyPr>
          <a:lstStyle/>
          <a:p>
            <a:pPr algn="ctr"/>
            <a:r>
              <a:rPr lang="en-ID" sz="3600" b="1" dirty="0" err="1">
                <a:solidFill>
                  <a:srgbClr val="7030A0"/>
                </a:solidFill>
                <a:latin typeface="Bodoni 72 Oldstyle Book" pitchFamily="2" charset="0"/>
                <a:ea typeface="Times New Roman" panose="02020603050405020304" pitchFamily="18" charset="0"/>
              </a:rPr>
              <a:t>Univariat</a:t>
            </a:r>
            <a:r>
              <a:rPr lang="en-ID" sz="3600" b="1" dirty="0">
                <a:solidFill>
                  <a:srgbClr val="7030A0"/>
                </a:solidFill>
                <a:latin typeface="Bodoni 72 Oldstyle Book" pitchFamily="2" charset="0"/>
                <a:ea typeface="Times New Roman" panose="02020603050405020304" pitchFamily="18" charset="0"/>
              </a:rPr>
              <a:t> </a:t>
            </a:r>
            <a:r>
              <a:rPr lang="en-ID" sz="3600" b="1" dirty="0" err="1">
                <a:solidFill>
                  <a:srgbClr val="7030A0"/>
                </a:solidFill>
                <a:latin typeface="Bodoni 72 Oldstyle Book" pitchFamily="2" charset="0"/>
                <a:ea typeface="Times New Roman" panose="02020603050405020304" pitchFamily="18" charset="0"/>
              </a:rPr>
              <a:t>Analyze</a:t>
            </a:r>
            <a:r>
              <a:rPr lang="en-ID" sz="3600" b="1" dirty="0">
                <a:solidFill>
                  <a:srgbClr val="7030A0"/>
                </a:solidFill>
                <a:latin typeface="Bodoni 72 Oldstyle Book" pitchFamily="2" charset="0"/>
                <a:ea typeface="Times New Roman" panose="02020603050405020304" pitchFamily="18" charset="0"/>
              </a:rPr>
              <a:t> of QoL</a:t>
            </a:r>
            <a:endParaRPr lang="en-ID" sz="3600" b="1" u="sng" dirty="0">
              <a:solidFill>
                <a:srgbClr val="7030A0"/>
              </a:solidFill>
              <a:latin typeface="Bodoni 72 Oldstyle Book" pitchFamily="2" charset="0"/>
            </a:endParaRPr>
          </a:p>
        </p:txBody>
      </p:sp>
      <p:graphicFrame>
        <p:nvGraphicFramePr>
          <p:cNvPr id="3" name="Table 2">
            <a:extLst>
              <a:ext uri="{FF2B5EF4-FFF2-40B4-BE49-F238E27FC236}">
                <a16:creationId xmlns:a16="http://schemas.microsoft.com/office/drawing/2014/main" id="{5C45417D-87D9-474A-9AE0-409211416A97}"/>
              </a:ext>
            </a:extLst>
          </p:cNvPr>
          <p:cNvGraphicFramePr>
            <a:graphicFrameLocks noGrp="1"/>
          </p:cNvGraphicFramePr>
          <p:nvPr>
            <p:extLst>
              <p:ext uri="{D42A27DB-BD31-4B8C-83A1-F6EECF244321}">
                <p14:modId xmlns:p14="http://schemas.microsoft.com/office/powerpoint/2010/main" val="551293925"/>
              </p:ext>
            </p:extLst>
          </p:nvPr>
        </p:nvGraphicFramePr>
        <p:xfrm>
          <a:off x="151687" y="551972"/>
          <a:ext cx="11259262" cy="6306028"/>
        </p:xfrm>
        <a:graphic>
          <a:graphicData uri="http://schemas.openxmlformats.org/drawingml/2006/table">
            <a:tbl>
              <a:tblPr firstRow="1" firstCol="1" bandRow="1">
                <a:tableStyleId>{5C22544A-7EE6-4342-B048-85BDC9FD1C3A}</a:tableStyleId>
              </a:tblPr>
              <a:tblGrid>
                <a:gridCol w="838913">
                  <a:extLst>
                    <a:ext uri="{9D8B030D-6E8A-4147-A177-3AD203B41FA5}">
                      <a16:colId xmlns:a16="http://schemas.microsoft.com/office/drawing/2014/main" val="1094473316"/>
                    </a:ext>
                  </a:extLst>
                </a:gridCol>
                <a:gridCol w="1581150">
                  <a:extLst>
                    <a:ext uri="{9D8B030D-6E8A-4147-A177-3AD203B41FA5}">
                      <a16:colId xmlns:a16="http://schemas.microsoft.com/office/drawing/2014/main" val="146866502"/>
                    </a:ext>
                  </a:extLst>
                </a:gridCol>
                <a:gridCol w="1602757">
                  <a:extLst>
                    <a:ext uri="{9D8B030D-6E8A-4147-A177-3AD203B41FA5}">
                      <a16:colId xmlns:a16="http://schemas.microsoft.com/office/drawing/2014/main" val="1675202596"/>
                    </a:ext>
                  </a:extLst>
                </a:gridCol>
                <a:gridCol w="440225">
                  <a:extLst>
                    <a:ext uri="{9D8B030D-6E8A-4147-A177-3AD203B41FA5}">
                      <a16:colId xmlns:a16="http://schemas.microsoft.com/office/drawing/2014/main" val="142420918"/>
                    </a:ext>
                  </a:extLst>
                </a:gridCol>
                <a:gridCol w="2852868">
                  <a:extLst>
                    <a:ext uri="{9D8B030D-6E8A-4147-A177-3AD203B41FA5}">
                      <a16:colId xmlns:a16="http://schemas.microsoft.com/office/drawing/2014/main" val="2704372112"/>
                    </a:ext>
                  </a:extLst>
                </a:gridCol>
                <a:gridCol w="1143000">
                  <a:extLst>
                    <a:ext uri="{9D8B030D-6E8A-4147-A177-3AD203B41FA5}">
                      <a16:colId xmlns:a16="http://schemas.microsoft.com/office/drawing/2014/main" val="850005229"/>
                    </a:ext>
                  </a:extLst>
                </a:gridCol>
                <a:gridCol w="1390650">
                  <a:extLst>
                    <a:ext uri="{9D8B030D-6E8A-4147-A177-3AD203B41FA5}">
                      <a16:colId xmlns:a16="http://schemas.microsoft.com/office/drawing/2014/main" val="1471148648"/>
                    </a:ext>
                  </a:extLst>
                </a:gridCol>
                <a:gridCol w="1409699">
                  <a:extLst>
                    <a:ext uri="{9D8B030D-6E8A-4147-A177-3AD203B41FA5}">
                      <a16:colId xmlns:a16="http://schemas.microsoft.com/office/drawing/2014/main" val="3928832453"/>
                    </a:ext>
                  </a:extLst>
                </a:gridCol>
              </a:tblGrid>
              <a:tr h="0">
                <a:tc gridSpan="4">
                  <a:txBody>
                    <a:bodyPr/>
                    <a:lstStyle/>
                    <a:p>
                      <a:pPr marL="457200" algn="r">
                        <a:lnSpc>
                          <a:spcPct val="115000"/>
                        </a:lnSpc>
                        <a:spcAft>
                          <a:spcPts val="0"/>
                        </a:spcAft>
                      </a:pP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spcAft>
                          <a:spcPts val="0"/>
                        </a:spcAft>
                      </a:pPr>
                      <a:endParaRPr lang="en-ID" sz="1600" dirty="0">
                        <a:effectLst/>
                        <a:latin typeface="Times New Roman" panose="02020603050405020304" pitchFamily="18" charset="0"/>
                        <a:ea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3267497"/>
                  </a:ext>
                </a:extLst>
              </a:tr>
              <a:tr h="488045">
                <a:tc>
                  <a:txBody>
                    <a:bodyPr/>
                    <a:lstStyle/>
                    <a:p>
                      <a:pPr marL="457200" algn="ctr">
                        <a:lnSpc>
                          <a:spcPct val="115000"/>
                        </a:lnSpc>
                        <a:spcAft>
                          <a:spcPts val="0"/>
                        </a:spcAft>
                      </a:pPr>
                      <a:r>
                        <a:rPr lang="en-US" sz="1600" dirty="0">
                          <a:effectLst/>
                        </a:rPr>
                        <a:t>No</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solidFill>
                      <a:schemeClr val="accent2"/>
                    </a:solidFill>
                  </a:tcPr>
                </a:tc>
                <a:tc gridSpan="4">
                  <a:txBody>
                    <a:bodyPr/>
                    <a:lstStyle/>
                    <a:p>
                      <a:pPr marL="457200" algn="ctr">
                        <a:lnSpc>
                          <a:spcPct val="115000"/>
                        </a:lnSpc>
                        <a:spcAft>
                          <a:spcPts val="0"/>
                        </a:spcAft>
                      </a:pPr>
                      <a:r>
                        <a:rPr lang="en-US" sz="1600" dirty="0" err="1">
                          <a:effectLst/>
                        </a:rPr>
                        <a:t>Statenment</a:t>
                      </a:r>
                      <a:r>
                        <a:rPr lang="en-US" sz="1600" dirty="0">
                          <a:effectLst/>
                        </a:rPr>
                        <a:t> Item </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457200" algn="ctr">
                        <a:lnSpc>
                          <a:spcPct val="115000"/>
                        </a:lnSpc>
                        <a:spcAft>
                          <a:spcPts val="0"/>
                        </a:spcAft>
                      </a:pPr>
                      <a:r>
                        <a:rPr lang="en-US" sz="1600" dirty="0">
                          <a:effectLst/>
                        </a:rPr>
                        <a:t>Total</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solidFill>
                      <a:schemeClr val="accent2"/>
                    </a:solidFill>
                  </a:tcPr>
                </a:tc>
                <a:tc>
                  <a:txBody>
                    <a:bodyPr/>
                    <a:lstStyle/>
                    <a:p>
                      <a:pPr marL="457200" algn="ctr">
                        <a:lnSpc>
                          <a:spcPct val="115000"/>
                        </a:lnSpc>
                        <a:spcAft>
                          <a:spcPts val="0"/>
                        </a:spcAft>
                      </a:pPr>
                      <a:r>
                        <a:rPr lang="en-US" sz="1600" dirty="0">
                          <a:effectLst/>
                        </a:rPr>
                        <a:t>Index</a:t>
                      </a:r>
                      <a:endParaRPr lang="en-ID" sz="1600" dirty="0">
                        <a:effectLst/>
                      </a:endParaRPr>
                    </a:p>
                    <a:p>
                      <a:pPr marL="457200" algn="ctr">
                        <a:lnSpc>
                          <a:spcPct val="115000"/>
                        </a:lnSpc>
                        <a:spcAft>
                          <a:spcPts val="0"/>
                        </a:spcAft>
                      </a:pPr>
                      <a:r>
                        <a:rPr lang="en-US" sz="1600" dirty="0">
                          <a:effectLst/>
                        </a:rPr>
                        <a:t> </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solidFill>
                      <a:schemeClr val="accent2"/>
                    </a:solidFill>
                  </a:tcPr>
                </a:tc>
                <a:tc>
                  <a:txBody>
                    <a:bodyPr/>
                    <a:lstStyle/>
                    <a:p>
                      <a:pPr marL="457200" algn="ctr">
                        <a:lnSpc>
                          <a:spcPct val="115000"/>
                        </a:lnSpc>
                        <a:spcAft>
                          <a:spcPts val="0"/>
                        </a:spcAft>
                      </a:pPr>
                      <a:r>
                        <a:rPr lang="en-US" sz="1600" dirty="0" err="1">
                          <a:effectLst/>
                        </a:rPr>
                        <a:t>Categori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solidFill>
                      <a:schemeClr val="accent2"/>
                    </a:solidFill>
                  </a:tcPr>
                </a:tc>
                <a:extLst>
                  <a:ext uri="{0D108BD9-81ED-4DB2-BD59-A6C34878D82A}">
                    <a16:rowId xmlns:a16="http://schemas.microsoft.com/office/drawing/2014/main" val="2870369316"/>
                  </a:ext>
                </a:extLst>
              </a:tr>
              <a:tr h="323850">
                <a:tc>
                  <a:txBody>
                    <a:bodyPr/>
                    <a:lstStyle/>
                    <a:p>
                      <a:pPr marL="457200" algn="ctr">
                        <a:lnSpc>
                          <a:spcPct val="115000"/>
                        </a:lnSpc>
                        <a:spcAft>
                          <a:spcPts val="0"/>
                        </a:spcAft>
                      </a:pPr>
                      <a:r>
                        <a:rPr lang="en-US" sz="1600" dirty="0">
                          <a:effectLst/>
                        </a:rPr>
                        <a:t>10</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4">
                  <a:txBody>
                    <a:bodyPr/>
                    <a:lstStyle/>
                    <a:p>
                      <a:pPr marL="457200">
                        <a:lnSpc>
                          <a:spcPct val="115000"/>
                        </a:lnSpc>
                        <a:spcAft>
                          <a:spcPts val="0"/>
                        </a:spcAft>
                      </a:pPr>
                      <a:r>
                        <a:rPr lang="en-US" sz="1600" dirty="0">
                          <a:effectLst/>
                        </a:rPr>
                        <a:t>Saya </a:t>
                      </a:r>
                      <a:r>
                        <a:rPr lang="en-US" sz="1600" dirty="0" err="1">
                          <a:effectLst/>
                        </a:rPr>
                        <a:t>kehilangan</a:t>
                      </a:r>
                      <a:r>
                        <a:rPr lang="en-US" sz="1600" dirty="0">
                          <a:effectLst/>
                        </a:rPr>
                        <a:t> </a:t>
                      </a:r>
                      <a:r>
                        <a:rPr lang="en-US" sz="1600" dirty="0" err="1">
                          <a:effectLst/>
                        </a:rPr>
                        <a:t>nafsu</a:t>
                      </a:r>
                      <a:r>
                        <a:rPr lang="en-US" sz="1600" dirty="0">
                          <a:effectLst/>
                        </a:rPr>
                        <a:t> </a:t>
                      </a:r>
                      <a:r>
                        <a:rPr lang="en-US" sz="1600" dirty="0" err="1">
                          <a:effectLst/>
                        </a:rPr>
                        <a:t>makan</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457200" algn="ctr">
                        <a:lnSpc>
                          <a:spcPct val="115000"/>
                        </a:lnSpc>
                        <a:spcAft>
                          <a:spcPts val="0"/>
                        </a:spcAft>
                      </a:pPr>
                      <a:r>
                        <a:rPr lang="en-US" sz="1600" dirty="0">
                          <a:effectLst/>
                        </a:rPr>
                        <a:t>1197</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a:effectLst/>
                        </a:rPr>
                        <a:t>239,4</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812728417"/>
                  </a:ext>
                </a:extLst>
              </a:tr>
              <a:tr h="414878">
                <a:tc>
                  <a:txBody>
                    <a:bodyPr/>
                    <a:lstStyle/>
                    <a:p>
                      <a:pPr marL="457200" algn="ctr">
                        <a:lnSpc>
                          <a:spcPct val="115000"/>
                        </a:lnSpc>
                        <a:spcAft>
                          <a:spcPts val="0"/>
                        </a:spcAft>
                      </a:pPr>
                      <a:r>
                        <a:rPr lang="en-US" sz="1600" dirty="0">
                          <a:effectLst/>
                        </a:rPr>
                        <a:t>11</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4">
                  <a:txBody>
                    <a:bodyPr/>
                    <a:lstStyle/>
                    <a:p>
                      <a:pPr marL="457200">
                        <a:lnSpc>
                          <a:spcPct val="115000"/>
                        </a:lnSpc>
                        <a:spcAft>
                          <a:spcPts val="0"/>
                        </a:spcAft>
                      </a:pPr>
                      <a:r>
                        <a:rPr lang="en-US" sz="1600" dirty="0">
                          <a:effectLst/>
                        </a:rPr>
                        <a:t>Saya </a:t>
                      </a:r>
                      <a:r>
                        <a:rPr lang="en-US" sz="1600" dirty="0" err="1">
                          <a:effectLst/>
                        </a:rPr>
                        <a:t>sulit</a:t>
                      </a:r>
                      <a:r>
                        <a:rPr lang="en-US" sz="1600" dirty="0">
                          <a:effectLst/>
                        </a:rPr>
                        <a:t> </a:t>
                      </a:r>
                      <a:r>
                        <a:rPr lang="en-US" sz="1600" dirty="0" err="1">
                          <a:effectLst/>
                        </a:rPr>
                        <a:t>buang</a:t>
                      </a:r>
                      <a:r>
                        <a:rPr lang="en-US" sz="1600" dirty="0">
                          <a:effectLst/>
                        </a:rPr>
                        <a:t> air </a:t>
                      </a:r>
                      <a:r>
                        <a:rPr lang="en-US" sz="1600" dirty="0" err="1">
                          <a:effectLst/>
                        </a:rPr>
                        <a:t>besar</a:t>
                      </a:r>
                      <a:r>
                        <a:rPr lang="en-US" sz="1600" dirty="0">
                          <a:effectLst/>
                        </a:rPr>
                        <a:t> </a:t>
                      </a:r>
                      <a:r>
                        <a:rPr lang="en-US" sz="1600" dirty="0" err="1">
                          <a:effectLst/>
                        </a:rPr>
                        <a:t>dalam</a:t>
                      </a:r>
                      <a:r>
                        <a:rPr lang="en-US" sz="1600" dirty="0">
                          <a:effectLst/>
                        </a:rPr>
                        <a:t> </a:t>
                      </a:r>
                      <a:r>
                        <a:rPr lang="en-US" sz="1600" dirty="0" err="1">
                          <a:effectLst/>
                        </a:rPr>
                        <a:t>seminggu</a:t>
                      </a:r>
                      <a:r>
                        <a:rPr lang="en-US" sz="1600" dirty="0">
                          <a:effectLst/>
                        </a:rPr>
                        <a:t> </a:t>
                      </a:r>
                      <a:r>
                        <a:rPr lang="en-US" sz="1600" dirty="0" err="1">
                          <a:effectLst/>
                        </a:rPr>
                        <a:t>terakhir</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457200" algn="ctr">
                        <a:lnSpc>
                          <a:spcPct val="115000"/>
                        </a:lnSpc>
                        <a:spcAft>
                          <a:spcPts val="0"/>
                        </a:spcAft>
                      </a:pPr>
                      <a:r>
                        <a:rPr lang="en-US" sz="1600">
                          <a:effectLst/>
                        </a:rPr>
                        <a:t>1243</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a:effectLst/>
                        </a:rPr>
                        <a:t>248,6</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4051472895"/>
                  </a:ext>
                </a:extLst>
              </a:tr>
              <a:tr h="323850">
                <a:tc>
                  <a:txBody>
                    <a:bodyPr/>
                    <a:lstStyle/>
                    <a:p>
                      <a:pPr marL="457200" algn="ctr">
                        <a:lnSpc>
                          <a:spcPct val="115000"/>
                        </a:lnSpc>
                        <a:spcAft>
                          <a:spcPts val="0"/>
                        </a:spcAft>
                      </a:pPr>
                      <a:r>
                        <a:rPr lang="en-US" sz="1600" dirty="0">
                          <a:effectLst/>
                        </a:rPr>
                        <a:t>12</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4">
                  <a:txBody>
                    <a:bodyPr/>
                    <a:lstStyle/>
                    <a:p>
                      <a:pPr marL="457200">
                        <a:lnSpc>
                          <a:spcPct val="115000"/>
                        </a:lnSpc>
                        <a:spcAft>
                          <a:spcPts val="0"/>
                        </a:spcAft>
                      </a:pPr>
                      <a:r>
                        <a:rPr lang="en-US" sz="1600" dirty="0">
                          <a:effectLst/>
                        </a:rPr>
                        <a:t>Saya </a:t>
                      </a:r>
                      <a:r>
                        <a:rPr lang="en-US" sz="1600" dirty="0" err="1">
                          <a:effectLst/>
                        </a:rPr>
                        <a:t>gampang</a:t>
                      </a:r>
                      <a:r>
                        <a:rPr lang="en-US" sz="1600" dirty="0">
                          <a:effectLst/>
                        </a:rPr>
                        <a:t> </a:t>
                      </a:r>
                      <a:r>
                        <a:rPr lang="en-US" sz="1600" dirty="0" err="1">
                          <a:effectLst/>
                        </a:rPr>
                        <a:t>diare</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457200" algn="ctr">
                        <a:lnSpc>
                          <a:spcPct val="115000"/>
                        </a:lnSpc>
                        <a:spcAft>
                          <a:spcPts val="0"/>
                        </a:spcAft>
                      </a:pPr>
                      <a:r>
                        <a:rPr lang="en-US" sz="1600">
                          <a:effectLst/>
                        </a:rPr>
                        <a:t>1193</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a:effectLst/>
                        </a:rPr>
                        <a:t>238,6</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2463641102"/>
                  </a:ext>
                </a:extLst>
              </a:tr>
              <a:tr h="438150">
                <a:tc>
                  <a:txBody>
                    <a:bodyPr/>
                    <a:lstStyle/>
                    <a:p>
                      <a:pPr marL="457200" algn="ctr">
                        <a:lnSpc>
                          <a:spcPct val="115000"/>
                        </a:lnSpc>
                        <a:spcAft>
                          <a:spcPts val="0"/>
                        </a:spcAft>
                      </a:pPr>
                      <a:r>
                        <a:rPr lang="en-US" sz="1600" dirty="0">
                          <a:effectLst/>
                        </a:rPr>
                        <a:t>13</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4">
                  <a:txBody>
                    <a:bodyPr/>
                    <a:lstStyle/>
                    <a:p>
                      <a:pPr marL="457200">
                        <a:lnSpc>
                          <a:spcPct val="115000"/>
                        </a:lnSpc>
                        <a:spcAft>
                          <a:spcPts val="0"/>
                        </a:spcAft>
                      </a:pPr>
                      <a:r>
                        <a:rPr lang="en-US" sz="1600" dirty="0">
                          <a:effectLst/>
                        </a:rPr>
                        <a:t>Saya </a:t>
                      </a:r>
                      <a:r>
                        <a:rPr lang="en-US" sz="1600" dirty="0" err="1">
                          <a:effectLst/>
                        </a:rPr>
                        <a:t>sulit</a:t>
                      </a:r>
                      <a:r>
                        <a:rPr lang="en-US" sz="1600" dirty="0">
                          <a:effectLst/>
                        </a:rPr>
                        <a:t> </a:t>
                      </a:r>
                      <a:r>
                        <a:rPr lang="en-US" sz="1600" dirty="0" err="1">
                          <a:effectLst/>
                        </a:rPr>
                        <a:t>berkonsentrasi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457200" algn="ctr">
                        <a:lnSpc>
                          <a:spcPct val="115000"/>
                        </a:lnSpc>
                        <a:spcAft>
                          <a:spcPts val="0"/>
                        </a:spcAft>
                      </a:pPr>
                      <a:r>
                        <a:rPr lang="en-US" sz="1600" dirty="0">
                          <a:effectLst/>
                        </a:rPr>
                        <a:t>1126</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225,2</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3556607841"/>
                  </a:ext>
                </a:extLst>
              </a:tr>
              <a:tr h="228600">
                <a:tc>
                  <a:txBody>
                    <a:bodyPr/>
                    <a:lstStyle/>
                    <a:p>
                      <a:pPr marL="457200" algn="ctr">
                        <a:lnSpc>
                          <a:spcPct val="115000"/>
                        </a:lnSpc>
                        <a:spcAft>
                          <a:spcPts val="0"/>
                        </a:spcAft>
                      </a:pPr>
                      <a:r>
                        <a:rPr lang="en-US" sz="1600" dirty="0">
                          <a:effectLst/>
                        </a:rPr>
                        <a:t>14</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4">
                  <a:txBody>
                    <a:bodyPr/>
                    <a:lstStyle/>
                    <a:p>
                      <a:pPr marL="457200">
                        <a:lnSpc>
                          <a:spcPct val="115000"/>
                        </a:lnSpc>
                        <a:spcAft>
                          <a:spcPts val="0"/>
                        </a:spcAft>
                      </a:pPr>
                      <a:r>
                        <a:rPr lang="en-US" sz="1600" dirty="0">
                          <a:effectLst/>
                        </a:rPr>
                        <a:t>Saya </a:t>
                      </a:r>
                      <a:r>
                        <a:rPr lang="en-US" sz="1600" dirty="0" err="1">
                          <a:effectLst/>
                        </a:rPr>
                        <a:t>merasa</a:t>
                      </a:r>
                      <a:r>
                        <a:rPr lang="en-US" sz="1600" dirty="0">
                          <a:effectLst/>
                        </a:rPr>
                        <a:t> </a:t>
                      </a:r>
                      <a:r>
                        <a:rPr lang="en-US" sz="1600" dirty="0" err="1">
                          <a:effectLst/>
                        </a:rPr>
                        <a:t>tegang</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457200" algn="ctr">
                        <a:lnSpc>
                          <a:spcPct val="115000"/>
                        </a:lnSpc>
                        <a:spcAft>
                          <a:spcPts val="0"/>
                        </a:spcAft>
                      </a:pPr>
                      <a:r>
                        <a:rPr lang="en-US" sz="1600">
                          <a:effectLst/>
                        </a:rPr>
                        <a:t>1084</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216,8</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a:effectLst/>
                        </a:rPr>
                        <a:t>Tinggi</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699012097"/>
                  </a:ext>
                </a:extLst>
              </a:tr>
              <a:tr h="231330">
                <a:tc>
                  <a:txBody>
                    <a:bodyPr/>
                    <a:lstStyle/>
                    <a:p>
                      <a:pPr marL="457200" algn="ctr">
                        <a:lnSpc>
                          <a:spcPct val="115000"/>
                        </a:lnSpc>
                        <a:spcAft>
                          <a:spcPts val="0"/>
                        </a:spcAft>
                      </a:pPr>
                      <a:r>
                        <a:rPr lang="en-US" sz="1600" dirty="0">
                          <a:effectLst/>
                        </a:rPr>
                        <a:t>15</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4">
                  <a:txBody>
                    <a:bodyPr/>
                    <a:lstStyle/>
                    <a:p>
                      <a:pPr marL="457200">
                        <a:lnSpc>
                          <a:spcPct val="115000"/>
                        </a:lnSpc>
                        <a:spcAft>
                          <a:spcPts val="0"/>
                        </a:spcAft>
                      </a:pPr>
                      <a:r>
                        <a:rPr lang="en-US" sz="1600" dirty="0">
                          <a:effectLst/>
                        </a:rPr>
                        <a:t>Saya </a:t>
                      </a:r>
                      <a:r>
                        <a:rPr lang="en-US" sz="1600" dirty="0" err="1">
                          <a:effectLst/>
                        </a:rPr>
                        <a:t>merasa</a:t>
                      </a:r>
                      <a:r>
                        <a:rPr lang="en-US" sz="1600" dirty="0">
                          <a:effectLst/>
                        </a:rPr>
                        <a:t> </a:t>
                      </a:r>
                      <a:r>
                        <a:rPr lang="en-US" sz="1600" dirty="0" err="1">
                          <a:effectLst/>
                        </a:rPr>
                        <a:t>khawatir</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457200" algn="ctr">
                        <a:lnSpc>
                          <a:spcPct val="115000"/>
                        </a:lnSpc>
                        <a:spcAft>
                          <a:spcPts val="0"/>
                        </a:spcAft>
                      </a:pPr>
                      <a:r>
                        <a:rPr lang="en-US" sz="1600">
                          <a:effectLst/>
                        </a:rPr>
                        <a:t>1106</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a:effectLst/>
                        </a:rPr>
                        <a:t>221,2</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4055762441"/>
                  </a:ext>
                </a:extLst>
              </a:tr>
              <a:tr h="500760">
                <a:tc>
                  <a:txBody>
                    <a:bodyPr/>
                    <a:lstStyle/>
                    <a:p>
                      <a:pPr marL="457200" algn="ctr">
                        <a:lnSpc>
                          <a:spcPct val="115000"/>
                        </a:lnSpc>
                        <a:spcAft>
                          <a:spcPts val="0"/>
                        </a:spcAft>
                      </a:pPr>
                      <a:r>
                        <a:rPr lang="en-US" sz="1600" dirty="0">
                          <a:effectLst/>
                        </a:rPr>
                        <a:t>16</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4">
                  <a:txBody>
                    <a:bodyPr/>
                    <a:lstStyle/>
                    <a:p>
                      <a:pPr marL="457200">
                        <a:lnSpc>
                          <a:spcPct val="115000"/>
                        </a:lnSpc>
                        <a:spcAft>
                          <a:spcPts val="0"/>
                        </a:spcAft>
                      </a:pPr>
                      <a:r>
                        <a:rPr lang="en-US" sz="1600" dirty="0">
                          <a:effectLst/>
                        </a:rPr>
                        <a:t>Saya </a:t>
                      </a:r>
                      <a:r>
                        <a:rPr lang="en-US" sz="1600" dirty="0" err="1">
                          <a:effectLst/>
                        </a:rPr>
                        <a:t>merasa</a:t>
                      </a:r>
                      <a:r>
                        <a:rPr lang="en-US" sz="1600" dirty="0">
                          <a:effectLst/>
                        </a:rPr>
                        <a:t> </a:t>
                      </a:r>
                      <a:r>
                        <a:rPr lang="en-US" sz="1600" dirty="0" err="1">
                          <a:effectLst/>
                        </a:rPr>
                        <a:t>mudah</a:t>
                      </a:r>
                      <a:r>
                        <a:rPr lang="en-US" sz="1600" dirty="0">
                          <a:effectLst/>
                        </a:rPr>
                        <a:t> </a:t>
                      </a:r>
                      <a:r>
                        <a:rPr lang="en-US" sz="1600" dirty="0" err="1">
                          <a:effectLst/>
                        </a:rPr>
                        <a:t>tersinggung</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457200" algn="ctr">
                        <a:lnSpc>
                          <a:spcPct val="115000"/>
                        </a:lnSpc>
                        <a:spcAft>
                          <a:spcPts val="0"/>
                        </a:spcAft>
                      </a:pPr>
                      <a:r>
                        <a:rPr lang="en-US" sz="1600">
                          <a:effectLst/>
                        </a:rPr>
                        <a:t>1068</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a:effectLst/>
                        </a:rPr>
                        <a:t>213,6</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2528441772"/>
                  </a:ext>
                </a:extLst>
              </a:tr>
              <a:tr h="381000">
                <a:tc>
                  <a:txBody>
                    <a:bodyPr/>
                    <a:lstStyle/>
                    <a:p>
                      <a:pPr marL="457200" algn="ctr">
                        <a:lnSpc>
                          <a:spcPct val="115000"/>
                        </a:lnSpc>
                        <a:spcAft>
                          <a:spcPts val="0"/>
                        </a:spcAft>
                      </a:pPr>
                      <a:r>
                        <a:rPr lang="en-US" sz="1600" dirty="0">
                          <a:effectLst/>
                        </a:rPr>
                        <a:t>17</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4">
                  <a:txBody>
                    <a:bodyPr/>
                    <a:lstStyle/>
                    <a:p>
                      <a:pPr marL="457200">
                        <a:lnSpc>
                          <a:spcPct val="115000"/>
                        </a:lnSpc>
                        <a:spcAft>
                          <a:spcPts val="0"/>
                        </a:spcAft>
                      </a:pPr>
                      <a:r>
                        <a:rPr lang="en-US" sz="1600" dirty="0">
                          <a:effectLst/>
                        </a:rPr>
                        <a:t>Saya </a:t>
                      </a:r>
                      <a:r>
                        <a:rPr lang="en-US" sz="1600" dirty="0" err="1">
                          <a:effectLst/>
                        </a:rPr>
                        <a:t>merasa</a:t>
                      </a:r>
                      <a:r>
                        <a:rPr lang="en-US" sz="1600" dirty="0">
                          <a:effectLst/>
                        </a:rPr>
                        <a:t> </a:t>
                      </a:r>
                      <a:r>
                        <a:rPr lang="en-US" sz="1600" dirty="0" err="1">
                          <a:effectLst/>
                        </a:rPr>
                        <a:t>depresi</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457200" algn="ctr">
                        <a:lnSpc>
                          <a:spcPct val="115000"/>
                        </a:lnSpc>
                        <a:spcAft>
                          <a:spcPts val="0"/>
                        </a:spcAft>
                      </a:pPr>
                      <a:r>
                        <a:rPr lang="en-US" sz="1600">
                          <a:effectLst/>
                        </a:rPr>
                        <a:t>1137</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a:effectLst/>
                        </a:rPr>
                        <a:t>227,4</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1111458786"/>
                  </a:ext>
                </a:extLst>
              </a:tr>
              <a:tr h="704850">
                <a:tc>
                  <a:txBody>
                    <a:bodyPr/>
                    <a:lstStyle/>
                    <a:p>
                      <a:pPr marL="457200" algn="ctr">
                        <a:lnSpc>
                          <a:spcPct val="115000"/>
                        </a:lnSpc>
                        <a:spcAft>
                          <a:spcPts val="0"/>
                        </a:spcAft>
                      </a:pPr>
                      <a:r>
                        <a:rPr lang="en-US" sz="1600" dirty="0">
                          <a:effectLst/>
                        </a:rPr>
                        <a:t>18</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4">
                  <a:txBody>
                    <a:bodyPr/>
                    <a:lstStyle/>
                    <a:p>
                      <a:pPr marL="457200">
                        <a:lnSpc>
                          <a:spcPct val="115000"/>
                        </a:lnSpc>
                        <a:spcAft>
                          <a:spcPts val="0"/>
                        </a:spcAft>
                      </a:pPr>
                      <a:r>
                        <a:rPr lang="en-US" sz="1600" dirty="0" err="1">
                          <a:effectLst/>
                        </a:rPr>
                        <a:t>Kehidupan</a:t>
                      </a:r>
                      <a:r>
                        <a:rPr lang="en-US" sz="1600" dirty="0">
                          <a:effectLst/>
                        </a:rPr>
                        <a:t> </a:t>
                      </a:r>
                      <a:r>
                        <a:rPr lang="en-US" sz="1600" dirty="0" err="1">
                          <a:effectLst/>
                        </a:rPr>
                        <a:t>keluarga</a:t>
                      </a:r>
                      <a:r>
                        <a:rPr lang="en-US" sz="1600" dirty="0">
                          <a:effectLst/>
                        </a:rPr>
                        <a:t> </a:t>
                      </a:r>
                      <a:r>
                        <a:rPr lang="en-US" sz="1600" dirty="0" err="1">
                          <a:effectLst/>
                        </a:rPr>
                        <a:t>saya</a:t>
                      </a:r>
                      <a:r>
                        <a:rPr lang="en-US" sz="1600" dirty="0">
                          <a:effectLst/>
                        </a:rPr>
                        <a:t> </a:t>
                      </a:r>
                      <a:r>
                        <a:rPr lang="en-US" sz="1600" dirty="0" err="1">
                          <a:effectLst/>
                        </a:rPr>
                        <a:t>terganggu</a:t>
                      </a:r>
                      <a:r>
                        <a:rPr lang="en-US" sz="1600" dirty="0">
                          <a:effectLst/>
                        </a:rPr>
                        <a:t> </a:t>
                      </a:r>
                      <a:r>
                        <a:rPr lang="en-US" sz="1600" dirty="0" err="1">
                          <a:effectLst/>
                        </a:rPr>
                        <a:t>oleh</a:t>
                      </a:r>
                      <a:r>
                        <a:rPr lang="en-US" sz="1600" dirty="0">
                          <a:effectLst/>
                        </a:rPr>
                        <a:t> </a:t>
                      </a:r>
                      <a:r>
                        <a:rPr lang="en-US" sz="1600" dirty="0" err="1">
                          <a:effectLst/>
                        </a:rPr>
                        <a:t>kondisi</a:t>
                      </a:r>
                      <a:r>
                        <a:rPr lang="en-US" sz="1600" dirty="0">
                          <a:effectLst/>
                        </a:rPr>
                        <a:t> </a:t>
                      </a:r>
                      <a:r>
                        <a:rPr lang="en-US" sz="1600" dirty="0" err="1">
                          <a:effectLst/>
                        </a:rPr>
                        <a:t>fisik</a:t>
                      </a:r>
                      <a:r>
                        <a:rPr lang="en-US" sz="1600" dirty="0">
                          <a:effectLst/>
                        </a:rPr>
                        <a:t> </a:t>
                      </a:r>
                      <a:r>
                        <a:rPr lang="en-US" sz="1600" dirty="0" err="1">
                          <a:effectLst/>
                        </a:rPr>
                        <a:t>atau</a:t>
                      </a:r>
                      <a:r>
                        <a:rPr lang="en-US" sz="1600" dirty="0">
                          <a:effectLst/>
                        </a:rPr>
                        <a:t> </a:t>
                      </a:r>
                      <a:r>
                        <a:rPr lang="en-US" sz="1600" dirty="0" err="1">
                          <a:effectLst/>
                        </a:rPr>
                        <a:t>terapi</a:t>
                      </a:r>
                      <a:r>
                        <a:rPr lang="en-US" sz="1600" dirty="0">
                          <a:effectLst/>
                        </a:rPr>
                        <a:t> </a:t>
                      </a:r>
                      <a:r>
                        <a:rPr lang="en-US" sz="1600" dirty="0" err="1">
                          <a:effectLst/>
                        </a:rPr>
                        <a:t>medis</a:t>
                      </a:r>
                      <a:r>
                        <a:rPr lang="en-US" sz="1600" dirty="0">
                          <a:effectLst/>
                        </a:rPr>
                        <a:t> yang </a:t>
                      </a:r>
                      <a:r>
                        <a:rPr lang="en-US" sz="1600" dirty="0" err="1">
                          <a:effectLst/>
                        </a:rPr>
                        <a:t>saya</a:t>
                      </a:r>
                      <a:r>
                        <a:rPr lang="en-US" sz="1600" dirty="0">
                          <a:effectLst/>
                        </a:rPr>
                        <a:t> </a:t>
                      </a:r>
                      <a:r>
                        <a:rPr lang="en-US" sz="1600" dirty="0" err="1">
                          <a:effectLst/>
                        </a:rPr>
                        <a:t>jalani</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457200" algn="ctr">
                        <a:lnSpc>
                          <a:spcPct val="115000"/>
                        </a:lnSpc>
                        <a:spcAft>
                          <a:spcPts val="0"/>
                        </a:spcAft>
                      </a:pPr>
                      <a:r>
                        <a:rPr lang="en-US" sz="1600">
                          <a:effectLst/>
                        </a:rPr>
                        <a:t>1082</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a:effectLst/>
                        </a:rPr>
                        <a:t>216,4</a:t>
                      </a:r>
                      <a:endParaRPr lang="en-ID" sz="16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588859445"/>
                  </a:ext>
                </a:extLst>
              </a:tr>
              <a:tr h="514350">
                <a:tc>
                  <a:txBody>
                    <a:bodyPr/>
                    <a:lstStyle/>
                    <a:p>
                      <a:pPr marL="457200" algn="ctr">
                        <a:lnSpc>
                          <a:spcPct val="115000"/>
                        </a:lnSpc>
                        <a:spcAft>
                          <a:spcPts val="0"/>
                        </a:spcAft>
                      </a:pPr>
                      <a:r>
                        <a:rPr lang="en-US" sz="1600" dirty="0">
                          <a:effectLst/>
                        </a:rPr>
                        <a:t>19</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4">
                  <a:txBody>
                    <a:bodyPr/>
                    <a:lstStyle/>
                    <a:p>
                      <a:pPr marL="457200">
                        <a:lnSpc>
                          <a:spcPct val="115000"/>
                        </a:lnSpc>
                        <a:spcAft>
                          <a:spcPts val="0"/>
                        </a:spcAft>
                      </a:pPr>
                      <a:r>
                        <a:rPr lang="en-US" sz="1600" dirty="0" err="1">
                          <a:effectLst/>
                        </a:rPr>
                        <a:t>Aktivitas</a:t>
                      </a:r>
                      <a:r>
                        <a:rPr lang="en-US" sz="1600" dirty="0">
                          <a:effectLst/>
                        </a:rPr>
                        <a:t> </a:t>
                      </a:r>
                      <a:r>
                        <a:rPr lang="en-US" sz="1600" dirty="0" err="1">
                          <a:effectLst/>
                        </a:rPr>
                        <a:t>sosial</a:t>
                      </a:r>
                      <a:r>
                        <a:rPr lang="en-US" sz="1600" dirty="0">
                          <a:effectLst/>
                        </a:rPr>
                        <a:t> </a:t>
                      </a:r>
                      <a:r>
                        <a:rPr lang="en-US" sz="1600" dirty="0" err="1">
                          <a:effectLst/>
                        </a:rPr>
                        <a:t>saya</a:t>
                      </a:r>
                      <a:r>
                        <a:rPr lang="en-US" sz="1600" dirty="0">
                          <a:effectLst/>
                        </a:rPr>
                        <a:t> </a:t>
                      </a:r>
                      <a:r>
                        <a:rPr lang="en-US" sz="1600" dirty="0" err="1">
                          <a:effectLst/>
                        </a:rPr>
                        <a:t>terganggu</a:t>
                      </a:r>
                      <a:r>
                        <a:rPr lang="en-US" sz="1600" dirty="0">
                          <a:effectLst/>
                        </a:rPr>
                        <a:t> </a:t>
                      </a:r>
                      <a:r>
                        <a:rPr lang="en-US" sz="1600" dirty="0" err="1">
                          <a:effectLst/>
                        </a:rPr>
                        <a:t>oleh</a:t>
                      </a:r>
                      <a:r>
                        <a:rPr lang="en-US" sz="1600" dirty="0">
                          <a:effectLst/>
                        </a:rPr>
                        <a:t> </a:t>
                      </a:r>
                      <a:r>
                        <a:rPr lang="en-US" sz="1600" dirty="0" err="1">
                          <a:effectLst/>
                        </a:rPr>
                        <a:t>kondisi</a:t>
                      </a:r>
                      <a:r>
                        <a:rPr lang="en-US" sz="1600" dirty="0">
                          <a:effectLst/>
                        </a:rPr>
                        <a:t> </a:t>
                      </a:r>
                      <a:r>
                        <a:rPr lang="en-US" sz="1600" dirty="0" err="1">
                          <a:effectLst/>
                        </a:rPr>
                        <a:t>fisik</a:t>
                      </a:r>
                      <a:r>
                        <a:rPr lang="en-US" sz="1600" dirty="0">
                          <a:effectLst/>
                        </a:rPr>
                        <a:t> </a:t>
                      </a:r>
                      <a:r>
                        <a:rPr lang="en-US" sz="1600" dirty="0" err="1">
                          <a:effectLst/>
                        </a:rPr>
                        <a:t>dan</a:t>
                      </a:r>
                      <a:r>
                        <a:rPr lang="en-US" sz="1600" dirty="0">
                          <a:effectLst/>
                        </a:rPr>
                        <a:t> </a:t>
                      </a:r>
                      <a:r>
                        <a:rPr lang="en-US" sz="1600" dirty="0" err="1">
                          <a:effectLst/>
                        </a:rPr>
                        <a:t>terapi</a:t>
                      </a:r>
                      <a:r>
                        <a:rPr lang="en-US" sz="1600" dirty="0">
                          <a:effectLst/>
                        </a:rPr>
                        <a:t> </a:t>
                      </a:r>
                      <a:r>
                        <a:rPr lang="en-US" sz="1600" dirty="0" err="1">
                          <a:effectLst/>
                        </a:rPr>
                        <a:t>medis</a:t>
                      </a:r>
                      <a:r>
                        <a:rPr lang="en-US" sz="1600" dirty="0">
                          <a:effectLst/>
                        </a:rPr>
                        <a:t> yang </a:t>
                      </a:r>
                      <a:r>
                        <a:rPr lang="en-US" sz="1600" dirty="0" err="1">
                          <a:effectLst/>
                        </a:rPr>
                        <a:t>saya</a:t>
                      </a:r>
                      <a:r>
                        <a:rPr lang="en-US" sz="1600" dirty="0">
                          <a:effectLst/>
                        </a:rPr>
                        <a:t> </a:t>
                      </a:r>
                      <a:r>
                        <a:rPr lang="en-US" sz="1600" dirty="0" err="1">
                          <a:effectLst/>
                        </a:rPr>
                        <a:t>jalani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457200" algn="ctr">
                        <a:lnSpc>
                          <a:spcPct val="115000"/>
                        </a:lnSpc>
                        <a:spcAft>
                          <a:spcPts val="0"/>
                        </a:spcAft>
                      </a:pPr>
                      <a:r>
                        <a:rPr lang="en-US" sz="200">
                          <a:effectLst/>
                        </a:rPr>
                        <a:t>1189</a:t>
                      </a:r>
                      <a:endParaRPr lang="en-ID" sz="2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200">
                          <a:effectLst/>
                        </a:rPr>
                        <a:t>237,8</a:t>
                      </a:r>
                      <a:endParaRPr lang="en-ID" sz="2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200">
                          <a:effectLst/>
                        </a:rPr>
                        <a:t>Tinggi</a:t>
                      </a:r>
                      <a:endParaRPr lang="en-ID" sz="2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2775742096"/>
                  </a:ext>
                </a:extLst>
              </a:tr>
              <a:tr h="865314">
                <a:tc>
                  <a:txBody>
                    <a:bodyPr/>
                    <a:lstStyle/>
                    <a:p>
                      <a:pPr marL="457200" algn="ctr">
                        <a:lnSpc>
                          <a:spcPct val="115000"/>
                        </a:lnSpc>
                        <a:spcAft>
                          <a:spcPts val="0"/>
                        </a:spcAft>
                      </a:pPr>
                      <a:r>
                        <a:rPr lang="en-US" sz="1600" dirty="0">
                          <a:effectLst/>
                        </a:rPr>
                        <a:t>20</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4">
                  <a:txBody>
                    <a:bodyPr/>
                    <a:lstStyle/>
                    <a:p>
                      <a:pPr marL="457200">
                        <a:lnSpc>
                          <a:spcPct val="115000"/>
                        </a:lnSpc>
                        <a:spcAft>
                          <a:spcPts val="0"/>
                        </a:spcAft>
                      </a:pPr>
                      <a:r>
                        <a:rPr lang="en-US" sz="1600" dirty="0">
                          <a:effectLst/>
                        </a:rPr>
                        <a:t>Saya </a:t>
                      </a:r>
                      <a:r>
                        <a:rPr lang="en-US" sz="1600" dirty="0" err="1">
                          <a:effectLst/>
                        </a:rPr>
                        <a:t>mengalami</a:t>
                      </a:r>
                      <a:r>
                        <a:rPr lang="en-US" sz="1600" dirty="0">
                          <a:effectLst/>
                        </a:rPr>
                        <a:t> </a:t>
                      </a:r>
                      <a:r>
                        <a:rPr lang="en-US" sz="1600" dirty="0" err="1">
                          <a:effectLst/>
                        </a:rPr>
                        <a:t>kesulitan</a:t>
                      </a:r>
                      <a:r>
                        <a:rPr lang="en-US" sz="1600" dirty="0">
                          <a:effectLst/>
                        </a:rPr>
                        <a:t> </a:t>
                      </a:r>
                      <a:r>
                        <a:rPr lang="en-US" sz="1600" dirty="0" err="1">
                          <a:effectLst/>
                        </a:rPr>
                        <a:t>keuangan</a:t>
                      </a:r>
                      <a:r>
                        <a:rPr lang="en-US" sz="1600" dirty="0">
                          <a:effectLst/>
                        </a:rPr>
                        <a:t> </a:t>
                      </a:r>
                      <a:r>
                        <a:rPr lang="en-US" sz="1600" dirty="0" err="1">
                          <a:effectLst/>
                        </a:rPr>
                        <a:t>akibat</a:t>
                      </a:r>
                      <a:r>
                        <a:rPr lang="en-US" sz="1600" dirty="0">
                          <a:effectLst/>
                        </a:rPr>
                        <a:t> </a:t>
                      </a:r>
                      <a:r>
                        <a:rPr lang="en-US" sz="1600" dirty="0" err="1">
                          <a:effectLst/>
                        </a:rPr>
                        <a:t>kondisi</a:t>
                      </a:r>
                      <a:r>
                        <a:rPr lang="en-US" sz="1600" dirty="0">
                          <a:effectLst/>
                        </a:rPr>
                        <a:t> </a:t>
                      </a:r>
                      <a:r>
                        <a:rPr lang="en-US" sz="1600" dirty="0" err="1">
                          <a:effectLst/>
                        </a:rPr>
                        <a:t>fisik</a:t>
                      </a:r>
                      <a:r>
                        <a:rPr lang="en-US" sz="1600" dirty="0">
                          <a:effectLst/>
                        </a:rPr>
                        <a:t> </a:t>
                      </a:r>
                      <a:r>
                        <a:rPr lang="en-US" sz="1600" dirty="0" err="1">
                          <a:effectLst/>
                        </a:rPr>
                        <a:t>atau</a:t>
                      </a:r>
                      <a:r>
                        <a:rPr lang="en-US" sz="1600" dirty="0">
                          <a:effectLst/>
                        </a:rPr>
                        <a:t> </a:t>
                      </a:r>
                      <a:r>
                        <a:rPr lang="en-US" sz="1600" dirty="0" err="1">
                          <a:effectLst/>
                        </a:rPr>
                        <a:t>terapi</a:t>
                      </a:r>
                      <a:r>
                        <a:rPr lang="en-US" sz="1600" dirty="0">
                          <a:effectLst/>
                        </a:rPr>
                        <a:t> </a:t>
                      </a:r>
                      <a:r>
                        <a:rPr lang="en-US" sz="1600" dirty="0" err="1">
                          <a:effectLst/>
                        </a:rPr>
                        <a:t>medis</a:t>
                      </a:r>
                      <a:r>
                        <a:rPr lang="en-US" sz="1600" dirty="0">
                          <a:effectLst/>
                        </a:rPr>
                        <a:t> yang </a:t>
                      </a:r>
                      <a:r>
                        <a:rPr lang="en-US" sz="1600" dirty="0" err="1">
                          <a:effectLst/>
                        </a:rPr>
                        <a:t>saya</a:t>
                      </a:r>
                      <a:r>
                        <a:rPr lang="en-US" sz="1600" dirty="0">
                          <a:effectLst/>
                        </a:rPr>
                        <a:t> </a:t>
                      </a:r>
                      <a:r>
                        <a:rPr lang="en-US" sz="1600" dirty="0" err="1">
                          <a:effectLst/>
                        </a:rPr>
                        <a:t>jalani</a:t>
                      </a:r>
                      <a:r>
                        <a:rPr lang="en-US" sz="1600" dirty="0">
                          <a:effectLst/>
                        </a:rPr>
                        <a:t>.</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457200" algn="ctr">
                        <a:lnSpc>
                          <a:spcPct val="115000"/>
                        </a:lnSpc>
                        <a:spcAft>
                          <a:spcPts val="0"/>
                        </a:spcAft>
                      </a:pPr>
                      <a:r>
                        <a:rPr lang="en-US" sz="1600" dirty="0">
                          <a:effectLst/>
                        </a:rPr>
                        <a:t>1298</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259,6</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a:txBody>
                    <a:bodyPr/>
                    <a:lstStyle/>
                    <a:p>
                      <a:pPr marL="457200" algn="ctr">
                        <a:lnSpc>
                          <a:spcPct val="115000"/>
                        </a:lnSpc>
                        <a:spcAft>
                          <a:spcPts val="0"/>
                        </a:spcAft>
                      </a:pPr>
                      <a:r>
                        <a:rPr lang="en-US" sz="1600" dirty="0">
                          <a:effectLst/>
                        </a:rPr>
                        <a:t>Tinggi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extLst>
                  <a:ext uri="{0D108BD9-81ED-4DB2-BD59-A6C34878D82A}">
                    <a16:rowId xmlns:a16="http://schemas.microsoft.com/office/drawing/2014/main" val="1332382980"/>
                  </a:ext>
                </a:extLst>
              </a:tr>
              <a:tr h="208724">
                <a:tc gridSpan="2">
                  <a:txBody>
                    <a:bodyPr/>
                    <a:lstStyle/>
                    <a:p>
                      <a:pPr marL="457200" algn="ctr">
                        <a:lnSpc>
                          <a:spcPct val="115000"/>
                        </a:lnSpc>
                        <a:spcAft>
                          <a:spcPts val="0"/>
                        </a:spcAft>
                      </a:pPr>
                      <a:r>
                        <a:rPr lang="en-US" sz="1600" dirty="0">
                          <a:effectLst/>
                        </a:rPr>
                        <a:t> TOTAL 4647,8</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rowSpan="2">
                  <a:txBody>
                    <a:bodyPr/>
                    <a:lstStyle/>
                    <a:p>
                      <a:pPr marL="457200" algn="ctr">
                        <a:lnSpc>
                          <a:spcPct val="115000"/>
                        </a:lnSpc>
                        <a:spcAft>
                          <a:spcPts val="0"/>
                        </a:spcAft>
                      </a:pPr>
                      <a:r>
                        <a:rPr lang="en-US" sz="1600" dirty="0" err="1">
                          <a:effectLst/>
                        </a:rPr>
                        <a:t>HIGHi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gridSpan="5">
                  <a:txBody>
                    <a:bodyPr/>
                    <a:lstStyle/>
                    <a:p>
                      <a:pPr>
                        <a:spcAft>
                          <a:spcPts val="0"/>
                        </a:spcAft>
                      </a:pPr>
                      <a:r>
                        <a:rPr lang="en-ID" sz="1600" dirty="0">
                          <a:effectLst/>
                        </a:rPr>
                        <a:t> AVERAGE = 232,39</a:t>
                      </a:r>
                      <a:endParaRPr lang="en-ID" sz="1600" dirty="0">
                        <a:effectLst/>
                        <a:latin typeface="Times New Roman" panose="02020603050405020304" pitchFamily="18" charset="0"/>
                        <a:ea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1839588"/>
                  </a:ext>
                </a:extLst>
              </a:tr>
              <a:tr h="208724">
                <a:tc gridSpan="2">
                  <a:txBody>
                    <a:bodyPr/>
                    <a:lstStyle/>
                    <a:p>
                      <a:pPr marL="457200" algn="ctr">
                        <a:lnSpc>
                          <a:spcPct val="115000"/>
                        </a:lnSpc>
                        <a:spcAft>
                          <a:spcPts val="0"/>
                        </a:spcAft>
                      </a:pPr>
                      <a:r>
                        <a:rPr lang="en-US" sz="200">
                          <a:effectLst/>
                        </a:rPr>
                        <a:t>232,39</a:t>
                      </a:r>
                      <a:endParaRPr lang="en-ID" sz="200">
                        <a:effectLst/>
                        <a:latin typeface="Calibri" panose="020F0502020204030204" pitchFamily="34" charset="0"/>
                        <a:ea typeface="Calibri" panose="020F0502020204030204" pitchFamily="34" charset="0"/>
                        <a:cs typeface="SimSun" panose="02010600030101010101" pitchFamily="2" charset="-122"/>
                      </a:endParaRPr>
                    </a:p>
                  </a:txBody>
                  <a:tcPr marL="12961" marR="12961" marT="0" marB="0" anchor="ctr"/>
                </a:tc>
                <a:tc hMerge="1">
                  <a:txBody>
                    <a:bodyPr/>
                    <a:lstStyle/>
                    <a:p>
                      <a:endParaRPr lang="en-US"/>
                    </a:p>
                  </a:txBody>
                  <a:tcPr/>
                </a:tc>
                <a:tc vMerge="1">
                  <a:txBody>
                    <a:bodyPr/>
                    <a:lstStyle/>
                    <a:p>
                      <a:endParaRPr lang="en-US"/>
                    </a:p>
                  </a:txBody>
                  <a:tcPr/>
                </a:tc>
                <a:tc gridSpan="5">
                  <a:txBody>
                    <a:bodyPr/>
                    <a:lstStyle/>
                    <a:p>
                      <a:pPr>
                        <a:spcAft>
                          <a:spcPts val="0"/>
                        </a:spcAft>
                      </a:pPr>
                      <a:r>
                        <a:rPr lang="en-ID" sz="200" dirty="0">
                          <a:effectLst/>
                        </a:rPr>
                        <a:t> </a:t>
                      </a:r>
                      <a:endParaRPr lang="en-ID" sz="200" dirty="0">
                        <a:effectLst/>
                        <a:latin typeface="Times New Roman" panose="02020603050405020304" pitchFamily="18" charset="0"/>
                        <a:ea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41219201"/>
                  </a:ext>
                </a:extLst>
              </a:tr>
            </a:tbl>
          </a:graphicData>
        </a:graphic>
      </p:graphicFrame>
    </p:spTree>
    <p:extLst>
      <p:ext uri="{BB962C8B-B14F-4D97-AF65-F5344CB8AC3E}">
        <p14:creationId xmlns:p14="http://schemas.microsoft.com/office/powerpoint/2010/main" val="220897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2823415" y="417022"/>
            <a:ext cx="8331127" cy="584775"/>
          </a:xfrm>
          <a:prstGeom prst="rect">
            <a:avLst/>
          </a:prstGeom>
          <a:solidFill>
            <a:schemeClr val="accent2"/>
          </a:solidFill>
        </p:spPr>
        <p:txBody>
          <a:bodyPr wrap="none" rtlCol="0">
            <a:spAutoFit/>
          </a:bodyPr>
          <a:lstStyle/>
          <a:p>
            <a:r>
              <a:rPr lang="en-US" sz="3200" dirty="0" err="1">
                <a:solidFill>
                  <a:srgbClr val="7030A0"/>
                </a:solidFill>
                <a:latin typeface="Bodoni 72 Oldstyle Book" pitchFamily="2" charset="0"/>
              </a:rPr>
              <a:t>Univariat</a:t>
            </a:r>
            <a:r>
              <a:rPr lang="en-US" sz="3200" dirty="0">
                <a:solidFill>
                  <a:srgbClr val="7030A0"/>
                </a:solidFill>
                <a:latin typeface="Bodoni 72 Oldstyle Book" pitchFamily="2" charset="0"/>
              </a:rPr>
              <a:t> Analysis of education,   : Three Box Method</a:t>
            </a:r>
            <a:endParaRPr lang="en-ID" sz="3200" b="1" u="sng" dirty="0">
              <a:solidFill>
                <a:srgbClr val="7030A0"/>
              </a:solidFill>
              <a:latin typeface="Bodoni 72 Oldstyle Book" pitchFamily="2" charset="0"/>
            </a:endParaRPr>
          </a:p>
        </p:txBody>
      </p:sp>
      <p:graphicFrame>
        <p:nvGraphicFramePr>
          <p:cNvPr id="8" name="Table 7">
            <a:extLst>
              <a:ext uri="{FF2B5EF4-FFF2-40B4-BE49-F238E27FC236}">
                <a16:creationId xmlns:a16="http://schemas.microsoft.com/office/drawing/2014/main" id="{25A1E4B3-547A-EB45-9F6F-0D88DBC7C392}"/>
              </a:ext>
            </a:extLst>
          </p:cNvPr>
          <p:cNvGraphicFramePr>
            <a:graphicFrameLocks noGrp="1"/>
          </p:cNvGraphicFramePr>
          <p:nvPr>
            <p:extLst>
              <p:ext uri="{D42A27DB-BD31-4B8C-83A1-F6EECF244321}">
                <p14:modId xmlns:p14="http://schemas.microsoft.com/office/powerpoint/2010/main" val="687960158"/>
              </p:ext>
            </p:extLst>
          </p:nvPr>
        </p:nvGraphicFramePr>
        <p:xfrm>
          <a:off x="571500" y="1301528"/>
          <a:ext cx="10191751" cy="4354403"/>
        </p:xfrm>
        <a:graphic>
          <a:graphicData uri="http://schemas.openxmlformats.org/drawingml/2006/table">
            <a:tbl>
              <a:tblPr firstRow="1" firstCol="1" bandRow="1">
                <a:tableStyleId>{5C22544A-7EE6-4342-B048-85BDC9FD1C3A}</a:tableStyleId>
              </a:tblPr>
              <a:tblGrid>
                <a:gridCol w="921177">
                  <a:extLst>
                    <a:ext uri="{9D8B030D-6E8A-4147-A177-3AD203B41FA5}">
                      <a16:colId xmlns:a16="http://schemas.microsoft.com/office/drawing/2014/main" val="2304810787"/>
                    </a:ext>
                  </a:extLst>
                </a:gridCol>
                <a:gridCol w="3841323">
                  <a:extLst>
                    <a:ext uri="{9D8B030D-6E8A-4147-A177-3AD203B41FA5}">
                      <a16:colId xmlns:a16="http://schemas.microsoft.com/office/drawing/2014/main" val="1799442876"/>
                    </a:ext>
                  </a:extLst>
                </a:gridCol>
                <a:gridCol w="1085850">
                  <a:extLst>
                    <a:ext uri="{9D8B030D-6E8A-4147-A177-3AD203B41FA5}">
                      <a16:colId xmlns:a16="http://schemas.microsoft.com/office/drawing/2014/main" val="2880652463"/>
                    </a:ext>
                  </a:extLst>
                </a:gridCol>
                <a:gridCol w="1505361">
                  <a:extLst>
                    <a:ext uri="{9D8B030D-6E8A-4147-A177-3AD203B41FA5}">
                      <a16:colId xmlns:a16="http://schemas.microsoft.com/office/drawing/2014/main" val="3279870855"/>
                    </a:ext>
                  </a:extLst>
                </a:gridCol>
                <a:gridCol w="1419020">
                  <a:extLst>
                    <a:ext uri="{9D8B030D-6E8A-4147-A177-3AD203B41FA5}">
                      <a16:colId xmlns:a16="http://schemas.microsoft.com/office/drawing/2014/main" val="1334564344"/>
                    </a:ext>
                  </a:extLst>
                </a:gridCol>
                <a:gridCol w="1419020">
                  <a:extLst>
                    <a:ext uri="{9D8B030D-6E8A-4147-A177-3AD203B41FA5}">
                      <a16:colId xmlns:a16="http://schemas.microsoft.com/office/drawing/2014/main" val="3659299970"/>
                    </a:ext>
                  </a:extLst>
                </a:gridCol>
              </a:tblGrid>
              <a:tr h="128890">
                <a:tc rowSpan="2">
                  <a:txBody>
                    <a:bodyPr/>
                    <a:lstStyle/>
                    <a:p>
                      <a:pPr marL="457200" algn="ctr">
                        <a:lnSpc>
                          <a:spcPct val="115000"/>
                        </a:lnSpc>
                        <a:spcAft>
                          <a:spcPts val="0"/>
                        </a:spcAft>
                      </a:pPr>
                      <a:r>
                        <a:rPr lang="en-US" sz="2400" dirty="0">
                          <a:effectLst/>
                        </a:rPr>
                        <a:t>NO</a:t>
                      </a:r>
                      <a:endParaRPr lang="en-ID" sz="24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solidFill>
                      <a:schemeClr val="accent2"/>
                    </a:solidFill>
                  </a:tcPr>
                </a:tc>
                <a:tc rowSpan="2">
                  <a:txBody>
                    <a:bodyPr/>
                    <a:lstStyle/>
                    <a:p>
                      <a:pPr marL="457200" algn="just">
                        <a:lnSpc>
                          <a:spcPct val="115000"/>
                        </a:lnSpc>
                        <a:spcAft>
                          <a:spcPts val="0"/>
                        </a:spcAft>
                      </a:pPr>
                      <a:r>
                        <a:rPr lang="en-US" sz="2400" dirty="0">
                          <a:effectLst/>
                        </a:rPr>
                        <a:t>Variable</a:t>
                      </a:r>
                      <a:endParaRPr lang="en-ID" sz="24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solidFill>
                      <a:schemeClr val="accent2"/>
                    </a:solidFill>
                  </a:tcPr>
                </a:tc>
                <a:tc gridSpan="4">
                  <a:txBody>
                    <a:bodyPr/>
                    <a:lstStyle/>
                    <a:p>
                      <a:pPr marL="457200" algn="ctr">
                        <a:lnSpc>
                          <a:spcPct val="115000"/>
                        </a:lnSpc>
                        <a:spcAft>
                          <a:spcPts val="0"/>
                        </a:spcAft>
                      </a:pPr>
                      <a:r>
                        <a:rPr lang="en-US" sz="800" dirty="0" err="1">
                          <a:effectLst/>
                        </a:rPr>
                        <a:t>Univariat</a:t>
                      </a:r>
                      <a:r>
                        <a:rPr lang="en-US" sz="800" dirty="0">
                          <a:effectLst/>
                        </a:rPr>
                        <a:t> Analysis : Three Box Method</a:t>
                      </a:r>
                      <a:endParaRPr lang="en-ID" sz="9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30193305"/>
                  </a:ext>
                </a:extLst>
              </a:tr>
              <a:tr h="954582">
                <a:tc vMerge="1">
                  <a:txBody>
                    <a:bodyPr/>
                    <a:lstStyle/>
                    <a:p>
                      <a:endParaRPr lang="en-US"/>
                    </a:p>
                  </a:txBody>
                  <a:tcPr/>
                </a:tc>
                <a:tc vMerge="1">
                  <a:txBody>
                    <a:bodyPr/>
                    <a:lstStyle/>
                    <a:p>
                      <a:endParaRPr lang="en-US"/>
                    </a:p>
                  </a:txBody>
                  <a:tcPr/>
                </a:tc>
                <a:tc>
                  <a:txBody>
                    <a:bodyPr/>
                    <a:lstStyle/>
                    <a:p>
                      <a:pPr marL="457200" algn="l">
                        <a:lnSpc>
                          <a:spcPct val="115000"/>
                        </a:lnSpc>
                        <a:spcAft>
                          <a:spcPts val="0"/>
                        </a:spcAft>
                      </a:pPr>
                      <a:r>
                        <a:rPr lang="en-US" sz="1800" dirty="0">
                          <a:effectLst/>
                        </a:rPr>
                        <a:t>Low</a:t>
                      </a:r>
                      <a:endParaRPr lang="en-ID" sz="18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solidFill>
                      <a:schemeClr val="accent2"/>
                    </a:solidFill>
                  </a:tcPr>
                </a:tc>
                <a:tc>
                  <a:txBody>
                    <a:bodyPr/>
                    <a:lstStyle/>
                    <a:p>
                      <a:pPr marL="457200" algn="l">
                        <a:lnSpc>
                          <a:spcPct val="115000"/>
                        </a:lnSpc>
                        <a:spcAft>
                          <a:spcPts val="0"/>
                        </a:spcAft>
                      </a:pPr>
                      <a:r>
                        <a:rPr lang="en-US" sz="1800" dirty="0">
                          <a:effectLst/>
                          <a:latin typeface="Calibri" panose="020F0502020204030204" pitchFamily="34" charset="0"/>
                          <a:ea typeface="Calibri" panose="020F0502020204030204" pitchFamily="34" charset="0"/>
                          <a:cs typeface="SimSun" panose="02010600030101010101" pitchFamily="2" charset="-122"/>
                        </a:rPr>
                        <a:t>Moderate </a:t>
                      </a:r>
                      <a:endParaRPr lang="en-ID" sz="18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solidFill>
                      <a:schemeClr val="accent2"/>
                    </a:solidFill>
                  </a:tcPr>
                </a:tc>
                <a:tc>
                  <a:txBody>
                    <a:bodyPr/>
                    <a:lstStyle/>
                    <a:p>
                      <a:pPr marL="457200" algn="l">
                        <a:lnSpc>
                          <a:spcPct val="115000"/>
                        </a:lnSpc>
                        <a:spcAft>
                          <a:spcPts val="0"/>
                        </a:spcAft>
                      </a:pPr>
                      <a:r>
                        <a:rPr lang="en-US" sz="1800" dirty="0" err="1">
                          <a:effectLst/>
                        </a:rPr>
                        <a:t>Highi</a:t>
                      </a:r>
                      <a:endParaRPr lang="en-ID" sz="18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solidFill>
                      <a:schemeClr val="accent2"/>
                    </a:solidFill>
                  </a:tcPr>
                </a:tc>
                <a:tc>
                  <a:txBody>
                    <a:bodyPr/>
                    <a:lstStyle/>
                    <a:p>
                      <a:pPr marL="457200" algn="l">
                        <a:lnSpc>
                          <a:spcPct val="115000"/>
                        </a:lnSpc>
                        <a:spcAft>
                          <a:spcPts val="0"/>
                        </a:spcAft>
                      </a:pPr>
                      <a:r>
                        <a:rPr lang="en-US" sz="1800" dirty="0">
                          <a:effectLst/>
                          <a:latin typeface="Calibri" panose="020F0502020204030204" pitchFamily="34" charset="0"/>
                          <a:ea typeface="Calibri" panose="020F0502020204030204" pitchFamily="34" charset="0"/>
                          <a:cs typeface="SimSun" panose="02010600030101010101" pitchFamily="2" charset="-122"/>
                        </a:rPr>
                        <a:t>Behavior</a:t>
                      </a:r>
                      <a:endParaRPr lang="en-ID" sz="18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solidFill>
                      <a:schemeClr val="accent2"/>
                    </a:solidFill>
                  </a:tcPr>
                </a:tc>
                <a:extLst>
                  <a:ext uri="{0D108BD9-81ED-4DB2-BD59-A6C34878D82A}">
                    <a16:rowId xmlns:a16="http://schemas.microsoft.com/office/drawing/2014/main" val="2088239218"/>
                  </a:ext>
                </a:extLst>
              </a:tr>
              <a:tr h="816967">
                <a:tc>
                  <a:txBody>
                    <a:bodyPr/>
                    <a:lstStyle/>
                    <a:p>
                      <a:pPr marL="457200" algn="ctr">
                        <a:lnSpc>
                          <a:spcPct val="115000"/>
                        </a:lnSpc>
                        <a:spcAft>
                          <a:spcPts val="0"/>
                        </a:spcAft>
                      </a:pPr>
                      <a:r>
                        <a:rPr lang="en-US" sz="1800">
                          <a:effectLst/>
                        </a:rPr>
                        <a:t>1</a:t>
                      </a:r>
                      <a:endParaRPr lang="en-ID" sz="180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just">
                        <a:lnSpc>
                          <a:spcPct val="115000"/>
                        </a:lnSpc>
                        <a:spcAft>
                          <a:spcPts val="0"/>
                        </a:spcAft>
                      </a:pPr>
                      <a:r>
                        <a:rPr lang="en-US" sz="2400" dirty="0">
                          <a:effectLst/>
                          <a:latin typeface="Calibri" panose="020F0502020204030204" pitchFamily="34" charset="0"/>
                          <a:ea typeface="Calibri" panose="020F0502020204030204" pitchFamily="34" charset="0"/>
                          <a:cs typeface="SimSun" panose="02010600030101010101" pitchFamily="2" charset="-122"/>
                        </a:rPr>
                        <a:t>Providing </a:t>
                      </a:r>
                      <a:r>
                        <a:rPr lang="en-US" sz="2400" dirty="0" err="1">
                          <a:effectLst/>
                          <a:latin typeface="Calibri" panose="020F0502020204030204" pitchFamily="34" charset="0"/>
                          <a:ea typeface="Calibri" panose="020F0502020204030204" pitchFamily="34" charset="0"/>
                          <a:cs typeface="SimSun" panose="02010600030101010101" pitchFamily="2" charset="-122"/>
                        </a:rPr>
                        <a:t>Edication</a:t>
                      </a:r>
                      <a:endParaRPr lang="en-ID" sz="24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dirty="0">
                          <a:effectLst/>
                        </a:rPr>
                        <a:t>-</a:t>
                      </a:r>
                      <a:endParaRPr lang="en-ID" sz="18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a:effectLst/>
                        </a:rPr>
                        <a:t>-</a:t>
                      </a:r>
                      <a:endParaRPr lang="en-ID" sz="180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dirty="0">
                          <a:effectLst/>
                        </a:rPr>
                        <a:t>V</a:t>
                      </a:r>
                      <a:endParaRPr lang="en-ID" sz="18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dirty="0">
                          <a:effectLst/>
                        </a:rPr>
                        <a:t>Tinggi</a:t>
                      </a:r>
                      <a:endParaRPr lang="en-ID" sz="18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extLst>
                  <a:ext uri="{0D108BD9-81ED-4DB2-BD59-A6C34878D82A}">
                    <a16:rowId xmlns:a16="http://schemas.microsoft.com/office/drawing/2014/main" val="3821779568"/>
                  </a:ext>
                </a:extLst>
              </a:tr>
              <a:tr h="816967">
                <a:tc>
                  <a:txBody>
                    <a:bodyPr/>
                    <a:lstStyle/>
                    <a:p>
                      <a:pPr marL="457200" algn="ctr">
                        <a:lnSpc>
                          <a:spcPct val="115000"/>
                        </a:lnSpc>
                        <a:spcAft>
                          <a:spcPts val="0"/>
                        </a:spcAft>
                      </a:pPr>
                      <a:r>
                        <a:rPr lang="en-US" sz="1800">
                          <a:effectLst/>
                        </a:rPr>
                        <a:t>2</a:t>
                      </a:r>
                      <a:endParaRPr lang="en-ID" sz="180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just">
                        <a:lnSpc>
                          <a:spcPct val="115000"/>
                        </a:lnSpc>
                        <a:spcAft>
                          <a:spcPts val="0"/>
                        </a:spcAft>
                      </a:pPr>
                      <a:r>
                        <a:rPr lang="en-US" sz="2400" dirty="0">
                          <a:effectLst/>
                          <a:latin typeface="Calibri" panose="020F0502020204030204" pitchFamily="34" charset="0"/>
                          <a:ea typeface="Calibri" panose="020F0502020204030204" pitchFamily="34" charset="0"/>
                          <a:cs typeface="SimSun" panose="02010600030101010101" pitchFamily="2" charset="-122"/>
                        </a:rPr>
                        <a:t>Family </a:t>
                      </a:r>
                      <a:r>
                        <a:rPr lang="en-US" sz="2400" dirty="0" err="1">
                          <a:effectLst/>
                          <a:latin typeface="Calibri" panose="020F0502020204030204" pitchFamily="34" charset="0"/>
                          <a:ea typeface="Calibri" panose="020F0502020204030204" pitchFamily="34" charset="0"/>
                          <a:cs typeface="SimSun" panose="02010600030101010101" pitchFamily="2" charset="-122"/>
                        </a:rPr>
                        <a:t>Asistance</a:t>
                      </a:r>
                      <a:endParaRPr lang="en-ID" sz="24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a:effectLst/>
                        </a:rPr>
                        <a:t>-</a:t>
                      </a:r>
                      <a:endParaRPr lang="en-ID" sz="180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a:effectLst/>
                        </a:rPr>
                        <a:t>-</a:t>
                      </a:r>
                      <a:endParaRPr lang="en-ID" sz="180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a:effectLst/>
                        </a:rPr>
                        <a:t>V</a:t>
                      </a:r>
                      <a:endParaRPr lang="en-ID" sz="180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dirty="0">
                          <a:effectLst/>
                        </a:rPr>
                        <a:t>Tinggi</a:t>
                      </a:r>
                      <a:endParaRPr lang="en-ID" sz="18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extLst>
                  <a:ext uri="{0D108BD9-81ED-4DB2-BD59-A6C34878D82A}">
                    <a16:rowId xmlns:a16="http://schemas.microsoft.com/office/drawing/2014/main" val="523906995"/>
                  </a:ext>
                </a:extLst>
              </a:tr>
              <a:tr h="816967">
                <a:tc>
                  <a:txBody>
                    <a:bodyPr/>
                    <a:lstStyle/>
                    <a:p>
                      <a:pPr marL="457200" algn="ctr">
                        <a:lnSpc>
                          <a:spcPct val="115000"/>
                        </a:lnSpc>
                        <a:spcAft>
                          <a:spcPts val="0"/>
                        </a:spcAft>
                      </a:pPr>
                      <a:r>
                        <a:rPr lang="en-US" sz="1800">
                          <a:effectLst/>
                        </a:rPr>
                        <a:t>3</a:t>
                      </a:r>
                      <a:endParaRPr lang="en-ID" sz="180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just">
                        <a:lnSpc>
                          <a:spcPct val="115000"/>
                        </a:lnSpc>
                        <a:spcAft>
                          <a:spcPts val="0"/>
                        </a:spcAft>
                      </a:pPr>
                      <a:r>
                        <a:rPr lang="en-US" sz="2400" dirty="0">
                          <a:effectLst/>
                          <a:latin typeface="Calibri" panose="020F0502020204030204" pitchFamily="34" charset="0"/>
                          <a:ea typeface="Calibri" panose="020F0502020204030204" pitchFamily="34" charset="0"/>
                          <a:cs typeface="SimSun" panose="02010600030101010101" pitchFamily="2" charset="-122"/>
                        </a:rPr>
                        <a:t>Compliance of Treatment</a:t>
                      </a:r>
                      <a:endParaRPr lang="en-ID" sz="24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a:effectLst/>
                        </a:rPr>
                        <a:t>-</a:t>
                      </a:r>
                      <a:endParaRPr lang="en-ID" sz="180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a:effectLst/>
                        </a:rPr>
                        <a:t>-</a:t>
                      </a:r>
                      <a:endParaRPr lang="en-ID" sz="180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a:effectLst/>
                        </a:rPr>
                        <a:t>V</a:t>
                      </a:r>
                      <a:endParaRPr lang="en-ID" sz="180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dirty="0">
                          <a:effectLst/>
                        </a:rPr>
                        <a:t>Tinggi</a:t>
                      </a:r>
                      <a:endParaRPr lang="en-ID" sz="18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extLst>
                  <a:ext uri="{0D108BD9-81ED-4DB2-BD59-A6C34878D82A}">
                    <a16:rowId xmlns:a16="http://schemas.microsoft.com/office/drawing/2014/main" val="2739884962"/>
                  </a:ext>
                </a:extLst>
              </a:tr>
              <a:tr h="816967">
                <a:tc>
                  <a:txBody>
                    <a:bodyPr/>
                    <a:lstStyle/>
                    <a:p>
                      <a:pPr marL="457200" algn="ctr">
                        <a:lnSpc>
                          <a:spcPct val="115000"/>
                        </a:lnSpc>
                        <a:spcAft>
                          <a:spcPts val="0"/>
                        </a:spcAft>
                      </a:pPr>
                      <a:r>
                        <a:rPr lang="en-US" sz="1800">
                          <a:effectLst/>
                        </a:rPr>
                        <a:t>4</a:t>
                      </a:r>
                      <a:endParaRPr lang="en-ID" sz="180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just">
                        <a:lnSpc>
                          <a:spcPct val="115000"/>
                        </a:lnSpc>
                        <a:spcAft>
                          <a:spcPts val="0"/>
                        </a:spcAft>
                      </a:pPr>
                      <a:r>
                        <a:rPr lang="en-US" sz="2400" dirty="0">
                          <a:effectLst/>
                          <a:latin typeface="Calibri" panose="020F0502020204030204" pitchFamily="34" charset="0"/>
                          <a:ea typeface="Calibri" panose="020F0502020204030204" pitchFamily="34" charset="0"/>
                          <a:cs typeface="SimSun" panose="02010600030101010101" pitchFamily="2" charset="-122"/>
                        </a:rPr>
                        <a:t>Quality of </a:t>
                      </a:r>
                      <a:r>
                        <a:rPr lang="en-US" sz="2400" dirty="0" err="1">
                          <a:effectLst/>
                          <a:latin typeface="Calibri" panose="020F0502020204030204" pitchFamily="34" charset="0"/>
                          <a:ea typeface="Calibri" panose="020F0502020204030204" pitchFamily="34" charset="0"/>
                          <a:cs typeface="SimSun" panose="02010600030101010101" pitchFamily="2" charset="-122"/>
                        </a:rPr>
                        <a:t>LIfe</a:t>
                      </a:r>
                      <a:endParaRPr lang="en-ID" sz="24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a:effectLst/>
                        </a:rPr>
                        <a:t>-</a:t>
                      </a:r>
                      <a:endParaRPr lang="en-ID" sz="180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a:effectLst/>
                        </a:rPr>
                        <a:t>-</a:t>
                      </a:r>
                      <a:endParaRPr lang="en-ID" sz="180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a:effectLst/>
                        </a:rPr>
                        <a:t>V</a:t>
                      </a:r>
                      <a:endParaRPr lang="en-ID" sz="180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tc>
                  <a:txBody>
                    <a:bodyPr/>
                    <a:lstStyle/>
                    <a:p>
                      <a:pPr marL="457200" algn="ctr">
                        <a:lnSpc>
                          <a:spcPct val="115000"/>
                        </a:lnSpc>
                        <a:spcAft>
                          <a:spcPts val="0"/>
                        </a:spcAft>
                      </a:pPr>
                      <a:r>
                        <a:rPr lang="en-US" sz="1800" dirty="0">
                          <a:effectLst/>
                        </a:rPr>
                        <a:t>Tinggi</a:t>
                      </a:r>
                      <a:endParaRPr lang="en-ID" sz="1800" dirty="0">
                        <a:effectLst/>
                        <a:latin typeface="Calibri" panose="020F0502020204030204" pitchFamily="34" charset="0"/>
                        <a:ea typeface="Calibri" panose="020F0502020204030204" pitchFamily="34" charset="0"/>
                        <a:cs typeface="SimSun" panose="02010600030101010101" pitchFamily="2" charset="-122"/>
                      </a:endParaRPr>
                    </a:p>
                  </a:txBody>
                  <a:tcPr marL="53849" marR="53849" marT="0" marB="0"/>
                </a:tc>
                <a:extLst>
                  <a:ext uri="{0D108BD9-81ED-4DB2-BD59-A6C34878D82A}">
                    <a16:rowId xmlns:a16="http://schemas.microsoft.com/office/drawing/2014/main" val="3679388249"/>
                  </a:ext>
                </a:extLst>
              </a:tr>
            </a:tbl>
          </a:graphicData>
        </a:graphic>
      </p:graphicFrame>
    </p:spTree>
    <p:extLst>
      <p:ext uri="{BB962C8B-B14F-4D97-AF65-F5344CB8AC3E}">
        <p14:creationId xmlns:p14="http://schemas.microsoft.com/office/powerpoint/2010/main" val="1691761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2933701" y="188422"/>
            <a:ext cx="8458200" cy="584775"/>
          </a:xfrm>
          <a:prstGeom prst="rect">
            <a:avLst/>
          </a:prstGeom>
          <a:solidFill>
            <a:schemeClr val="accent2"/>
          </a:solidFill>
        </p:spPr>
        <p:txBody>
          <a:bodyPr wrap="square" rtlCol="0">
            <a:spAutoFit/>
          </a:bodyPr>
          <a:lstStyle/>
          <a:p>
            <a:pPr algn="ctr"/>
            <a:r>
              <a:rPr lang="en-ID" sz="3200" b="1" dirty="0">
                <a:solidFill>
                  <a:srgbClr val="7030A0"/>
                </a:solidFill>
                <a:latin typeface="Bodoni 72 Oldstyle Book" pitchFamily="2" charset="0"/>
              </a:rPr>
              <a:t>Multivariate Statistical Analysis : t. Test</a:t>
            </a:r>
          </a:p>
        </p:txBody>
      </p:sp>
      <p:sp>
        <p:nvSpPr>
          <p:cNvPr id="4" name="TextBox 3">
            <a:extLst>
              <a:ext uri="{FF2B5EF4-FFF2-40B4-BE49-F238E27FC236}">
                <a16:creationId xmlns:a16="http://schemas.microsoft.com/office/drawing/2014/main" id="{0397340E-3607-6772-E341-5A3D6C7539DE}"/>
              </a:ext>
            </a:extLst>
          </p:cNvPr>
          <p:cNvSpPr txBox="1"/>
          <p:nvPr/>
        </p:nvSpPr>
        <p:spPr>
          <a:xfrm>
            <a:off x="349641" y="1173203"/>
            <a:ext cx="11299874" cy="1077218"/>
          </a:xfrm>
          <a:prstGeom prst="rect">
            <a:avLst/>
          </a:prstGeom>
          <a:solidFill>
            <a:schemeClr val="accent2"/>
          </a:solidFill>
        </p:spPr>
        <p:txBody>
          <a:bodyPr wrap="square">
            <a:spAutoFit/>
          </a:bodyPr>
          <a:lstStyle/>
          <a:p>
            <a:pPr algn="just"/>
            <a:r>
              <a:rPr lang="en-US" sz="3200" dirty="0">
                <a:solidFill>
                  <a:srgbClr val="7030A0"/>
                </a:solidFill>
                <a:latin typeface="Bodoni 72 Oldstyle Book" pitchFamily="2" charset="0"/>
              </a:rPr>
              <a:t>a. The Impact of Providing Education on the Quality of Life of Breast Cancer</a:t>
            </a:r>
            <a:endParaRPr lang="en-US" sz="3200" b="0" i="0" u="none" strike="noStrike" dirty="0">
              <a:solidFill>
                <a:srgbClr val="7030A0"/>
              </a:solidFill>
              <a:effectLst/>
              <a:latin typeface="Bodoni 72 Oldstyle Book" pitchFamily="2" charset="0"/>
            </a:endParaRPr>
          </a:p>
        </p:txBody>
      </p:sp>
      <p:graphicFrame>
        <p:nvGraphicFramePr>
          <p:cNvPr id="3" name="Table 2">
            <a:extLst>
              <a:ext uri="{FF2B5EF4-FFF2-40B4-BE49-F238E27FC236}">
                <a16:creationId xmlns:a16="http://schemas.microsoft.com/office/drawing/2014/main" id="{778755FD-5726-2D4E-9DC0-962B2145056C}"/>
              </a:ext>
            </a:extLst>
          </p:cNvPr>
          <p:cNvGraphicFramePr>
            <a:graphicFrameLocks noGrp="1"/>
          </p:cNvGraphicFramePr>
          <p:nvPr>
            <p:extLst>
              <p:ext uri="{D42A27DB-BD31-4B8C-83A1-F6EECF244321}">
                <p14:modId xmlns:p14="http://schemas.microsoft.com/office/powerpoint/2010/main" val="3173170228"/>
              </p:ext>
            </p:extLst>
          </p:nvPr>
        </p:nvGraphicFramePr>
        <p:xfrm>
          <a:off x="1200150" y="2555780"/>
          <a:ext cx="9906000" cy="2431416"/>
        </p:xfrm>
        <a:graphic>
          <a:graphicData uri="http://schemas.openxmlformats.org/drawingml/2006/table">
            <a:tbl>
              <a:tblPr firstRow="1" firstCol="1" bandRow="1">
                <a:tableStyleId>{5C22544A-7EE6-4342-B048-85BDC9FD1C3A}</a:tableStyleId>
              </a:tblPr>
              <a:tblGrid>
                <a:gridCol w="2047862">
                  <a:extLst>
                    <a:ext uri="{9D8B030D-6E8A-4147-A177-3AD203B41FA5}">
                      <a16:colId xmlns:a16="http://schemas.microsoft.com/office/drawing/2014/main" val="791602493"/>
                    </a:ext>
                  </a:extLst>
                </a:gridCol>
                <a:gridCol w="2230200">
                  <a:extLst>
                    <a:ext uri="{9D8B030D-6E8A-4147-A177-3AD203B41FA5}">
                      <a16:colId xmlns:a16="http://schemas.microsoft.com/office/drawing/2014/main" val="3670120367"/>
                    </a:ext>
                  </a:extLst>
                </a:gridCol>
                <a:gridCol w="2860125">
                  <a:extLst>
                    <a:ext uri="{9D8B030D-6E8A-4147-A177-3AD203B41FA5}">
                      <a16:colId xmlns:a16="http://schemas.microsoft.com/office/drawing/2014/main" val="1471619036"/>
                    </a:ext>
                  </a:extLst>
                </a:gridCol>
                <a:gridCol w="1391906">
                  <a:extLst>
                    <a:ext uri="{9D8B030D-6E8A-4147-A177-3AD203B41FA5}">
                      <a16:colId xmlns:a16="http://schemas.microsoft.com/office/drawing/2014/main" val="164034842"/>
                    </a:ext>
                  </a:extLst>
                </a:gridCol>
                <a:gridCol w="1375907">
                  <a:extLst>
                    <a:ext uri="{9D8B030D-6E8A-4147-A177-3AD203B41FA5}">
                      <a16:colId xmlns:a16="http://schemas.microsoft.com/office/drawing/2014/main" val="2859545433"/>
                    </a:ext>
                  </a:extLst>
                </a:gridCol>
              </a:tblGrid>
              <a:tr h="0">
                <a:tc rowSpan="2" gridSpan="2">
                  <a:txBody>
                    <a:bodyPr/>
                    <a:lstStyle/>
                    <a:p>
                      <a:pPr marL="457200" algn="ctr">
                        <a:lnSpc>
                          <a:spcPct val="115000"/>
                        </a:lnSpc>
                        <a:spcAft>
                          <a:spcPts val="0"/>
                        </a:spcAft>
                      </a:pPr>
                      <a:r>
                        <a:rPr lang="en-US" sz="2400" dirty="0">
                          <a:effectLst/>
                          <a:latin typeface="Bodoni 72 Oldstyle Book" pitchFamily="2" charset="0"/>
                        </a:rPr>
                        <a:t>Model</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rowSpan="2" hMerge="1">
                  <a:txBody>
                    <a:bodyPr/>
                    <a:lstStyle/>
                    <a:p>
                      <a:endParaRPr lang="en-US"/>
                    </a:p>
                  </a:txBody>
                  <a:tcPr/>
                </a:tc>
                <a:tc>
                  <a:txBody>
                    <a:bodyPr/>
                    <a:lstStyle/>
                    <a:p>
                      <a:pPr marL="457200" algn="ctr">
                        <a:lnSpc>
                          <a:spcPct val="115000"/>
                        </a:lnSpc>
                        <a:spcAft>
                          <a:spcPts val="0"/>
                        </a:spcAft>
                      </a:pPr>
                      <a:r>
                        <a:rPr lang="en-US" sz="2400" dirty="0" err="1">
                          <a:effectLst/>
                          <a:latin typeface="Bodoni 72 Oldstyle Book" pitchFamily="2" charset="0"/>
                        </a:rPr>
                        <a:t>Unsandarized</a:t>
                      </a:r>
                      <a:r>
                        <a:rPr lang="en-US" sz="2400" dirty="0">
                          <a:effectLst/>
                          <a:latin typeface="Bodoni 72 Oldstyle Book" pitchFamily="2" charset="0"/>
                        </a:rPr>
                        <a:t> Coefficients</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rowSpan="2">
                  <a:txBody>
                    <a:bodyPr/>
                    <a:lstStyle/>
                    <a:p>
                      <a:pPr marL="457200" algn="ctr">
                        <a:lnSpc>
                          <a:spcPct val="115000"/>
                        </a:lnSpc>
                        <a:spcAft>
                          <a:spcPts val="0"/>
                        </a:spcAft>
                      </a:pPr>
                      <a:r>
                        <a:rPr lang="en-US" sz="2400" b="1" dirty="0">
                          <a:solidFill>
                            <a:srgbClr val="7030A0"/>
                          </a:solidFill>
                          <a:effectLst/>
                          <a:latin typeface="Bodoni 72 Oldstyle Book" pitchFamily="2" charset="0"/>
                        </a:rPr>
                        <a:t>T</a:t>
                      </a:r>
                      <a:endParaRPr lang="en-ID" sz="2400" b="1" dirty="0">
                        <a:solidFill>
                          <a:srgbClr val="7030A0"/>
                        </a:solidFill>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rowSpan="2">
                  <a:txBody>
                    <a:bodyPr/>
                    <a:lstStyle/>
                    <a:p>
                      <a:pPr marL="457200" algn="ctr">
                        <a:lnSpc>
                          <a:spcPct val="115000"/>
                        </a:lnSpc>
                        <a:spcAft>
                          <a:spcPts val="800"/>
                        </a:spcAft>
                      </a:pPr>
                      <a:r>
                        <a:rPr lang="en-US" sz="2400" b="1" dirty="0">
                          <a:solidFill>
                            <a:srgbClr val="7030A0"/>
                          </a:solidFill>
                          <a:effectLst/>
                          <a:latin typeface="Bodoni 72 Oldstyle Book" pitchFamily="2" charset="0"/>
                        </a:rPr>
                        <a:t>Sig.</a:t>
                      </a:r>
                      <a:endParaRPr lang="en-ID" sz="2400" b="1" dirty="0">
                        <a:solidFill>
                          <a:srgbClr val="7030A0"/>
                        </a:solidFill>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extLst>
                  <a:ext uri="{0D108BD9-81ED-4DB2-BD59-A6C34878D82A}">
                    <a16:rowId xmlns:a16="http://schemas.microsoft.com/office/drawing/2014/main" val="32803637"/>
                  </a:ext>
                </a:extLst>
              </a:tr>
              <a:tr h="0">
                <a:tc gridSpan="2" vMerge="1">
                  <a:txBody>
                    <a:bodyPr/>
                    <a:lstStyle/>
                    <a:p>
                      <a:endParaRPr lang="en-US"/>
                    </a:p>
                  </a:txBody>
                  <a:tcPr/>
                </a:tc>
                <a:tc hMerge="1" vMerge="1">
                  <a:txBody>
                    <a:bodyPr/>
                    <a:lstStyle/>
                    <a:p>
                      <a:endParaRPr lang="en-US"/>
                    </a:p>
                  </a:txBody>
                  <a:tcPr/>
                </a:tc>
                <a:tc>
                  <a:txBody>
                    <a:bodyPr/>
                    <a:lstStyle/>
                    <a:p>
                      <a:pPr marL="457200" algn="ctr">
                        <a:lnSpc>
                          <a:spcPct val="115000"/>
                        </a:lnSpc>
                        <a:spcAft>
                          <a:spcPts val="800"/>
                        </a:spcAft>
                      </a:pPr>
                      <a:r>
                        <a:rPr lang="en-US" sz="2400" dirty="0">
                          <a:solidFill>
                            <a:srgbClr val="7030A0"/>
                          </a:solidFill>
                          <a:effectLst/>
                          <a:latin typeface="Bodoni 72 Oldstyle Book" pitchFamily="2" charset="0"/>
                        </a:rPr>
                        <a:t>B</a:t>
                      </a:r>
                      <a:endParaRPr lang="en-ID" sz="2400" dirty="0">
                        <a:solidFill>
                          <a:srgbClr val="7030A0"/>
                        </a:solidFill>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18611538"/>
                  </a:ext>
                </a:extLst>
              </a:tr>
              <a:tr h="0">
                <a:tc>
                  <a:txBody>
                    <a:bodyPr/>
                    <a:lstStyle/>
                    <a:p>
                      <a:pPr marL="457200">
                        <a:lnSpc>
                          <a:spcPct val="115000"/>
                        </a:lnSpc>
                        <a:spcAft>
                          <a:spcPts val="800"/>
                        </a:spcAft>
                      </a:pP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tc>
                <a:tc>
                  <a:txBody>
                    <a:bodyPr/>
                    <a:lstStyle/>
                    <a:p>
                      <a:pPr marL="457200">
                        <a:lnSpc>
                          <a:spcPct val="115000"/>
                        </a:lnSpc>
                        <a:spcAft>
                          <a:spcPts val="800"/>
                        </a:spcAft>
                      </a:pPr>
                      <a:r>
                        <a:rPr lang="en-US" sz="2400" dirty="0">
                          <a:effectLst/>
                          <a:latin typeface="Bodoni 72 Oldstyle Book" pitchFamily="2" charset="0"/>
                        </a:rPr>
                        <a:t>(Constant)</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tc>
                <a:tc>
                  <a:txBody>
                    <a:bodyPr/>
                    <a:lstStyle/>
                    <a:p>
                      <a:pPr marL="38100" marR="38100" algn="ctr">
                        <a:lnSpc>
                          <a:spcPct val="115000"/>
                        </a:lnSpc>
                        <a:spcAft>
                          <a:spcPts val="0"/>
                        </a:spcAft>
                      </a:pPr>
                      <a:r>
                        <a:rPr lang="en-US" sz="2400" dirty="0">
                          <a:effectLst/>
                          <a:latin typeface="Bodoni 72 Oldstyle Book" pitchFamily="2" charset="0"/>
                        </a:rPr>
                        <a:t>16,477</a:t>
                      </a:r>
                      <a:endParaRPr lang="en-ID" sz="2400" dirty="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dirty="0">
                          <a:effectLst/>
                          <a:latin typeface="Bodoni 72 Oldstyle Book" pitchFamily="2" charset="0"/>
                        </a:rPr>
                        <a:t>8,429</a:t>
                      </a:r>
                      <a:endParaRPr lang="en-ID" sz="2400" dirty="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dirty="0">
                          <a:solidFill>
                            <a:srgbClr val="7030A0"/>
                          </a:solidFill>
                          <a:effectLst/>
                          <a:latin typeface="Bodoni 72 Oldstyle Book" pitchFamily="2" charset="0"/>
                        </a:rPr>
                        <a:t>0,000</a:t>
                      </a:r>
                      <a:endParaRPr lang="en-ID" sz="2400" dirty="0">
                        <a:solidFill>
                          <a:srgbClr val="7030A0"/>
                        </a:solidFill>
                        <a:effectLst/>
                        <a:latin typeface="Bodoni 72 Oldstyle Book" pitchFamily="2" charset="0"/>
                        <a:ea typeface="Times New Roman" panose="02020603050405020304" pitchFamily="18" charset="0"/>
                      </a:endParaRPr>
                    </a:p>
                  </a:txBody>
                  <a:tcPr marL="68580" marR="68580" marT="0" marB="0"/>
                </a:tc>
                <a:extLst>
                  <a:ext uri="{0D108BD9-81ED-4DB2-BD59-A6C34878D82A}">
                    <a16:rowId xmlns:a16="http://schemas.microsoft.com/office/drawing/2014/main" val="2992048397"/>
                  </a:ext>
                </a:extLst>
              </a:tr>
              <a:tr h="0">
                <a:tc>
                  <a:txBody>
                    <a:bodyPr/>
                    <a:lstStyle/>
                    <a:p>
                      <a:endParaRPr lang="en-US" dirty="0"/>
                    </a:p>
                  </a:txBody>
                  <a:tcPr marL="68580" marR="68580" marT="0" marB="0" anchor="ctr"/>
                </a:tc>
                <a:tc>
                  <a:txBody>
                    <a:bodyPr/>
                    <a:lstStyle/>
                    <a:p>
                      <a:pPr marL="457200">
                        <a:lnSpc>
                          <a:spcPct val="115000"/>
                        </a:lnSpc>
                        <a:spcAft>
                          <a:spcPts val="800"/>
                        </a:spcAft>
                      </a:pPr>
                      <a:r>
                        <a:rPr lang="en-US" sz="2400" dirty="0">
                          <a:effectLst/>
                          <a:latin typeface="Bodoni 72 Oldstyle Book" pitchFamily="2" charset="0"/>
                        </a:rPr>
                        <a:t>Education. Providing</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tc>
                <a:tc>
                  <a:txBody>
                    <a:bodyPr/>
                    <a:lstStyle/>
                    <a:p>
                      <a:pPr marL="38100" marR="38100" algn="ctr">
                        <a:lnSpc>
                          <a:spcPct val="115000"/>
                        </a:lnSpc>
                        <a:spcAft>
                          <a:spcPts val="0"/>
                        </a:spcAft>
                      </a:pPr>
                      <a:r>
                        <a:rPr lang="en-US" sz="2400">
                          <a:effectLst/>
                          <a:latin typeface="Bodoni 72 Oldstyle Book" pitchFamily="2" charset="0"/>
                        </a:rPr>
                        <a:t>1,592</a:t>
                      </a:r>
                      <a:endParaRPr lang="en-ID" sz="240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a:effectLst/>
                          <a:latin typeface="Bodoni 72 Oldstyle Book" pitchFamily="2" charset="0"/>
                        </a:rPr>
                        <a:t>33,060</a:t>
                      </a:r>
                      <a:endParaRPr lang="en-ID" sz="240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dirty="0">
                          <a:solidFill>
                            <a:srgbClr val="7030A0"/>
                          </a:solidFill>
                          <a:effectLst/>
                          <a:latin typeface="Bodoni 72 Oldstyle Book" pitchFamily="2" charset="0"/>
                        </a:rPr>
                        <a:t>0,000</a:t>
                      </a:r>
                      <a:endParaRPr lang="en-ID" sz="2400" dirty="0">
                        <a:solidFill>
                          <a:srgbClr val="7030A0"/>
                        </a:solidFill>
                        <a:effectLst/>
                        <a:latin typeface="Bodoni 72 Oldstyle Book" pitchFamily="2" charset="0"/>
                        <a:ea typeface="Times New Roman" panose="02020603050405020304" pitchFamily="18" charset="0"/>
                      </a:endParaRPr>
                    </a:p>
                  </a:txBody>
                  <a:tcPr marL="68580" marR="68580" marT="0" marB="0"/>
                </a:tc>
                <a:extLst>
                  <a:ext uri="{0D108BD9-81ED-4DB2-BD59-A6C34878D82A}">
                    <a16:rowId xmlns:a16="http://schemas.microsoft.com/office/drawing/2014/main" val="2305985465"/>
                  </a:ext>
                </a:extLst>
              </a:tr>
            </a:tbl>
          </a:graphicData>
        </a:graphic>
      </p:graphicFrame>
    </p:spTree>
    <p:extLst>
      <p:ext uri="{BB962C8B-B14F-4D97-AF65-F5344CB8AC3E}">
        <p14:creationId xmlns:p14="http://schemas.microsoft.com/office/powerpoint/2010/main" val="2036267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2933701" y="188422"/>
            <a:ext cx="8458200" cy="584775"/>
          </a:xfrm>
          <a:prstGeom prst="rect">
            <a:avLst/>
          </a:prstGeom>
          <a:solidFill>
            <a:schemeClr val="accent2"/>
          </a:solidFill>
        </p:spPr>
        <p:txBody>
          <a:bodyPr wrap="square" rtlCol="0">
            <a:spAutoFit/>
          </a:bodyPr>
          <a:lstStyle/>
          <a:p>
            <a:pPr algn="ctr"/>
            <a:r>
              <a:rPr lang="en-ID" sz="3200" b="1" dirty="0">
                <a:solidFill>
                  <a:srgbClr val="7030A0"/>
                </a:solidFill>
                <a:latin typeface="Bodoni 72 Oldstyle Book" pitchFamily="2" charset="0"/>
              </a:rPr>
              <a:t>Multivariate Statistical Analysis : t. Test</a:t>
            </a:r>
          </a:p>
        </p:txBody>
      </p:sp>
      <p:sp>
        <p:nvSpPr>
          <p:cNvPr id="4" name="TextBox 3">
            <a:extLst>
              <a:ext uri="{FF2B5EF4-FFF2-40B4-BE49-F238E27FC236}">
                <a16:creationId xmlns:a16="http://schemas.microsoft.com/office/drawing/2014/main" id="{0397340E-3607-6772-E341-5A3D6C7539DE}"/>
              </a:ext>
            </a:extLst>
          </p:cNvPr>
          <p:cNvSpPr txBox="1"/>
          <p:nvPr/>
        </p:nvSpPr>
        <p:spPr>
          <a:xfrm>
            <a:off x="349641" y="1173203"/>
            <a:ext cx="11299874" cy="584775"/>
          </a:xfrm>
          <a:prstGeom prst="rect">
            <a:avLst/>
          </a:prstGeom>
          <a:solidFill>
            <a:schemeClr val="accent2"/>
          </a:solidFill>
        </p:spPr>
        <p:txBody>
          <a:bodyPr wrap="square">
            <a:spAutoFit/>
          </a:bodyPr>
          <a:lstStyle/>
          <a:p>
            <a:pPr algn="just"/>
            <a:r>
              <a:rPr lang="en-US" sz="3200" dirty="0" err="1">
                <a:solidFill>
                  <a:srgbClr val="7030A0"/>
                </a:solidFill>
                <a:latin typeface="Bodoni 72 Oldstyle Book" pitchFamily="2" charset="0"/>
              </a:rPr>
              <a:t>b.The</a:t>
            </a:r>
            <a:r>
              <a:rPr lang="en-US" sz="3200" dirty="0">
                <a:solidFill>
                  <a:srgbClr val="7030A0"/>
                </a:solidFill>
                <a:latin typeface="Bodoni 72 Oldstyle Book" pitchFamily="2" charset="0"/>
              </a:rPr>
              <a:t> Impact of Family </a:t>
            </a:r>
            <a:r>
              <a:rPr lang="en-US" sz="3200" dirty="0" err="1">
                <a:solidFill>
                  <a:srgbClr val="7030A0"/>
                </a:solidFill>
                <a:latin typeface="Bodoni 72 Oldstyle Book" pitchFamily="2" charset="0"/>
              </a:rPr>
              <a:t>Asistance</a:t>
            </a:r>
            <a:r>
              <a:rPr lang="en-US" sz="3200" dirty="0">
                <a:solidFill>
                  <a:srgbClr val="7030A0"/>
                </a:solidFill>
                <a:latin typeface="Bodoni 72 Oldstyle Book" pitchFamily="2" charset="0"/>
              </a:rPr>
              <a:t> on the Quality of Life of Breast Cancer</a:t>
            </a:r>
            <a:endParaRPr lang="en-US" sz="3200" b="0" i="0" u="none" strike="noStrike" dirty="0">
              <a:solidFill>
                <a:srgbClr val="7030A0"/>
              </a:solidFill>
              <a:effectLst/>
              <a:latin typeface="Bodoni 72 Oldstyle Book" pitchFamily="2" charset="0"/>
            </a:endParaRPr>
          </a:p>
        </p:txBody>
      </p:sp>
      <p:graphicFrame>
        <p:nvGraphicFramePr>
          <p:cNvPr id="3" name="Table 2">
            <a:extLst>
              <a:ext uri="{FF2B5EF4-FFF2-40B4-BE49-F238E27FC236}">
                <a16:creationId xmlns:a16="http://schemas.microsoft.com/office/drawing/2014/main" id="{778755FD-5726-2D4E-9DC0-962B2145056C}"/>
              </a:ext>
            </a:extLst>
          </p:cNvPr>
          <p:cNvGraphicFramePr>
            <a:graphicFrameLocks noGrp="1"/>
          </p:cNvGraphicFramePr>
          <p:nvPr>
            <p:extLst>
              <p:ext uri="{D42A27DB-BD31-4B8C-83A1-F6EECF244321}">
                <p14:modId xmlns:p14="http://schemas.microsoft.com/office/powerpoint/2010/main" val="4144736389"/>
              </p:ext>
            </p:extLst>
          </p:nvPr>
        </p:nvGraphicFramePr>
        <p:xfrm>
          <a:off x="1200150" y="2555780"/>
          <a:ext cx="9906000" cy="2431416"/>
        </p:xfrm>
        <a:graphic>
          <a:graphicData uri="http://schemas.openxmlformats.org/drawingml/2006/table">
            <a:tbl>
              <a:tblPr firstRow="1" firstCol="1" bandRow="1">
                <a:tableStyleId>{5C22544A-7EE6-4342-B048-85BDC9FD1C3A}</a:tableStyleId>
              </a:tblPr>
              <a:tblGrid>
                <a:gridCol w="2047862">
                  <a:extLst>
                    <a:ext uri="{9D8B030D-6E8A-4147-A177-3AD203B41FA5}">
                      <a16:colId xmlns:a16="http://schemas.microsoft.com/office/drawing/2014/main" val="791602493"/>
                    </a:ext>
                  </a:extLst>
                </a:gridCol>
                <a:gridCol w="2230200">
                  <a:extLst>
                    <a:ext uri="{9D8B030D-6E8A-4147-A177-3AD203B41FA5}">
                      <a16:colId xmlns:a16="http://schemas.microsoft.com/office/drawing/2014/main" val="3670120367"/>
                    </a:ext>
                  </a:extLst>
                </a:gridCol>
                <a:gridCol w="2860125">
                  <a:extLst>
                    <a:ext uri="{9D8B030D-6E8A-4147-A177-3AD203B41FA5}">
                      <a16:colId xmlns:a16="http://schemas.microsoft.com/office/drawing/2014/main" val="1471619036"/>
                    </a:ext>
                  </a:extLst>
                </a:gridCol>
                <a:gridCol w="1391906">
                  <a:extLst>
                    <a:ext uri="{9D8B030D-6E8A-4147-A177-3AD203B41FA5}">
                      <a16:colId xmlns:a16="http://schemas.microsoft.com/office/drawing/2014/main" val="164034842"/>
                    </a:ext>
                  </a:extLst>
                </a:gridCol>
                <a:gridCol w="1375907">
                  <a:extLst>
                    <a:ext uri="{9D8B030D-6E8A-4147-A177-3AD203B41FA5}">
                      <a16:colId xmlns:a16="http://schemas.microsoft.com/office/drawing/2014/main" val="2859545433"/>
                    </a:ext>
                  </a:extLst>
                </a:gridCol>
              </a:tblGrid>
              <a:tr h="0">
                <a:tc rowSpan="2" gridSpan="2">
                  <a:txBody>
                    <a:bodyPr/>
                    <a:lstStyle/>
                    <a:p>
                      <a:pPr marL="457200" algn="ctr">
                        <a:lnSpc>
                          <a:spcPct val="115000"/>
                        </a:lnSpc>
                        <a:spcAft>
                          <a:spcPts val="0"/>
                        </a:spcAft>
                      </a:pPr>
                      <a:r>
                        <a:rPr lang="en-US" sz="2400" dirty="0">
                          <a:effectLst/>
                          <a:latin typeface="Bodoni 72 Oldstyle Book" pitchFamily="2" charset="0"/>
                        </a:rPr>
                        <a:t>Model</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rowSpan="2" hMerge="1">
                  <a:txBody>
                    <a:bodyPr/>
                    <a:lstStyle/>
                    <a:p>
                      <a:endParaRPr lang="en-US"/>
                    </a:p>
                  </a:txBody>
                  <a:tcPr/>
                </a:tc>
                <a:tc>
                  <a:txBody>
                    <a:bodyPr/>
                    <a:lstStyle/>
                    <a:p>
                      <a:pPr marL="457200" algn="ctr">
                        <a:lnSpc>
                          <a:spcPct val="115000"/>
                        </a:lnSpc>
                        <a:spcAft>
                          <a:spcPts val="0"/>
                        </a:spcAft>
                      </a:pPr>
                      <a:r>
                        <a:rPr lang="en-US" sz="2400" dirty="0" err="1">
                          <a:effectLst/>
                          <a:latin typeface="Bodoni 72 Oldstyle Book" pitchFamily="2" charset="0"/>
                        </a:rPr>
                        <a:t>Unsandarized</a:t>
                      </a:r>
                      <a:r>
                        <a:rPr lang="en-US" sz="2400" dirty="0">
                          <a:effectLst/>
                          <a:latin typeface="Bodoni 72 Oldstyle Book" pitchFamily="2" charset="0"/>
                        </a:rPr>
                        <a:t> Coefficients</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rowSpan="2">
                  <a:txBody>
                    <a:bodyPr/>
                    <a:lstStyle/>
                    <a:p>
                      <a:pPr marL="457200" algn="ctr">
                        <a:lnSpc>
                          <a:spcPct val="115000"/>
                        </a:lnSpc>
                        <a:spcAft>
                          <a:spcPts val="0"/>
                        </a:spcAft>
                      </a:pPr>
                      <a:r>
                        <a:rPr lang="en-US" sz="2400" b="1" dirty="0">
                          <a:solidFill>
                            <a:srgbClr val="7030A0"/>
                          </a:solidFill>
                          <a:effectLst/>
                          <a:latin typeface="Bodoni 72 Oldstyle Book" pitchFamily="2" charset="0"/>
                        </a:rPr>
                        <a:t>T</a:t>
                      </a:r>
                      <a:endParaRPr lang="en-ID" sz="2400" b="1" dirty="0">
                        <a:solidFill>
                          <a:srgbClr val="7030A0"/>
                        </a:solidFill>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rowSpan="2">
                  <a:txBody>
                    <a:bodyPr/>
                    <a:lstStyle/>
                    <a:p>
                      <a:pPr marL="457200" algn="ctr">
                        <a:lnSpc>
                          <a:spcPct val="115000"/>
                        </a:lnSpc>
                        <a:spcAft>
                          <a:spcPts val="800"/>
                        </a:spcAft>
                      </a:pPr>
                      <a:r>
                        <a:rPr lang="en-US" sz="2400" b="1" dirty="0">
                          <a:solidFill>
                            <a:srgbClr val="7030A0"/>
                          </a:solidFill>
                          <a:effectLst/>
                          <a:latin typeface="Bodoni 72 Oldstyle Book" pitchFamily="2" charset="0"/>
                        </a:rPr>
                        <a:t>Sig.</a:t>
                      </a:r>
                      <a:endParaRPr lang="en-ID" sz="2400" b="1" dirty="0">
                        <a:solidFill>
                          <a:srgbClr val="7030A0"/>
                        </a:solidFill>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extLst>
                  <a:ext uri="{0D108BD9-81ED-4DB2-BD59-A6C34878D82A}">
                    <a16:rowId xmlns:a16="http://schemas.microsoft.com/office/drawing/2014/main" val="32803637"/>
                  </a:ext>
                </a:extLst>
              </a:tr>
              <a:tr h="0">
                <a:tc gridSpan="2" vMerge="1">
                  <a:txBody>
                    <a:bodyPr/>
                    <a:lstStyle/>
                    <a:p>
                      <a:endParaRPr lang="en-US"/>
                    </a:p>
                  </a:txBody>
                  <a:tcPr/>
                </a:tc>
                <a:tc hMerge="1" vMerge="1">
                  <a:txBody>
                    <a:bodyPr/>
                    <a:lstStyle/>
                    <a:p>
                      <a:endParaRPr lang="en-US"/>
                    </a:p>
                  </a:txBody>
                  <a:tcPr/>
                </a:tc>
                <a:tc>
                  <a:txBody>
                    <a:bodyPr/>
                    <a:lstStyle/>
                    <a:p>
                      <a:pPr marL="457200" algn="ctr">
                        <a:lnSpc>
                          <a:spcPct val="115000"/>
                        </a:lnSpc>
                        <a:spcAft>
                          <a:spcPts val="800"/>
                        </a:spcAft>
                      </a:pPr>
                      <a:r>
                        <a:rPr lang="en-US" sz="2400" dirty="0">
                          <a:solidFill>
                            <a:srgbClr val="7030A0"/>
                          </a:solidFill>
                          <a:effectLst/>
                          <a:latin typeface="Bodoni 72 Oldstyle Book" pitchFamily="2" charset="0"/>
                        </a:rPr>
                        <a:t>B</a:t>
                      </a:r>
                      <a:endParaRPr lang="en-ID" sz="2400" dirty="0">
                        <a:solidFill>
                          <a:srgbClr val="7030A0"/>
                        </a:solidFill>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18611538"/>
                  </a:ext>
                </a:extLst>
              </a:tr>
              <a:tr h="0">
                <a:tc>
                  <a:txBody>
                    <a:bodyPr/>
                    <a:lstStyle/>
                    <a:p>
                      <a:pPr marL="457200">
                        <a:lnSpc>
                          <a:spcPct val="115000"/>
                        </a:lnSpc>
                        <a:spcAft>
                          <a:spcPts val="800"/>
                        </a:spcAft>
                      </a:pP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tc>
                <a:tc>
                  <a:txBody>
                    <a:bodyPr/>
                    <a:lstStyle/>
                    <a:p>
                      <a:pPr marL="457200">
                        <a:lnSpc>
                          <a:spcPct val="115000"/>
                        </a:lnSpc>
                        <a:spcAft>
                          <a:spcPts val="800"/>
                        </a:spcAft>
                      </a:pPr>
                      <a:r>
                        <a:rPr lang="en-US" sz="2400" dirty="0">
                          <a:effectLst/>
                          <a:latin typeface="Bodoni 72 Oldstyle Book" pitchFamily="2" charset="0"/>
                        </a:rPr>
                        <a:t>(Constant)</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tc>
                <a:tc>
                  <a:txBody>
                    <a:bodyPr/>
                    <a:lstStyle/>
                    <a:p>
                      <a:pPr marL="38100" marR="38100" algn="ctr">
                        <a:lnSpc>
                          <a:spcPct val="115000"/>
                        </a:lnSpc>
                        <a:spcAft>
                          <a:spcPts val="0"/>
                        </a:spcAft>
                      </a:pPr>
                      <a:r>
                        <a:rPr lang="en-US" sz="2400" dirty="0">
                          <a:effectLst/>
                          <a:latin typeface="Times New Roman" panose="02020603050405020304" pitchFamily="18" charset="0"/>
                          <a:ea typeface="Times New Roman" panose="02020603050405020304" pitchFamily="18" charset="0"/>
                        </a:rPr>
                        <a:t>1,946</a:t>
                      </a:r>
                      <a:endParaRPr lang="en-ID"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a:effectLst/>
                          <a:latin typeface="Times New Roman" panose="02020603050405020304" pitchFamily="18" charset="0"/>
                          <a:ea typeface="Times New Roman" panose="02020603050405020304" pitchFamily="18" charset="0"/>
                        </a:rPr>
                        <a:t>0,607</a:t>
                      </a:r>
                      <a:endParaRPr lang="en-ID"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a:effectLst/>
                          <a:latin typeface="Times New Roman" panose="02020603050405020304" pitchFamily="18" charset="0"/>
                          <a:ea typeface="Times New Roman" panose="02020603050405020304" pitchFamily="18" charset="0"/>
                        </a:rPr>
                        <a:t>0,544</a:t>
                      </a:r>
                      <a:endParaRPr lang="en-ID"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92048397"/>
                  </a:ext>
                </a:extLst>
              </a:tr>
              <a:tr h="0">
                <a:tc>
                  <a:txBody>
                    <a:bodyPr/>
                    <a:lstStyle/>
                    <a:p>
                      <a:endParaRPr lang="en-US" dirty="0"/>
                    </a:p>
                  </a:txBody>
                  <a:tcPr marL="68580" marR="68580" marT="0" marB="0" anchor="ctr"/>
                </a:tc>
                <a:tc>
                  <a:txBody>
                    <a:bodyPr/>
                    <a:lstStyle/>
                    <a:p>
                      <a:pPr marL="457200">
                        <a:lnSpc>
                          <a:spcPct val="115000"/>
                        </a:lnSpc>
                        <a:spcAft>
                          <a:spcPts val="800"/>
                        </a:spcAft>
                      </a:pPr>
                      <a:r>
                        <a:rPr lang="en-ID" sz="2400" dirty="0">
                          <a:effectLst/>
                          <a:latin typeface="Bodoni 72 Oldstyle Book" pitchFamily="2" charset="0"/>
                          <a:ea typeface="Calibri" panose="020F0502020204030204" pitchFamily="34" charset="0"/>
                          <a:cs typeface="SimSun" panose="02010600030101010101" pitchFamily="2" charset="-122"/>
                        </a:rPr>
                        <a:t>Family </a:t>
                      </a:r>
                      <a:r>
                        <a:rPr lang="en-ID" sz="2400" dirty="0" err="1">
                          <a:effectLst/>
                          <a:latin typeface="Bodoni 72 Oldstyle Book" pitchFamily="2" charset="0"/>
                          <a:ea typeface="Calibri" panose="020F0502020204030204" pitchFamily="34" charset="0"/>
                          <a:cs typeface="SimSun" panose="02010600030101010101" pitchFamily="2" charset="-122"/>
                        </a:rPr>
                        <a:t>Asistance</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tc>
                <a:tc>
                  <a:txBody>
                    <a:bodyPr/>
                    <a:lstStyle/>
                    <a:p>
                      <a:pPr marL="38100" marR="38100" algn="ctr">
                        <a:lnSpc>
                          <a:spcPct val="115000"/>
                        </a:lnSpc>
                        <a:spcAft>
                          <a:spcPts val="0"/>
                        </a:spcAft>
                      </a:pPr>
                      <a:r>
                        <a:rPr lang="en-US" sz="2400" dirty="0">
                          <a:effectLst/>
                          <a:latin typeface="Times New Roman" panose="02020603050405020304" pitchFamily="18" charset="0"/>
                          <a:ea typeface="Times New Roman" panose="02020603050405020304" pitchFamily="18" charset="0"/>
                        </a:rPr>
                        <a:t>1,132</a:t>
                      </a:r>
                      <a:endParaRPr lang="en-ID"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dirty="0">
                          <a:effectLst/>
                          <a:latin typeface="Times New Roman" panose="02020603050405020304" pitchFamily="18" charset="0"/>
                          <a:ea typeface="Times New Roman" panose="02020603050405020304" pitchFamily="18" charset="0"/>
                        </a:rPr>
                        <a:t>25,807</a:t>
                      </a:r>
                      <a:endParaRPr lang="en-ID"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dirty="0">
                          <a:solidFill>
                            <a:srgbClr val="7030A0"/>
                          </a:solidFill>
                          <a:effectLst/>
                          <a:latin typeface="Times New Roman" panose="02020603050405020304" pitchFamily="18" charset="0"/>
                          <a:ea typeface="Times New Roman" panose="02020603050405020304" pitchFamily="18" charset="0"/>
                        </a:rPr>
                        <a:t>0,000</a:t>
                      </a:r>
                      <a:endParaRPr lang="en-ID" sz="24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05985465"/>
                  </a:ext>
                </a:extLst>
              </a:tr>
            </a:tbl>
          </a:graphicData>
        </a:graphic>
      </p:graphicFrame>
    </p:spTree>
    <p:extLst>
      <p:ext uri="{BB962C8B-B14F-4D97-AF65-F5344CB8AC3E}">
        <p14:creationId xmlns:p14="http://schemas.microsoft.com/office/powerpoint/2010/main" val="2900931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2933701" y="188422"/>
            <a:ext cx="8458200" cy="584775"/>
          </a:xfrm>
          <a:prstGeom prst="rect">
            <a:avLst/>
          </a:prstGeom>
          <a:solidFill>
            <a:schemeClr val="accent2"/>
          </a:solidFill>
        </p:spPr>
        <p:txBody>
          <a:bodyPr wrap="square" rtlCol="0">
            <a:spAutoFit/>
          </a:bodyPr>
          <a:lstStyle/>
          <a:p>
            <a:pPr algn="ctr"/>
            <a:r>
              <a:rPr lang="en-ID" sz="3200" b="1" dirty="0">
                <a:solidFill>
                  <a:srgbClr val="7030A0"/>
                </a:solidFill>
                <a:latin typeface="Bodoni 72 Oldstyle Book" pitchFamily="2" charset="0"/>
              </a:rPr>
              <a:t>Multivariate Statistical Analysis : t. Test</a:t>
            </a:r>
          </a:p>
        </p:txBody>
      </p:sp>
      <p:sp>
        <p:nvSpPr>
          <p:cNvPr id="4" name="TextBox 3">
            <a:extLst>
              <a:ext uri="{FF2B5EF4-FFF2-40B4-BE49-F238E27FC236}">
                <a16:creationId xmlns:a16="http://schemas.microsoft.com/office/drawing/2014/main" id="{0397340E-3607-6772-E341-5A3D6C7539DE}"/>
              </a:ext>
            </a:extLst>
          </p:cNvPr>
          <p:cNvSpPr txBox="1"/>
          <p:nvPr/>
        </p:nvSpPr>
        <p:spPr>
          <a:xfrm>
            <a:off x="349641" y="1173203"/>
            <a:ext cx="11299874" cy="1077218"/>
          </a:xfrm>
          <a:prstGeom prst="rect">
            <a:avLst/>
          </a:prstGeom>
          <a:solidFill>
            <a:schemeClr val="accent2"/>
          </a:solidFill>
        </p:spPr>
        <p:txBody>
          <a:bodyPr wrap="square">
            <a:spAutoFit/>
          </a:bodyPr>
          <a:lstStyle/>
          <a:p>
            <a:pPr algn="just"/>
            <a:r>
              <a:rPr lang="en-US" sz="3200" dirty="0">
                <a:solidFill>
                  <a:srgbClr val="7030A0"/>
                </a:solidFill>
                <a:latin typeface="Bodoni 72 Oldstyle Book" pitchFamily="2" charset="0"/>
              </a:rPr>
              <a:t>c. The Impact of Treatment Compliance on the Quality of Life of Breast Cancer</a:t>
            </a:r>
            <a:endParaRPr lang="en-US" sz="3200" b="0" i="0" u="none" strike="noStrike" dirty="0">
              <a:solidFill>
                <a:srgbClr val="7030A0"/>
              </a:solidFill>
              <a:effectLst/>
              <a:latin typeface="Bodoni 72 Oldstyle Book" pitchFamily="2" charset="0"/>
            </a:endParaRPr>
          </a:p>
        </p:txBody>
      </p:sp>
      <p:graphicFrame>
        <p:nvGraphicFramePr>
          <p:cNvPr id="3" name="Table 2">
            <a:extLst>
              <a:ext uri="{FF2B5EF4-FFF2-40B4-BE49-F238E27FC236}">
                <a16:creationId xmlns:a16="http://schemas.microsoft.com/office/drawing/2014/main" id="{778755FD-5726-2D4E-9DC0-962B2145056C}"/>
              </a:ext>
            </a:extLst>
          </p:cNvPr>
          <p:cNvGraphicFramePr>
            <a:graphicFrameLocks noGrp="1"/>
          </p:cNvGraphicFramePr>
          <p:nvPr>
            <p:extLst>
              <p:ext uri="{D42A27DB-BD31-4B8C-83A1-F6EECF244321}">
                <p14:modId xmlns:p14="http://schemas.microsoft.com/office/powerpoint/2010/main" val="3403781100"/>
              </p:ext>
            </p:extLst>
          </p:nvPr>
        </p:nvGraphicFramePr>
        <p:xfrm>
          <a:off x="1200150" y="2555780"/>
          <a:ext cx="9906000" cy="2431416"/>
        </p:xfrm>
        <a:graphic>
          <a:graphicData uri="http://schemas.openxmlformats.org/drawingml/2006/table">
            <a:tbl>
              <a:tblPr firstRow="1" firstCol="1" bandRow="1">
                <a:tableStyleId>{5C22544A-7EE6-4342-B048-85BDC9FD1C3A}</a:tableStyleId>
              </a:tblPr>
              <a:tblGrid>
                <a:gridCol w="2047862">
                  <a:extLst>
                    <a:ext uri="{9D8B030D-6E8A-4147-A177-3AD203B41FA5}">
                      <a16:colId xmlns:a16="http://schemas.microsoft.com/office/drawing/2014/main" val="791602493"/>
                    </a:ext>
                  </a:extLst>
                </a:gridCol>
                <a:gridCol w="2230200">
                  <a:extLst>
                    <a:ext uri="{9D8B030D-6E8A-4147-A177-3AD203B41FA5}">
                      <a16:colId xmlns:a16="http://schemas.microsoft.com/office/drawing/2014/main" val="3670120367"/>
                    </a:ext>
                  </a:extLst>
                </a:gridCol>
                <a:gridCol w="2860125">
                  <a:extLst>
                    <a:ext uri="{9D8B030D-6E8A-4147-A177-3AD203B41FA5}">
                      <a16:colId xmlns:a16="http://schemas.microsoft.com/office/drawing/2014/main" val="1471619036"/>
                    </a:ext>
                  </a:extLst>
                </a:gridCol>
                <a:gridCol w="1391906">
                  <a:extLst>
                    <a:ext uri="{9D8B030D-6E8A-4147-A177-3AD203B41FA5}">
                      <a16:colId xmlns:a16="http://schemas.microsoft.com/office/drawing/2014/main" val="164034842"/>
                    </a:ext>
                  </a:extLst>
                </a:gridCol>
                <a:gridCol w="1375907">
                  <a:extLst>
                    <a:ext uri="{9D8B030D-6E8A-4147-A177-3AD203B41FA5}">
                      <a16:colId xmlns:a16="http://schemas.microsoft.com/office/drawing/2014/main" val="2859545433"/>
                    </a:ext>
                  </a:extLst>
                </a:gridCol>
              </a:tblGrid>
              <a:tr h="0">
                <a:tc rowSpan="2" gridSpan="2">
                  <a:txBody>
                    <a:bodyPr/>
                    <a:lstStyle/>
                    <a:p>
                      <a:pPr marL="457200" algn="ctr">
                        <a:lnSpc>
                          <a:spcPct val="115000"/>
                        </a:lnSpc>
                        <a:spcAft>
                          <a:spcPts val="0"/>
                        </a:spcAft>
                      </a:pPr>
                      <a:r>
                        <a:rPr lang="en-US" sz="2400" dirty="0">
                          <a:effectLst/>
                          <a:latin typeface="Bodoni 72 Oldstyle Book" pitchFamily="2" charset="0"/>
                        </a:rPr>
                        <a:t>Model</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rowSpan="2" hMerge="1">
                  <a:txBody>
                    <a:bodyPr/>
                    <a:lstStyle/>
                    <a:p>
                      <a:endParaRPr lang="en-US"/>
                    </a:p>
                  </a:txBody>
                  <a:tcPr/>
                </a:tc>
                <a:tc>
                  <a:txBody>
                    <a:bodyPr/>
                    <a:lstStyle/>
                    <a:p>
                      <a:pPr marL="457200" algn="ctr">
                        <a:lnSpc>
                          <a:spcPct val="115000"/>
                        </a:lnSpc>
                        <a:spcAft>
                          <a:spcPts val="0"/>
                        </a:spcAft>
                      </a:pPr>
                      <a:r>
                        <a:rPr lang="en-US" sz="2400" dirty="0" err="1">
                          <a:effectLst/>
                          <a:latin typeface="Bodoni 72 Oldstyle Book" pitchFamily="2" charset="0"/>
                        </a:rPr>
                        <a:t>Unsandarized</a:t>
                      </a:r>
                      <a:r>
                        <a:rPr lang="en-US" sz="2400" dirty="0">
                          <a:effectLst/>
                          <a:latin typeface="Bodoni 72 Oldstyle Book" pitchFamily="2" charset="0"/>
                        </a:rPr>
                        <a:t> Coefficients</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rowSpan="2">
                  <a:txBody>
                    <a:bodyPr/>
                    <a:lstStyle/>
                    <a:p>
                      <a:pPr marL="457200" algn="ctr">
                        <a:lnSpc>
                          <a:spcPct val="115000"/>
                        </a:lnSpc>
                        <a:spcAft>
                          <a:spcPts val="0"/>
                        </a:spcAft>
                      </a:pPr>
                      <a:r>
                        <a:rPr lang="en-US" sz="2400" b="1" dirty="0">
                          <a:solidFill>
                            <a:srgbClr val="7030A0"/>
                          </a:solidFill>
                          <a:effectLst/>
                          <a:latin typeface="Bodoni 72 Oldstyle Book" pitchFamily="2" charset="0"/>
                        </a:rPr>
                        <a:t>T</a:t>
                      </a:r>
                      <a:endParaRPr lang="en-ID" sz="2400" b="1" dirty="0">
                        <a:solidFill>
                          <a:srgbClr val="7030A0"/>
                        </a:solidFill>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rowSpan="2">
                  <a:txBody>
                    <a:bodyPr/>
                    <a:lstStyle/>
                    <a:p>
                      <a:pPr marL="457200" algn="ctr">
                        <a:lnSpc>
                          <a:spcPct val="115000"/>
                        </a:lnSpc>
                        <a:spcAft>
                          <a:spcPts val="800"/>
                        </a:spcAft>
                      </a:pPr>
                      <a:r>
                        <a:rPr lang="en-US" sz="2400" b="1" dirty="0">
                          <a:solidFill>
                            <a:srgbClr val="7030A0"/>
                          </a:solidFill>
                          <a:effectLst/>
                          <a:latin typeface="Bodoni 72 Oldstyle Book" pitchFamily="2" charset="0"/>
                        </a:rPr>
                        <a:t>Sig.</a:t>
                      </a:r>
                      <a:endParaRPr lang="en-ID" sz="2400" b="1" dirty="0">
                        <a:solidFill>
                          <a:srgbClr val="7030A0"/>
                        </a:solidFill>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extLst>
                  <a:ext uri="{0D108BD9-81ED-4DB2-BD59-A6C34878D82A}">
                    <a16:rowId xmlns:a16="http://schemas.microsoft.com/office/drawing/2014/main" val="32803637"/>
                  </a:ext>
                </a:extLst>
              </a:tr>
              <a:tr h="0">
                <a:tc gridSpan="2" vMerge="1">
                  <a:txBody>
                    <a:bodyPr/>
                    <a:lstStyle/>
                    <a:p>
                      <a:endParaRPr lang="en-US"/>
                    </a:p>
                  </a:txBody>
                  <a:tcPr/>
                </a:tc>
                <a:tc hMerge="1" vMerge="1">
                  <a:txBody>
                    <a:bodyPr/>
                    <a:lstStyle/>
                    <a:p>
                      <a:endParaRPr lang="en-US"/>
                    </a:p>
                  </a:txBody>
                  <a:tcPr/>
                </a:tc>
                <a:tc>
                  <a:txBody>
                    <a:bodyPr/>
                    <a:lstStyle/>
                    <a:p>
                      <a:pPr marL="457200" algn="ctr">
                        <a:lnSpc>
                          <a:spcPct val="115000"/>
                        </a:lnSpc>
                        <a:spcAft>
                          <a:spcPts val="800"/>
                        </a:spcAft>
                      </a:pPr>
                      <a:r>
                        <a:rPr lang="en-US" sz="2400" dirty="0">
                          <a:solidFill>
                            <a:srgbClr val="7030A0"/>
                          </a:solidFill>
                          <a:effectLst/>
                          <a:latin typeface="Bodoni 72 Oldstyle Book" pitchFamily="2" charset="0"/>
                        </a:rPr>
                        <a:t>B</a:t>
                      </a:r>
                      <a:endParaRPr lang="en-ID" sz="2400" dirty="0">
                        <a:solidFill>
                          <a:srgbClr val="7030A0"/>
                        </a:solidFill>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18611538"/>
                  </a:ext>
                </a:extLst>
              </a:tr>
              <a:tr h="0">
                <a:tc>
                  <a:txBody>
                    <a:bodyPr/>
                    <a:lstStyle/>
                    <a:p>
                      <a:pPr marL="457200">
                        <a:lnSpc>
                          <a:spcPct val="115000"/>
                        </a:lnSpc>
                        <a:spcAft>
                          <a:spcPts val="800"/>
                        </a:spcAft>
                      </a:pP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tc>
                <a:tc>
                  <a:txBody>
                    <a:bodyPr/>
                    <a:lstStyle/>
                    <a:p>
                      <a:pPr marL="457200">
                        <a:lnSpc>
                          <a:spcPct val="115000"/>
                        </a:lnSpc>
                        <a:spcAft>
                          <a:spcPts val="800"/>
                        </a:spcAft>
                      </a:pPr>
                      <a:r>
                        <a:rPr lang="en-US" sz="2400" dirty="0">
                          <a:effectLst/>
                          <a:latin typeface="Bodoni 72 Oldstyle Book" pitchFamily="2" charset="0"/>
                        </a:rPr>
                        <a:t>(Constant)</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tc>
                <a:tc>
                  <a:txBody>
                    <a:bodyPr/>
                    <a:lstStyle/>
                    <a:p>
                      <a:pPr marL="38100" marR="38100" algn="ctr">
                        <a:lnSpc>
                          <a:spcPct val="115000"/>
                        </a:lnSpc>
                        <a:spcAft>
                          <a:spcPts val="0"/>
                        </a:spcAft>
                      </a:pPr>
                      <a:r>
                        <a:rPr lang="en-US" sz="2400" dirty="0">
                          <a:effectLst/>
                          <a:latin typeface="Times New Roman" panose="02020603050405020304" pitchFamily="18" charset="0"/>
                          <a:ea typeface="Times New Roman" panose="02020603050405020304" pitchFamily="18" charset="0"/>
                        </a:rPr>
                        <a:t>18,021</a:t>
                      </a:r>
                      <a:endParaRPr lang="en-ID"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a:effectLst/>
                          <a:latin typeface="Times New Roman" panose="02020603050405020304" pitchFamily="18" charset="0"/>
                          <a:ea typeface="Times New Roman" panose="02020603050405020304" pitchFamily="18" charset="0"/>
                        </a:rPr>
                        <a:t>4,701</a:t>
                      </a:r>
                      <a:endParaRPr lang="en-ID"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dirty="0">
                          <a:solidFill>
                            <a:srgbClr val="7030A0"/>
                          </a:solidFill>
                          <a:effectLst/>
                          <a:latin typeface="Times New Roman" panose="02020603050405020304" pitchFamily="18" charset="0"/>
                          <a:ea typeface="Times New Roman" panose="02020603050405020304" pitchFamily="18" charset="0"/>
                        </a:rPr>
                        <a:t>0,000</a:t>
                      </a:r>
                      <a:endParaRPr lang="en-ID" sz="24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92048397"/>
                  </a:ext>
                </a:extLst>
              </a:tr>
              <a:tr h="0">
                <a:tc>
                  <a:txBody>
                    <a:bodyPr/>
                    <a:lstStyle/>
                    <a:p>
                      <a:endParaRPr lang="en-US" dirty="0"/>
                    </a:p>
                  </a:txBody>
                  <a:tcPr marL="68580" marR="68580" marT="0" marB="0" anchor="ctr"/>
                </a:tc>
                <a:tc>
                  <a:txBody>
                    <a:bodyPr/>
                    <a:lstStyle/>
                    <a:p>
                      <a:pPr marL="457200">
                        <a:lnSpc>
                          <a:spcPct val="115000"/>
                        </a:lnSpc>
                        <a:spcAft>
                          <a:spcPts val="800"/>
                        </a:spcAft>
                      </a:pPr>
                      <a:r>
                        <a:rPr lang="en-ID" sz="2400" dirty="0">
                          <a:effectLst/>
                          <a:latin typeface="Bodoni 72 Oldstyle Book" pitchFamily="2" charset="0"/>
                          <a:ea typeface="Calibri" panose="020F0502020204030204" pitchFamily="34" charset="0"/>
                          <a:cs typeface="SimSun" panose="02010600030101010101" pitchFamily="2" charset="-122"/>
                        </a:rPr>
                        <a:t>Treatment Compliance</a:t>
                      </a:r>
                    </a:p>
                  </a:txBody>
                  <a:tcPr marL="68580" marR="68580" marT="0" marB="0" anchor="ctr"/>
                </a:tc>
                <a:tc>
                  <a:txBody>
                    <a:bodyPr/>
                    <a:lstStyle/>
                    <a:p>
                      <a:pPr marL="38100" marR="38100" algn="ctr">
                        <a:lnSpc>
                          <a:spcPct val="115000"/>
                        </a:lnSpc>
                        <a:spcAft>
                          <a:spcPts val="0"/>
                        </a:spcAft>
                      </a:pPr>
                      <a:r>
                        <a:rPr lang="en-US" sz="2400" dirty="0">
                          <a:effectLst/>
                          <a:latin typeface="Times New Roman" panose="02020603050405020304" pitchFamily="18" charset="0"/>
                          <a:ea typeface="Times New Roman" panose="02020603050405020304" pitchFamily="18" charset="0"/>
                        </a:rPr>
                        <a:t>1,584</a:t>
                      </a:r>
                      <a:endParaRPr lang="en-ID"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dirty="0">
                          <a:effectLst/>
                          <a:latin typeface="Times New Roman" panose="02020603050405020304" pitchFamily="18" charset="0"/>
                          <a:ea typeface="Times New Roman" panose="02020603050405020304" pitchFamily="18" charset="0"/>
                        </a:rPr>
                        <a:t>16,336</a:t>
                      </a:r>
                      <a:endParaRPr lang="en-ID"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dirty="0">
                          <a:solidFill>
                            <a:srgbClr val="7030A0"/>
                          </a:solidFill>
                          <a:effectLst/>
                          <a:latin typeface="Times New Roman" panose="02020603050405020304" pitchFamily="18" charset="0"/>
                          <a:ea typeface="Times New Roman" panose="02020603050405020304" pitchFamily="18" charset="0"/>
                        </a:rPr>
                        <a:t>0,000</a:t>
                      </a:r>
                      <a:endParaRPr lang="en-ID" sz="24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05985465"/>
                  </a:ext>
                </a:extLst>
              </a:tr>
            </a:tbl>
          </a:graphicData>
        </a:graphic>
      </p:graphicFrame>
    </p:spTree>
    <p:extLst>
      <p:ext uri="{BB962C8B-B14F-4D97-AF65-F5344CB8AC3E}">
        <p14:creationId xmlns:p14="http://schemas.microsoft.com/office/powerpoint/2010/main" val="2248539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4438650" y="207472"/>
            <a:ext cx="4804601" cy="584775"/>
          </a:xfrm>
          <a:prstGeom prst="rect">
            <a:avLst/>
          </a:prstGeom>
          <a:solidFill>
            <a:schemeClr val="accent2"/>
          </a:solidFill>
        </p:spPr>
        <p:txBody>
          <a:bodyPr wrap="square" rtlCol="0">
            <a:spAutoFit/>
          </a:bodyPr>
          <a:lstStyle/>
          <a:p>
            <a:pPr lvl="0" algn="ctr"/>
            <a:r>
              <a:rPr lang="en-US" sz="3200" b="1" dirty="0" err="1">
                <a:solidFill>
                  <a:srgbClr val="7030A0"/>
                </a:solidFill>
                <a:latin typeface="Bodoni 72 Oldstyle Book" pitchFamily="2" charset="0"/>
              </a:rPr>
              <a:t>Simultan</a:t>
            </a:r>
            <a:r>
              <a:rPr lang="en-US" sz="3200" b="1" dirty="0">
                <a:solidFill>
                  <a:srgbClr val="7030A0"/>
                </a:solidFill>
                <a:latin typeface="Bodoni 72 Oldstyle Book" pitchFamily="2" charset="0"/>
              </a:rPr>
              <a:t> Test ( F Test)</a:t>
            </a:r>
            <a:endParaRPr lang="en-ID" sz="3200" dirty="0">
              <a:solidFill>
                <a:srgbClr val="7030A0"/>
              </a:solidFill>
              <a:latin typeface="Bodoni 72 Oldstyle Book" pitchFamily="2" charset="0"/>
            </a:endParaRPr>
          </a:p>
        </p:txBody>
      </p:sp>
      <p:sp>
        <p:nvSpPr>
          <p:cNvPr id="4" name="TextBox 3">
            <a:extLst>
              <a:ext uri="{FF2B5EF4-FFF2-40B4-BE49-F238E27FC236}">
                <a16:creationId xmlns:a16="http://schemas.microsoft.com/office/drawing/2014/main" id="{0397340E-3607-6772-E341-5A3D6C7539DE}"/>
              </a:ext>
            </a:extLst>
          </p:cNvPr>
          <p:cNvSpPr txBox="1"/>
          <p:nvPr/>
        </p:nvSpPr>
        <p:spPr>
          <a:xfrm>
            <a:off x="559191" y="1401803"/>
            <a:ext cx="11299874" cy="954107"/>
          </a:xfrm>
          <a:prstGeom prst="rect">
            <a:avLst/>
          </a:prstGeom>
          <a:solidFill>
            <a:schemeClr val="accent2"/>
          </a:solidFill>
        </p:spPr>
        <p:txBody>
          <a:bodyPr wrap="square">
            <a:spAutoFit/>
          </a:bodyPr>
          <a:lstStyle/>
          <a:p>
            <a:pPr algn="ctr"/>
            <a:r>
              <a:rPr lang="en-US" sz="2800" b="1" i="0" u="none" strike="noStrike" dirty="0">
                <a:solidFill>
                  <a:srgbClr val="7030A0"/>
                </a:solidFill>
                <a:effectLst/>
                <a:latin typeface="Bodoni 72 Oldstyle Book" pitchFamily="2" charset="0"/>
              </a:rPr>
              <a:t>Impact of Education providing, Family Assistance, </a:t>
            </a:r>
            <a:r>
              <a:rPr lang="en-US" sz="2800" dirty="0">
                <a:solidFill>
                  <a:schemeClr val="bg1"/>
                </a:solidFill>
                <a:latin typeface="Bodoni 72 Oldstyle Book" pitchFamily="2" charset="0"/>
              </a:rPr>
              <a:t> </a:t>
            </a:r>
            <a:r>
              <a:rPr lang="en-US" sz="2800" b="1" dirty="0">
                <a:solidFill>
                  <a:srgbClr val="7030A0"/>
                </a:solidFill>
                <a:latin typeface="Bodoni 72 Oldstyle Book" pitchFamily="2" charset="0"/>
              </a:rPr>
              <a:t>Treatment Compliance</a:t>
            </a:r>
          </a:p>
          <a:p>
            <a:pPr algn="ctr"/>
            <a:r>
              <a:rPr lang="en-US" sz="2800" b="1" dirty="0">
                <a:solidFill>
                  <a:srgbClr val="7030A0"/>
                </a:solidFill>
                <a:latin typeface="Bodoni 72 Oldstyle Book" pitchFamily="2" charset="0"/>
              </a:rPr>
              <a:t>on QoL of Breast Cancer  </a:t>
            </a:r>
            <a:r>
              <a:rPr lang="en-US" sz="2800" b="1" dirty="0" err="1">
                <a:solidFill>
                  <a:srgbClr val="7030A0"/>
                </a:solidFill>
                <a:latin typeface="Bodoni 72 Oldstyle Book" pitchFamily="2" charset="0"/>
              </a:rPr>
              <a:t>Patiens</a:t>
            </a:r>
            <a:r>
              <a:rPr lang="en-US" sz="2800" b="1" dirty="0">
                <a:solidFill>
                  <a:srgbClr val="7030A0"/>
                </a:solidFill>
                <a:latin typeface="Bodoni 72 Oldstyle Book" pitchFamily="2" charset="0"/>
              </a:rPr>
              <a:t> at DNCC</a:t>
            </a:r>
            <a:endParaRPr lang="en-US" sz="2800" b="1" i="0" u="none" strike="noStrike" dirty="0">
              <a:solidFill>
                <a:srgbClr val="7030A0"/>
              </a:solidFill>
              <a:effectLst/>
              <a:latin typeface="Bodoni 72 Oldstyle Book" pitchFamily="2" charset="0"/>
            </a:endParaRPr>
          </a:p>
        </p:txBody>
      </p:sp>
      <p:graphicFrame>
        <p:nvGraphicFramePr>
          <p:cNvPr id="3" name="Table 2">
            <a:extLst>
              <a:ext uri="{FF2B5EF4-FFF2-40B4-BE49-F238E27FC236}">
                <a16:creationId xmlns:a16="http://schemas.microsoft.com/office/drawing/2014/main" id="{3BD670C1-2FB8-FD4F-9814-3B66B69E6575}"/>
              </a:ext>
            </a:extLst>
          </p:cNvPr>
          <p:cNvGraphicFramePr>
            <a:graphicFrameLocks noGrp="1"/>
          </p:cNvGraphicFramePr>
          <p:nvPr>
            <p:extLst>
              <p:ext uri="{D42A27DB-BD31-4B8C-83A1-F6EECF244321}">
                <p14:modId xmlns:p14="http://schemas.microsoft.com/office/powerpoint/2010/main" val="3298047123"/>
              </p:ext>
            </p:extLst>
          </p:nvPr>
        </p:nvGraphicFramePr>
        <p:xfrm>
          <a:off x="863600" y="2593624"/>
          <a:ext cx="10452100" cy="2810576"/>
        </p:xfrm>
        <a:graphic>
          <a:graphicData uri="http://schemas.openxmlformats.org/drawingml/2006/table">
            <a:tbl>
              <a:tblPr firstRow="1" firstCol="1" bandRow="1">
                <a:tableStyleId>{5C22544A-7EE6-4342-B048-85BDC9FD1C3A}</a:tableStyleId>
              </a:tblPr>
              <a:tblGrid>
                <a:gridCol w="641350">
                  <a:extLst>
                    <a:ext uri="{9D8B030D-6E8A-4147-A177-3AD203B41FA5}">
                      <a16:colId xmlns:a16="http://schemas.microsoft.com/office/drawing/2014/main" val="541620077"/>
                    </a:ext>
                  </a:extLst>
                </a:gridCol>
                <a:gridCol w="3829050">
                  <a:extLst>
                    <a:ext uri="{9D8B030D-6E8A-4147-A177-3AD203B41FA5}">
                      <a16:colId xmlns:a16="http://schemas.microsoft.com/office/drawing/2014/main" val="1471679993"/>
                    </a:ext>
                  </a:extLst>
                </a:gridCol>
                <a:gridCol w="3176058">
                  <a:extLst>
                    <a:ext uri="{9D8B030D-6E8A-4147-A177-3AD203B41FA5}">
                      <a16:colId xmlns:a16="http://schemas.microsoft.com/office/drawing/2014/main" val="1018232353"/>
                    </a:ext>
                  </a:extLst>
                </a:gridCol>
                <a:gridCol w="1412301">
                  <a:extLst>
                    <a:ext uri="{9D8B030D-6E8A-4147-A177-3AD203B41FA5}">
                      <a16:colId xmlns:a16="http://schemas.microsoft.com/office/drawing/2014/main" val="3715059824"/>
                    </a:ext>
                  </a:extLst>
                </a:gridCol>
                <a:gridCol w="1393341">
                  <a:extLst>
                    <a:ext uri="{9D8B030D-6E8A-4147-A177-3AD203B41FA5}">
                      <a16:colId xmlns:a16="http://schemas.microsoft.com/office/drawing/2014/main" val="639565571"/>
                    </a:ext>
                  </a:extLst>
                </a:gridCol>
              </a:tblGrid>
              <a:tr h="683471">
                <a:tc rowSpan="2" gridSpan="2">
                  <a:txBody>
                    <a:bodyPr/>
                    <a:lstStyle/>
                    <a:p>
                      <a:pPr marL="457200" algn="ctr">
                        <a:lnSpc>
                          <a:spcPct val="115000"/>
                        </a:lnSpc>
                        <a:spcAft>
                          <a:spcPts val="0"/>
                        </a:spcAft>
                      </a:pPr>
                      <a:r>
                        <a:rPr lang="en-US" sz="2400" dirty="0">
                          <a:effectLst/>
                          <a:latin typeface="Bodoni 72 Oldstyle Book" pitchFamily="2" charset="0"/>
                        </a:rPr>
                        <a:t>Model</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rowSpan="2" hMerge="1">
                  <a:txBody>
                    <a:bodyPr/>
                    <a:lstStyle/>
                    <a:p>
                      <a:endParaRPr lang="en-US"/>
                    </a:p>
                  </a:txBody>
                  <a:tcPr/>
                </a:tc>
                <a:tc>
                  <a:txBody>
                    <a:bodyPr/>
                    <a:lstStyle/>
                    <a:p>
                      <a:pPr marL="457200" algn="ctr">
                        <a:lnSpc>
                          <a:spcPct val="115000"/>
                        </a:lnSpc>
                        <a:spcAft>
                          <a:spcPts val="0"/>
                        </a:spcAft>
                      </a:pPr>
                      <a:r>
                        <a:rPr lang="en-US" sz="2400" dirty="0" err="1">
                          <a:effectLst/>
                          <a:latin typeface="Bodoni 72 Oldstyle Book" pitchFamily="2" charset="0"/>
                        </a:rPr>
                        <a:t>Unsandarized</a:t>
                      </a:r>
                      <a:r>
                        <a:rPr lang="en-US" sz="2400" dirty="0">
                          <a:effectLst/>
                          <a:latin typeface="Bodoni 72 Oldstyle Book" pitchFamily="2" charset="0"/>
                        </a:rPr>
                        <a:t> Coefficients</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rowSpan="2">
                  <a:txBody>
                    <a:bodyPr/>
                    <a:lstStyle/>
                    <a:p>
                      <a:pPr marL="457200" algn="ctr">
                        <a:lnSpc>
                          <a:spcPct val="115000"/>
                        </a:lnSpc>
                        <a:spcAft>
                          <a:spcPts val="0"/>
                        </a:spcAft>
                      </a:pPr>
                      <a:r>
                        <a:rPr lang="en-US" sz="2400" dirty="0">
                          <a:effectLst/>
                          <a:latin typeface="Bodoni 72 Oldstyle Book" pitchFamily="2" charset="0"/>
                        </a:rPr>
                        <a:t>T</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rowSpan="2">
                  <a:txBody>
                    <a:bodyPr/>
                    <a:lstStyle/>
                    <a:p>
                      <a:pPr marL="457200" algn="ctr">
                        <a:lnSpc>
                          <a:spcPct val="115000"/>
                        </a:lnSpc>
                        <a:spcAft>
                          <a:spcPts val="800"/>
                        </a:spcAft>
                      </a:pPr>
                      <a:r>
                        <a:rPr lang="en-US" sz="2400" dirty="0">
                          <a:effectLst/>
                          <a:latin typeface="Bodoni 72 Oldstyle Book" pitchFamily="2" charset="0"/>
                        </a:rPr>
                        <a:t>Sig.</a:t>
                      </a:r>
                      <a:endParaRPr lang="en-ID" sz="24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extLst>
                  <a:ext uri="{0D108BD9-81ED-4DB2-BD59-A6C34878D82A}">
                    <a16:rowId xmlns:a16="http://schemas.microsoft.com/office/drawing/2014/main" val="4055770287"/>
                  </a:ext>
                </a:extLst>
              </a:tr>
              <a:tr h="331371">
                <a:tc gridSpan="2" vMerge="1">
                  <a:txBody>
                    <a:bodyPr/>
                    <a:lstStyle/>
                    <a:p>
                      <a:endParaRPr lang="en-US"/>
                    </a:p>
                  </a:txBody>
                  <a:tcPr/>
                </a:tc>
                <a:tc hMerge="1" vMerge="1">
                  <a:txBody>
                    <a:bodyPr/>
                    <a:lstStyle/>
                    <a:p>
                      <a:endParaRPr lang="en-US"/>
                    </a:p>
                  </a:txBody>
                  <a:tcPr/>
                </a:tc>
                <a:tc>
                  <a:txBody>
                    <a:bodyPr/>
                    <a:lstStyle/>
                    <a:p>
                      <a:pPr marL="457200" algn="ctr">
                        <a:lnSpc>
                          <a:spcPct val="115000"/>
                        </a:lnSpc>
                        <a:spcAft>
                          <a:spcPts val="800"/>
                        </a:spcAft>
                      </a:pPr>
                      <a:r>
                        <a:rPr lang="en-US" sz="2400" dirty="0">
                          <a:solidFill>
                            <a:schemeClr val="bg1"/>
                          </a:solidFill>
                          <a:effectLst/>
                          <a:latin typeface="Bodoni 72 Oldstyle Book" pitchFamily="2" charset="0"/>
                        </a:rPr>
                        <a:t>B</a:t>
                      </a:r>
                      <a:endParaRPr lang="en-ID" sz="2400" dirty="0">
                        <a:solidFill>
                          <a:schemeClr val="bg1"/>
                        </a:solidFill>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solidFill>
                      <a:schemeClr val="accent2"/>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08752940"/>
                  </a:ext>
                </a:extLst>
              </a:tr>
              <a:tr h="331371">
                <a:tc>
                  <a:txBody>
                    <a:bodyPr/>
                    <a:lstStyle/>
                    <a:p>
                      <a:pPr marL="457200">
                        <a:lnSpc>
                          <a:spcPct val="115000"/>
                        </a:lnSpc>
                        <a:spcAft>
                          <a:spcPts val="0"/>
                        </a:spcAft>
                      </a:pPr>
                      <a:endParaRPr lang="en-ID" sz="1100" dirty="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nchor="ctr"/>
                </a:tc>
                <a:tc>
                  <a:txBody>
                    <a:bodyPr/>
                    <a:lstStyle/>
                    <a:p>
                      <a:pPr marL="457200">
                        <a:lnSpc>
                          <a:spcPct val="115000"/>
                        </a:lnSpc>
                        <a:spcAft>
                          <a:spcPts val="800"/>
                        </a:spcAft>
                      </a:pPr>
                      <a:r>
                        <a:rPr lang="en-US" sz="2000" dirty="0">
                          <a:effectLst/>
                          <a:latin typeface="Bodoni 72 Oldstyle Book" pitchFamily="2" charset="0"/>
                        </a:rPr>
                        <a:t>1 (Constant)</a:t>
                      </a:r>
                      <a:endParaRPr lang="en-ID" sz="2000" dirty="0">
                        <a:effectLst/>
                        <a:latin typeface="Bodoni 72 Oldstyle Book" pitchFamily="2" charset="0"/>
                        <a:ea typeface="Calibri" panose="020F0502020204030204" pitchFamily="34" charset="0"/>
                        <a:cs typeface="SimSun" panose="02010600030101010101" pitchFamily="2" charset="-122"/>
                      </a:endParaRPr>
                    </a:p>
                  </a:txBody>
                  <a:tcPr marL="68580" marR="68580" marT="0" marB="0" anchor="ctr"/>
                </a:tc>
                <a:tc>
                  <a:txBody>
                    <a:bodyPr/>
                    <a:lstStyle/>
                    <a:p>
                      <a:pPr marL="38100" marR="38100" algn="ctr">
                        <a:lnSpc>
                          <a:spcPct val="115000"/>
                        </a:lnSpc>
                        <a:spcAft>
                          <a:spcPts val="0"/>
                        </a:spcAft>
                      </a:pPr>
                      <a:r>
                        <a:rPr lang="en-US" sz="2400" dirty="0">
                          <a:effectLst/>
                          <a:latin typeface="Bodoni 72 Oldstyle Book" pitchFamily="2" charset="0"/>
                        </a:rPr>
                        <a:t>12,701</a:t>
                      </a:r>
                      <a:endParaRPr lang="en-ID" sz="2400" dirty="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a:effectLst/>
                          <a:latin typeface="Bodoni 72 Oldstyle Book" pitchFamily="2" charset="0"/>
                        </a:rPr>
                        <a:t>5,541</a:t>
                      </a:r>
                      <a:endParaRPr lang="en-ID" sz="240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b="1" dirty="0">
                          <a:solidFill>
                            <a:srgbClr val="7030A0"/>
                          </a:solidFill>
                          <a:effectLst/>
                          <a:latin typeface="Bodoni 72 Oldstyle Book" pitchFamily="2" charset="0"/>
                        </a:rPr>
                        <a:t>0,000</a:t>
                      </a:r>
                      <a:endParaRPr lang="en-ID" sz="2400" b="1" dirty="0">
                        <a:solidFill>
                          <a:srgbClr val="7030A0"/>
                        </a:solidFill>
                        <a:effectLst/>
                        <a:latin typeface="Bodoni 72 Oldstyle Book" pitchFamily="2" charset="0"/>
                        <a:ea typeface="Times New Roman" panose="02020603050405020304" pitchFamily="18" charset="0"/>
                      </a:endParaRPr>
                    </a:p>
                  </a:txBody>
                  <a:tcPr marL="68580" marR="68580" marT="0" marB="0"/>
                </a:tc>
                <a:extLst>
                  <a:ext uri="{0D108BD9-81ED-4DB2-BD59-A6C34878D82A}">
                    <a16:rowId xmlns:a16="http://schemas.microsoft.com/office/drawing/2014/main" val="4166297912"/>
                  </a:ext>
                </a:extLst>
              </a:tr>
              <a:tr h="331371">
                <a:tc>
                  <a:txBody>
                    <a:bodyPr/>
                    <a:lstStyle/>
                    <a:p>
                      <a:pPr marL="457200">
                        <a:lnSpc>
                          <a:spcPct val="115000"/>
                        </a:lnSpc>
                        <a:spcAft>
                          <a:spcPts val="800"/>
                        </a:spcAft>
                      </a:pPr>
                      <a:r>
                        <a:rPr lang="en-US" sz="1200">
                          <a:effectLst/>
                        </a:rPr>
                        <a:t> </a:t>
                      </a:r>
                      <a:endParaRPr lang="en-ID" sz="110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nchor="ctr"/>
                </a:tc>
                <a:tc>
                  <a:txBody>
                    <a:bodyPr/>
                    <a:lstStyle/>
                    <a:p>
                      <a:pPr>
                        <a:lnSpc>
                          <a:spcPct val="115000"/>
                        </a:lnSpc>
                        <a:spcAft>
                          <a:spcPts val="0"/>
                        </a:spcAft>
                      </a:pPr>
                      <a:r>
                        <a:rPr lang="en-US" sz="2000" dirty="0">
                          <a:effectLst/>
                          <a:latin typeface="Bodoni 72 Oldstyle Book" pitchFamily="2" charset="0"/>
                        </a:rPr>
                        <a:t>Education Providing</a:t>
                      </a:r>
                      <a:endParaRPr lang="en-ID" sz="2000" dirty="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dirty="0">
                          <a:effectLst/>
                          <a:latin typeface="Bodoni 72 Oldstyle Book" pitchFamily="2" charset="0"/>
                        </a:rPr>
                        <a:t>0,781</a:t>
                      </a:r>
                      <a:endParaRPr lang="en-ID" sz="2400" dirty="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a:effectLst/>
                          <a:latin typeface="Bodoni 72 Oldstyle Book" pitchFamily="2" charset="0"/>
                        </a:rPr>
                        <a:t>12,171</a:t>
                      </a:r>
                      <a:endParaRPr lang="en-ID" sz="240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b="1" dirty="0">
                          <a:solidFill>
                            <a:srgbClr val="7030A0"/>
                          </a:solidFill>
                          <a:effectLst/>
                          <a:latin typeface="Bodoni 72 Oldstyle Book" pitchFamily="2" charset="0"/>
                        </a:rPr>
                        <a:t>0,000</a:t>
                      </a:r>
                      <a:endParaRPr lang="en-ID" sz="2400" b="1" dirty="0">
                        <a:solidFill>
                          <a:srgbClr val="7030A0"/>
                        </a:solidFill>
                        <a:effectLst/>
                        <a:latin typeface="Bodoni 72 Oldstyle Book" pitchFamily="2" charset="0"/>
                        <a:ea typeface="Times New Roman" panose="02020603050405020304" pitchFamily="18" charset="0"/>
                      </a:endParaRPr>
                    </a:p>
                  </a:txBody>
                  <a:tcPr marL="68580" marR="68580" marT="0" marB="0"/>
                </a:tc>
                <a:extLst>
                  <a:ext uri="{0D108BD9-81ED-4DB2-BD59-A6C34878D82A}">
                    <a16:rowId xmlns:a16="http://schemas.microsoft.com/office/drawing/2014/main" val="83915728"/>
                  </a:ext>
                </a:extLst>
              </a:tr>
              <a:tr h="331371">
                <a:tc>
                  <a:txBody>
                    <a:bodyPr/>
                    <a:lstStyle/>
                    <a:p>
                      <a:pPr marL="457200">
                        <a:lnSpc>
                          <a:spcPct val="115000"/>
                        </a:lnSpc>
                        <a:spcAft>
                          <a:spcPts val="800"/>
                        </a:spcAft>
                      </a:pPr>
                      <a:r>
                        <a:rPr lang="en-US" sz="1200">
                          <a:effectLst/>
                        </a:rPr>
                        <a:t> </a:t>
                      </a:r>
                      <a:endParaRPr lang="en-ID" sz="110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nchor="ctr"/>
                </a:tc>
                <a:tc>
                  <a:txBody>
                    <a:bodyPr/>
                    <a:lstStyle/>
                    <a:p>
                      <a:pPr>
                        <a:lnSpc>
                          <a:spcPct val="115000"/>
                        </a:lnSpc>
                        <a:spcAft>
                          <a:spcPts val="0"/>
                        </a:spcAft>
                      </a:pPr>
                      <a:r>
                        <a:rPr lang="en-US" sz="2000" dirty="0">
                          <a:effectLst/>
                          <a:latin typeface="Bodoni 72 Oldstyle Book" pitchFamily="2" charset="0"/>
                        </a:rPr>
                        <a:t>Family Assistance</a:t>
                      </a:r>
                      <a:endParaRPr lang="en-ID" sz="2000" dirty="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dirty="0">
                          <a:effectLst/>
                          <a:latin typeface="Bodoni 72 Oldstyle Book" pitchFamily="2" charset="0"/>
                        </a:rPr>
                        <a:t>0,482</a:t>
                      </a:r>
                      <a:endParaRPr lang="en-ID" sz="2400" dirty="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dirty="0">
                          <a:effectLst/>
                          <a:latin typeface="Bodoni 72 Oldstyle Book" pitchFamily="2" charset="0"/>
                        </a:rPr>
                        <a:t>10,804</a:t>
                      </a:r>
                      <a:endParaRPr lang="en-ID" sz="2400" dirty="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b="1" dirty="0">
                          <a:solidFill>
                            <a:srgbClr val="7030A0"/>
                          </a:solidFill>
                          <a:effectLst/>
                          <a:latin typeface="Bodoni 72 Oldstyle Book" pitchFamily="2" charset="0"/>
                        </a:rPr>
                        <a:t>0,000</a:t>
                      </a:r>
                      <a:endParaRPr lang="en-ID" sz="2400" b="1" dirty="0">
                        <a:solidFill>
                          <a:srgbClr val="7030A0"/>
                        </a:solidFill>
                        <a:effectLst/>
                        <a:latin typeface="Bodoni 72 Oldstyle Book" pitchFamily="2" charset="0"/>
                        <a:ea typeface="Times New Roman" panose="02020603050405020304" pitchFamily="18" charset="0"/>
                      </a:endParaRPr>
                    </a:p>
                  </a:txBody>
                  <a:tcPr marL="68580" marR="68580" marT="0" marB="0"/>
                </a:tc>
                <a:extLst>
                  <a:ext uri="{0D108BD9-81ED-4DB2-BD59-A6C34878D82A}">
                    <a16:rowId xmlns:a16="http://schemas.microsoft.com/office/drawing/2014/main" val="1524807124"/>
                  </a:ext>
                </a:extLst>
              </a:tr>
              <a:tr h="331371">
                <a:tc>
                  <a:txBody>
                    <a:bodyPr/>
                    <a:lstStyle/>
                    <a:p>
                      <a:pPr marL="457200">
                        <a:lnSpc>
                          <a:spcPct val="115000"/>
                        </a:lnSpc>
                        <a:spcAft>
                          <a:spcPts val="800"/>
                        </a:spcAft>
                      </a:pPr>
                      <a:r>
                        <a:rPr lang="en-US" sz="1200">
                          <a:effectLst/>
                        </a:rPr>
                        <a:t> </a:t>
                      </a:r>
                      <a:endParaRPr lang="en-ID" sz="1100">
                        <a:effectLst/>
                        <a:latin typeface="Calibri" panose="020F0502020204030204" pitchFamily="34" charset="0"/>
                        <a:ea typeface="Calibri" panose="020F0502020204030204" pitchFamily="34" charset="0"/>
                        <a:cs typeface="SimSun" panose="02010600030101010101" pitchFamily="2" charset="-122"/>
                      </a:endParaRPr>
                    </a:p>
                  </a:txBody>
                  <a:tcPr marL="68580" marR="68580" marT="0" marB="0" anchor="ctr"/>
                </a:tc>
                <a:tc>
                  <a:txBody>
                    <a:bodyPr/>
                    <a:lstStyle/>
                    <a:p>
                      <a:pPr>
                        <a:lnSpc>
                          <a:spcPct val="115000"/>
                        </a:lnSpc>
                        <a:spcAft>
                          <a:spcPts val="0"/>
                        </a:spcAft>
                      </a:pPr>
                      <a:r>
                        <a:rPr lang="en-US" sz="2000" dirty="0">
                          <a:effectLst/>
                          <a:latin typeface="Bodoni 72 Oldstyle Book" pitchFamily="2" charset="0"/>
                        </a:rPr>
                        <a:t>Compliance of Treatment </a:t>
                      </a:r>
                      <a:endParaRPr lang="en-ID" sz="2000" dirty="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a:effectLst/>
                          <a:latin typeface="Bodoni 72 Oldstyle Book" pitchFamily="2" charset="0"/>
                        </a:rPr>
                        <a:t>0,682</a:t>
                      </a:r>
                      <a:endParaRPr lang="en-ID" sz="240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dirty="0">
                          <a:effectLst/>
                          <a:latin typeface="Bodoni 72 Oldstyle Book" pitchFamily="2" charset="0"/>
                        </a:rPr>
                        <a:t>12,745</a:t>
                      </a:r>
                      <a:endParaRPr lang="en-ID" sz="2400" dirty="0">
                        <a:effectLst/>
                        <a:latin typeface="Bodoni 72 Oldstyle Book" pitchFamily="2" charset="0"/>
                        <a:ea typeface="Times New Roman" panose="02020603050405020304" pitchFamily="18" charset="0"/>
                      </a:endParaRPr>
                    </a:p>
                  </a:txBody>
                  <a:tcPr marL="68580" marR="68580" marT="0" marB="0"/>
                </a:tc>
                <a:tc>
                  <a:txBody>
                    <a:bodyPr/>
                    <a:lstStyle/>
                    <a:p>
                      <a:pPr marL="38100" marR="38100" algn="ctr">
                        <a:lnSpc>
                          <a:spcPct val="115000"/>
                        </a:lnSpc>
                        <a:spcAft>
                          <a:spcPts val="0"/>
                        </a:spcAft>
                      </a:pPr>
                      <a:r>
                        <a:rPr lang="en-US" sz="2400" b="1" dirty="0">
                          <a:solidFill>
                            <a:srgbClr val="7030A0"/>
                          </a:solidFill>
                          <a:effectLst/>
                          <a:latin typeface="Bodoni 72 Oldstyle Book" pitchFamily="2" charset="0"/>
                        </a:rPr>
                        <a:t>0,000</a:t>
                      </a:r>
                      <a:endParaRPr lang="en-ID" sz="2400" b="1" dirty="0">
                        <a:solidFill>
                          <a:srgbClr val="7030A0"/>
                        </a:solidFill>
                        <a:effectLst/>
                        <a:latin typeface="Bodoni 72 Oldstyle Book" pitchFamily="2" charset="0"/>
                        <a:ea typeface="Times New Roman" panose="02020603050405020304" pitchFamily="18" charset="0"/>
                      </a:endParaRPr>
                    </a:p>
                  </a:txBody>
                  <a:tcPr marL="68580" marR="68580" marT="0" marB="0"/>
                </a:tc>
                <a:extLst>
                  <a:ext uri="{0D108BD9-81ED-4DB2-BD59-A6C34878D82A}">
                    <a16:rowId xmlns:a16="http://schemas.microsoft.com/office/drawing/2014/main" val="101036696"/>
                  </a:ext>
                </a:extLst>
              </a:tr>
            </a:tbl>
          </a:graphicData>
        </a:graphic>
      </p:graphicFrame>
    </p:spTree>
    <p:extLst>
      <p:ext uri="{BB962C8B-B14F-4D97-AF65-F5344CB8AC3E}">
        <p14:creationId xmlns:p14="http://schemas.microsoft.com/office/powerpoint/2010/main" val="608938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4038600" y="321772"/>
            <a:ext cx="5181599" cy="769441"/>
          </a:xfrm>
          <a:prstGeom prst="rect">
            <a:avLst/>
          </a:prstGeom>
          <a:solidFill>
            <a:schemeClr val="accent2"/>
          </a:solidFill>
        </p:spPr>
        <p:txBody>
          <a:bodyPr wrap="square" rtlCol="0">
            <a:spAutoFit/>
          </a:bodyPr>
          <a:lstStyle/>
          <a:p>
            <a:pPr algn="ctr"/>
            <a:r>
              <a:rPr lang="en-ID" sz="4400" b="1" dirty="0">
                <a:solidFill>
                  <a:srgbClr val="7030A0"/>
                </a:solidFill>
                <a:latin typeface="Bodoni 72 Oldstyle Book" pitchFamily="2" charset="0"/>
              </a:rPr>
              <a:t>Discussion</a:t>
            </a:r>
          </a:p>
        </p:txBody>
      </p:sp>
      <p:sp>
        <p:nvSpPr>
          <p:cNvPr id="4" name="TextBox 3">
            <a:extLst>
              <a:ext uri="{FF2B5EF4-FFF2-40B4-BE49-F238E27FC236}">
                <a16:creationId xmlns:a16="http://schemas.microsoft.com/office/drawing/2014/main" id="{0397340E-3607-6772-E341-5A3D6C7539DE}"/>
              </a:ext>
            </a:extLst>
          </p:cNvPr>
          <p:cNvSpPr txBox="1"/>
          <p:nvPr/>
        </p:nvSpPr>
        <p:spPr>
          <a:xfrm>
            <a:off x="559191" y="1401803"/>
            <a:ext cx="9080109" cy="584775"/>
          </a:xfrm>
          <a:prstGeom prst="rect">
            <a:avLst/>
          </a:prstGeom>
          <a:solidFill>
            <a:srgbClr val="FF0000"/>
          </a:solidFill>
        </p:spPr>
        <p:txBody>
          <a:bodyPr wrap="square">
            <a:spAutoFit/>
          </a:bodyPr>
          <a:lstStyle/>
          <a:p>
            <a:pPr algn="ctr"/>
            <a:r>
              <a:rPr lang="en-US" sz="2400" dirty="0">
                <a:solidFill>
                  <a:schemeClr val="bg1"/>
                </a:solidFill>
              </a:rPr>
              <a:t>a</a:t>
            </a:r>
            <a:r>
              <a:rPr lang="en-US" sz="3200" dirty="0">
                <a:solidFill>
                  <a:schemeClr val="bg1"/>
                </a:solidFill>
                <a:latin typeface="Bodoni 72 Oldstyle Book" pitchFamily="2" charset="0"/>
              </a:rPr>
              <a:t>. The Impact t of Providing Education on Quality of Life</a:t>
            </a:r>
            <a:endParaRPr lang="en-US" sz="3200" b="0" i="0" u="none" strike="noStrike" dirty="0">
              <a:solidFill>
                <a:schemeClr val="bg1"/>
              </a:solidFill>
              <a:effectLst/>
              <a:latin typeface="Bodoni 72 Oldstyle Book" pitchFamily="2" charset="0"/>
            </a:endParaRPr>
          </a:p>
        </p:txBody>
      </p:sp>
      <p:graphicFrame>
        <p:nvGraphicFramePr>
          <p:cNvPr id="5" name="Diagram 4">
            <a:extLst>
              <a:ext uri="{FF2B5EF4-FFF2-40B4-BE49-F238E27FC236}">
                <a16:creationId xmlns:a16="http://schemas.microsoft.com/office/drawing/2014/main" id="{D07F3299-2130-EA47-96D9-EF7CC6712E7D}"/>
              </a:ext>
            </a:extLst>
          </p:cNvPr>
          <p:cNvGraphicFramePr/>
          <p:nvPr>
            <p:extLst>
              <p:ext uri="{D42A27DB-BD31-4B8C-83A1-F6EECF244321}">
                <p14:modId xmlns:p14="http://schemas.microsoft.com/office/powerpoint/2010/main" val="3377341096"/>
              </p:ext>
            </p:extLst>
          </p:nvPr>
        </p:nvGraphicFramePr>
        <p:xfrm>
          <a:off x="387741" y="2016796"/>
          <a:ext cx="11804259" cy="4517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482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99096ED-46A8-9F42-9C7F-5969608F8215}"/>
              </a:ext>
            </a:extLst>
          </p:cNvPr>
          <p:cNvGraphicFramePr/>
          <p:nvPr>
            <p:extLst>
              <p:ext uri="{D42A27DB-BD31-4B8C-83A1-F6EECF244321}">
                <p14:modId xmlns:p14="http://schemas.microsoft.com/office/powerpoint/2010/main" val="462099782"/>
              </p:ext>
            </p:extLst>
          </p:nvPr>
        </p:nvGraphicFramePr>
        <p:xfrm>
          <a:off x="171450" y="1924050"/>
          <a:ext cx="11299874" cy="3998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EC93340-CCF8-FE4D-B0CD-F8C30975A8EA}"/>
              </a:ext>
            </a:extLst>
          </p:cNvPr>
          <p:cNvSpPr txBox="1"/>
          <p:nvPr/>
        </p:nvSpPr>
        <p:spPr>
          <a:xfrm>
            <a:off x="559191" y="1072369"/>
            <a:ext cx="9080109" cy="584775"/>
          </a:xfrm>
          <a:prstGeom prst="rect">
            <a:avLst/>
          </a:prstGeom>
          <a:solidFill>
            <a:srgbClr val="FF0000"/>
          </a:solidFill>
        </p:spPr>
        <p:txBody>
          <a:bodyPr wrap="square">
            <a:spAutoFit/>
          </a:bodyPr>
          <a:lstStyle/>
          <a:p>
            <a:pPr algn="ctr"/>
            <a:r>
              <a:rPr lang="en-US" sz="2400" dirty="0">
                <a:solidFill>
                  <a:schemeClr val="bg1"/>
                </a:solidFill>
                <a:latin typeface="Bodoni 72 Oldstyle Book" pitchFamily="2" charset="0"/>
              </a:rPr>
              <a:t>b. </a:t>
            </a:r>
            <a:r>
              <a:rPr lang="en-US" sz="3200" dirty="0">
                <a:solidFill>
                  <a:schemeClr val="bg1"/>
                </a:solidFill>
                <a:latin typeface="Bodoni 72 Oldstyle Book" pitchFamily="2" charset="0"/>
              </a:rPr>
              <a:t>The Impact t of Family Assistance on Quality of Life</a:t>
            </a:r>
            <a:endParaRPr lang="en-US" sz="3200" b="0" i="0" u="none" strike="noStrike" dirty="0">
              <a:solidFill>
                <a:schemeClr val="bg1"/>
              </a:solidFill>
              <a:effectLst/>
              <a:latin typeface="Bodoni 72 Oldstyle Book" pitchFamily="2" charset="0"/>
            </a:endParaRPr>
          </a:p>
        </p:txBody>
      </p:sp>
      <p:sp>
        <p:nvSpPr>
          <p:cNvPr id="6" name="TextBox 5">
            <a:extLst>
              <a:ext uri="{FF2B5EF4-FFF2-40B4-BE49-F238E27FC236}">
                <a16:creationId xmlns:a16="http://schemas.microsoft.com/office/drawing/2014/main" id="{864C4C8F-1560-134F-97E7-A654B8C954F1}"/>
              </a:ext>
            </a:extLst>
          </p:cNvPr>
          <p:cNvSpPr txBox="1"/>
          <p:nvPr/>
        </p:nvSpPr>
        <p:spPr>
          <a:xfrm>
            <a:off x="3981450" y="36022"/>
            <a:ext cx="5181599" cy="769441"/>
          </a:xfrm>
          <a:prstGeom prst="rect">
            <a:avLst/>
          </a:prstGeom>
          <a:solidFill>
            <a:schemeClr val="accent2"/>
          </a:solidFill>
        </p:spPr>
        <p:txBody>
          <a:bodyPr wrap="square" rtlCol="0">
            <a:spAutoFit/>
          </a:bodyPr>
          <a:lstStyle/>
          <a:p>
            <a:pPr algn="ctr"/>
            <a:r>
              <a:rPr lang="en-ID" sz="4400" b="1" dirty="0">
                <a:solidFill>
                  <a:srgbClr val="7030A0"/>
                </a:solidFill>
                <a:latin typeface="Bodoni 72 Oldstyle Book" pitchFamily="2" charset="0"/>
              </a:rPr>
              <a:t>Discussion…..</a:t>
            </a:r>
          </a:p>
        </p:txBody>
      </p:sp>
    </p:spTree>
    <p:extLst>
      <p:ext uri="{BB962C8B-B14F-4D97-AF65-F5344CB8AC3E}">
        <p14:creationId xmlns:p14="http://schemas.microsoft.com/office/powerpoint/2010/main" val="1611724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4038600" y="321772"/>
            <a:ext cx="5181599" cy="769441"/>
          </a:xfrm>
          <a:prstGeom prst="rect">
            <a:avLst/>
          </a:prstGeom>
          <a:solidFill>
            <a:schemeClr val="accent2"/>
          </a:solidFill>
        </p:spPr>
        <p:txBody>
          <a:bodyPr wrap="square" rtlCol="0">
            <a:spAutoFit/>
          </a:bodyPr>
          <a:lstStyle/>
          <a:p>
            <a:pPr algn="ctr"/>
            <a:r>
              <a:rPr lang="en-ID" sz="4400" b="1" dirty="0">
                <a:solidFill>
                  <a:srgbClr val="7030A0"/>
                </a:solidFill>
                <a:latin typeface="Bodoni 72 Oldstyle Book" pitchFamily="2" charset="0"/>
              </a:rPr>
              <a:t>Discussion….</a:t>
            </a:r>
          </a:p>
        </p:txBody>
      </p:sp>
      <p:sp>
        <p:nvSpPr>
          <p:cNvPr id="4" name="TextBox 3">
            <a:extLst>
              <a:ext uri="{FF2B5EF4-FFF2-40B4-BE49-F238E27FC236}">
                <a16:creationId xmlns:a16="http://schemas.microsoft.com/office/drawing/2014/main" id="{0397340E-3607-6772-E341-5A3D6C7539DE}"/>
              </a:ext>
            </a:extLst>
          </p:cNvPr>
          <p:cNvSpPr txBox="1"/>
          <p:nvPr/>
        </p:nvSpPr>
        <p:spPr>
          <a:xfrm>
            <a:off x="673491" y="1261617"/>
            <a:ext cx="9080109" cy="584775"/>
          </a:xfrm>
          <a:prstGeom prst="rect">
            <a:avLst/>
          </a:prstGeom>
          <a:solidFill>
            <a:srgbClr val="FF0000"/>
          </a:solidFill>
        </p:spPr>
        <p:txBody>
          <a:bodyPr wrap="square">
            <a:spAutoFit/>
          </a:bodyPr>
          <a:lstStyle/>
          <a:p>
            <a:pPr algn="ctr"/>
            <a:r>
              <a:rPr lang="en-US" sz="2400" dirty="0">
                <a:solidFill>
                  <a:schemeClr val="bg1"/>
                </a:solidFill>
                <a:latin typeface="Bodoni 72 Oldstyle Book" pitchFamily="2" charset="0"/>
              </a:rPr>
              <a:t>C</a:t>
            </a:r>
            <a:r>
              <a:rPr lang="en-US" sz="3200" dirty="0">
                <a:solidFill>
                  <a:schemeClr val="bg1"/>
                </a:solidFill>
                <a:latin typeface="Bodoni 72 Oldstyle Book" pitchFamily="2" charset="0"/>
              </a:rPr>
              <a:t>. The Compliance of Treatment on Quality of Life</a:t>
            </a:r>
            <a:endParaRPr lang="en-US" sz="3200" b="0" i="0" u="none" strike="noStrike" dirty="0">
              <a:solidFill>
                <a:schemeClr val="bg1"/>
              </a:solidFill>
              <a:effectLst/>
              <a:latin typeface="Bodoni 72 Oldstyle Book" pitchFamily="2" charset="0"/>
            </a:endParaRPr>
          </a:p>
        </p:txBody>
      </p:sp>
      <p:graphicFrame>
        <p:nvGraphicFramePr>
          <p:cNvPr id="6" name="Diagram 5">
            <a:extLst>
              <a:ext uri="{FF2B5EF4-FFF2-40B4-BE49-F238E27FC236}">
                <a16:creationId xmlns:a16="http://schemas.microsoft.com/office/drawing/2014/main" id="{F421E54D-4846-F04A-97C5-4BBA07810567}"/>
              </a:ext>
            </a:extLst>
          </p:cNvPr>
          <p:cNvGraphicFramePr/>
          <p:nvPr>
            <p:extLst>
              <p:ext uri="{D42A27DB-BD31-4B8C-83A1-F6EECF244321}">
                <p14:modId xmlns:p14="http://schemas.microsoft.com/office/powerpoint/2010/main" val="524914784"/>
              </p:ext>
            </p:extLst>
          </p:nvPr>
        </p:nvGraphicFramePr>
        <p:xfrm>
          <a:off x="857250" y="2172890"/>
          <a:ext cx="10458450" cy="4323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567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4156365" y="784168"/>
            <a:ext cx="4087090" cy="769441"/>
          </a:xfrm>
          <a:prstGeom prst="rect">
            <a:avLst/>
          </a:prstGeom>
          <a:solidFill>
            <a:schemeClr val="accent2"/>
          </a:solidFill>
        </p:spPr>
        <p:txBody>
          <a:bodyPr wrap="square" rtlCol="0">
            <a:spAutoFit/>
          </a:bodyPr>
          <a:lstStyle/>
          <a:p>
            <a:pPr algn="ctr"/>
            <a:r>
              <a:rPr lang="en-ID" sz="4400" b="1" dirty="0">
                <a:solidFill>
                  <a:srgbClr val="7030A0"/>
                </a:solidFill>
                <a:latin typeface="Bodoni 72 Oldstyle Book" pitchFamily="2" charset="0"/>
              </a:rPr>
              <a:t>Introduction</a:t>
            </a:r>
            <a:endParaRPr lang="en-ID" sz="4400" b="1" u="sng" dirty="0">
              <a:solidFill>
                <a:srgbClr val="7030A0"/>
              </a:solidFill>
              <a:latin typeface="Bodoni 72 Oldstyle Book" pitchFamily="2" charset="0"/>
            </a:endParaRPr>
          </a:p>
        </p:txBody>
      </p:sp>
      <p:graphicFrame>
        <p:nvGraphicFramePr>
          <p:cNvPr id="3" name="Diagram 2">
            <a:extLst>
              <a:ext uri="{FF2B5EF4-FFF2-40B4-BE49-F238E27FC236}">
                <a16:creationId xmlns:a16="http://schemas.microsoft.com/office/drawing/2014/main" id="{A4AA9DE9-9753-EC4E-A443-CC04D2D31BAE}"/>
              </a:ext>
            </a:extLst>
          </p:cNvPr>
          <p:cNvGraphicFramePr/>
          <p:nvPr>
            <p:extLst>
              <p:ext uri="{D42A27DB-BD31-4B8C-83A1-F6EECF244321}">
                <p14:modId xmlns:p14="http://schemas.microsoft.com/office/powerpoint/2010/main" val="3535406935"/>
              </p:ext>
            </p:extLst>
          </p:nvPr>
        </p:nvGraphicFramePr>
        <p:xfrm>
          <a:off x="489918" y="1734312"/>
          <a:ext cx="10690700" cy="3613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0109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C8D3420-2948-364E-8876-B2AE7ACF3512}"/>
              </a:ext>
            </a:extLst>
          </p:cNvPr>
          <p:cNvGraphicFramePr/>
          <p:nvPr>
            <p:extLst>
              <p:ext uri="{D42A27DB-BD31-4B8C-83A1-F6EECF244321}">
                <p14:modId xmlns:p14="http://schemas.microsoft.com/office/powerpoint/2010/main" val="1647686239"/>
              </p:ext>
            </p:extLst>
          </p:nvPr>
        </p:nvGraphicFramePr>
        <p:xfrm>
          <a:off x="781050" y="2114550"/>
          <a:ext cx="10077450" cy="3752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46704DCE-36B0-B649-80B8-FBC03E9052CC}"/>
              </a:ext>
            </a:extLst>
          </p:cNvPr>
          <p:cNvSpPr/>
          <p:nvPr/>
        </p:nvSpPr>
        <p:spPr>
          <a:xfrm>
            <a:off x="3161128" y="907097"/>
            <a:ext cx="7202072" cy="830997"/>
          </a:xfrm>
          <a:prstGeom prst="rect">
            <a:avLst/>
          </a:prstGeom>
          <a:solidFill>
            <a:srgbClr val="FF0000"/>
          </a:solidFill>
        </p:spPr>
        <p:txBody>
          <a:bodyPr wrap="square">
            <a:spAutoFit/>
          </a:bodyPr>
          <a:lstStyle/>
          <a:p>
            <a:r>
              <a:rPr lang="en-US" sz="2400" dirty="0">
                <a:solidFill>
                  <a:schemeClr val="bg1"/>
                </a:solidFill>
                <a:latin typeface="Bodoni 72 Oldstyle Book" pitchFamily="2" charset="0"/>
              </a:rPr>
              <a:t>d. Effect of Providing Education, Family Assistance and Medication Compliance Together on Quality of Life</a:t>
            </a:r>
          </a:p>
        </p:txBody>
      </p:sp>
    </p:spTree>
    <p:extLst>
      <p:ext uri="{BB962C8B-B14F-4D97-AF65-F5344CB8AC3E}">
        <p14:creationId xmlns:p14="http://schemas.microsoft.com/office/powerpoint/2010/main" val="3344113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4057650" y="550372"/>
            <a:ext cx="5333999" cy="769441"/>
          </a:xfrm>
          <a:prstGeom prst="rect">
            <a:avLst/>
          </a:prstGeom>
          <a:solidFill>
            <a:srgbClr val="FFC000"/>
          </a:solidFill>
        </p:spPr>
        <p:txBody>
          <a:bodyPr wrap="square" rtlCol="0">
            <a:spAutoFit/>
          </a:bodyPr>
          <a:lstStyle/>
          <a:p>
            <a:pPr algn="ctr"/>
            <a:r>
              <a:rPr lang="en-ID" sz="4400" b="1" dirty="0">
                <a:solidFill>
                  <a:srgbClr val="7030A0"/>
                </a:solidFill>
                <a:latin typeface="Bodoni 72 Oldstyle Book" pitchFamily="2" charset="0"/>
              </a:rPr>
              <a:t>Research Finding</a:t>
            </a:r>
          </a:p>
        </p:txBody>
      </p:sp>
      <p:graphicFrame>
        <p:nvGraphicFramePr>
          <p:cNvPr id="5" name="Diagram 4">
            <a:extLst>
              <a:ext uri="{FF2B5EF4-FFF2-40B4-BE49-F238E27FC236}">
                <a16:creationId xmlns:a16="http://schemas.microsoft.com/office/drawing/2014/main" id="{AEC7B3C2-C526-FE4A-A351-E4CBFC9487C8}"/>
              </a:ext>
            </a:extLst>
          </p:cNvPr>
          <p:cNvGraphicFramePr/>
          <p:nvPr>
            <p:extLst>
              <p:ext uri="{D42A27DB-BD31-4B8C-83A1-F6EECF244321}">
                <p14:modId xmlns:p14="http://schemas.microsoft.com/office/powerpoint/2010/main" val="3304243043"/>
              </p:ext>
            </p:extLst>
          </p:nvPr>
        </p:nvGraphicFramePr>
        <p:xfrm>
          <a:off x="1162050" y="1771650"/>
          <a:ext cx="9086850" cy="3781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4117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4879901" y="0"/>
            <a:ext cx="4996881" cy="769441"/>
          </a:xfrm>
          <a:prstGeom prst="rect">
            <a:avLst/>
          </a:prstGeom>
          <a:solidFill>
            <a:schemeClr val="accent4"/>
          </a:solidFill>
        </p:spPr>
        <p:txBody>
          <a:bodyPr wrap="none" rtlCol="0">
            <a:spAutoFit/>
          </a:bodyPr>
          <a:lstStyle/>
          <a:p>
            <a:r>
              <a:rPr lang="en-US" sz="4400" b="1" dirty="0">
                <a:solidFill>
                  <a:srgbClr val="7030A0"/>
                </a:solidFill>
                <a:latin typeface="Bodoni 72 Oldstyle Book" pitchFamily="2" charset="0"/>
                <a:ea typeface="Times New Roman" panose="02020603050405020304" pitchFamily="18" charset="0"/>
                <a:cs typeface="Arial" panose="020B0604020202020204" pitchFamily="34" charset="0"/>
              </a:rPr>
              <a:t>Research Limitations</a:t>
            </a:r>
            <a:endParaRPr lang="en-ID" sz="2400" b="1" dirty="0">
              <a:solidFill>
                <a:srgbClr val="7030A0"/>
              </a:solidFill>
              <a:latin typeface="Times New Roman" panose="02020603050405020304" pitchFamily="18" charset="0"/>
              <a:ea typeface="Times New Roman" panose="02020603050405020304" pitchFamily="18" charset="0"/>
            </a:endParaRPr>
          </a:p>
        </p:txBody>
      </p:sp>
      <p:graphicFrame>
        <p:nvGraphicFramePr>
          <p:cNvPr id="5" name="Diagram 4">
            <a:extLst>
              <a:ext uri="{FF2B5EF4-FFF2-40B4-BE49-F238E27FC236}">
                <a16:creationId xmlns:a16="http://schemas.microsoft.com/office/drawing/2014/main" id="{B95ACDF4-0214-274A-A29E-3150DEFBAAD9}"/>
              </a:ext>
            </a:extLst>
          </p:cNvPr>
          <p:cNvGraphicFramePr/>
          <p:nvPr>
            <p:extLst>
              <p:ext uri="{D42A27DB-BD31-4B8C-83A1-F6EECF244321}">
                <p14:modId xmlns:p14="http://schemas.microsoft.com/office/powerpoint/2010/main" val="2012877316"/>
              </p:ext>
            </p:extLst>
          </p:nvPr>
        </p:nvGraphicFramePr>
        <p:xfrm>
          <a:off x="951328" y="769441"/>
          <a:ext cx="10173872" cy="6088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2705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4248151" y="403593"/>
            <a:ext cx="4362450" cy="769441"/>
          </a:xfrm>
          <a:prstGeom prst="rect">
            <a:avLst/>
          </a:prstGeom>
          <a:solidFill>
            <a:schemeClr val="accent4"/>
          </a:solidFill>
        </p:spPr>
        <p:txBody>
          <a:bodyPr wrap="square" rtlCol="0">
            <a:spAutoFit/>
          </a:bodyPr>
          <a:lstStyle/>
          <a:p>
            <a:pPr algn="ctr"/>
            <a:r>
              <a:rPr lang="en-US" sz="4400" b="1" dirty="0">
                <a:solidFill>
                  <a:srgbClr val="7030A0"/>
                </a:solidFill>
                <a:latin typeface="Bodoni 72 Oldstyle Book" pitchFamily="2" charset="0"/>
              </a:rPr>
              <a:t>Conclusions</a:t>
            </a:r>
            <a:endParaRPr lang="en-ID" sz="4400" b="1" u="sng" dirty="0">
              <a:solidFill>
                <a:srgbClr val="7030A0"/>
              </a:solidFill>
              <a:latin typeface="Bodoni 72 Oldstyle Book" pitchFamily="2" charset="0"/>
            </a:endParaRPr>
          </a:p>
        </p:txBody>
      </p:sp>
      <p:sp>
        <p:nvSpPr>
          <p:cNvPr id="3" name="Rectangle 2">
            <a:extLst>
              <a:ext uri="{FF2B5EF4-FFF2-40B4-BE49-F238E27FC236}">
                <a16:creationId xmlns:a16="http://schemas.microsoft.com/office/drawing/2014/main" id="{6F0048C8-1720-774D-A9E6-5AD784E8D180}"/>
              </a:ext>
            </a:extLst>
          </p:cNvPr>
          <p:cNvSpPr/>
          <p:nvPr/>
        </p:nvSpPr>
        <p:spPr>
          <a:xfrm>
            <a:off x="1847850" y="1707636"/>
            <a:ext cx="8610600" cy="3416320"/>
          </a:xfrm>
          <a:prstGeom prst="rect">
            <a:avLst/>
          </a:prstGeom>
          <a:solidFill>
            <a:srgbClr val="CC8BFF"/>
          </a:solidFill>
        </p:spPr>
        <p:txBody>
          <a:bodyPr wrap="square">
            <a:spAutoFit/>
          </a:bodyPr>
          <a:lstStyle/>
          <a:p>
            <a:r>
              <a:rPr lang="en-US" sz="2400" dirty="0">
                <a:solidFill>
                  <a:schemeClr val="bg1"/>
                </a:solidFill>
                <a:latin typeface="Bodoni 72 Oldstyle Book" pitchFamily="2" charset="0"/>
              </a:rPr>
              <a:t>1. Providing education, family assistance and medication adherence significantly together affect the quality of life of breast cancer patients at </a:t>
            </a:r>
            <a:r>
              <a:rPr lang="en-US" sz="2400" dirty="0" err="1">
                <a:solidFill>
                  <a:schemeClr val="bg1"/>
                </a:solidFill>
                <a:latin typeface="Bodoni 72 Oldstyle Book" pitchFamily="2" charset="0"/>
              </a:rPr>
              <a:t>Dharmais</a:t>
            </a:r>
            <a:r>
              <a:rPr lang="en-US" sz="2400" dirty="0">
                <a:solidFill>
                  <a:schemeClr val="bg1"/>
                </a:solidFill>
                <a:latin typeface="Bodoni 72 Oldstyle Book" pitchFamily="2" charset="0"/>
              </a:rPr>
              <a:t> Cancer Hospital.</a:t>
            </a:r>
          </a:p>
          <a:p>
            <a:r>
              <a:rPr lang="en-US" sz="2400" dirty="0">
                <a:solidFill>
                  <a:schemeClr val="bg1"/>
                </a:solidFill>
                <a:latin typeface="Bodoni 72 Oldstyle Book" pitchFamily="2" charset="0"/>
              </a:rPr>
              <a:t>2. There is an influence of providing education on the quality of life of breast cancer patients at the </a:t>
            </a:r>
            <a:r>
              <a:rPr lang="en-US" sz="2400" dirty="0" err="1">
                <a:solidFill>
                  <a:schemeClr val="bg1"/>
                </a:solidFill>
                <a:latin typeface="Bodoni 72 Oldstyle Book" pitchFamily="2" charset="0"/>
              </a:rPr>
              <a:t>Dharmais</a:t>
            </a:r>
            <a:r>
              <a:rPr lang="en-US" sz="2400" dirty="0">
                <a:solidFill>
                  <a:schemeClr val="bg1"/>
                </a:solidFill>
                <a:latin typeface="Bodoni 72 Oldstyle Book" pitchFamily="2" charset="0"/>
              </a:rPr>
              <a:t> Cancer Hospital.</a:t>
            </a:r>
          </a:p>
          <a:p>
            <a:r>
              <a:rPr lang="en-US" sz="2400" dirty="0">
                <a:solidFill>
                  <a:schemeClr val="bg1"/>
                </a:solidFill>
                <a:latin typeface="Bodoni 72 Oldstyle Book" pitchFamily="2" charset="0"/>
              </a:rPr>
              <a:t>3. There is an influence of family assistance on the quality of life of breast cancer patients at the </a:t>
            </a:r>
            <a:r>
              <a:rPr lang="en-US" sz="2400" dirty="0" err="1">
                <a:solidFill>
                  <a:schemeClr val="bg1"/>
                </a:solidFill>
                <a:latin typeface="Bodoni 72 Oldstyle Book" pitchFamily="2" charset="0"/>
              </a:rPr>
              <a:t>Dharmais</a:t>
            </a:r>
            <a:r>
              <a:rPr lang="en-US" sz="2400" dirty="0">
                <a:solidFill>
                  <a:schemeClr val="bg1"/>
                </a:solidFill>
                <a:latin typeface="Bodoni 72 Oldstyle Book" pitchFamily="2" charset="0"/>
              </a:rPr>
              <a:t> Cancer Hospital.</a:t>
            </a:r>
          </a:p>
          <a:p>
            <a:r>
              <a:rPr lang="en-US" sz="2400" dirty="0">
                <a:solidFill>
                  <a:schemeClr val="bg1"/>
                </a:solidFill>
                <a:latin typeface="Bodoni 72 Oldstyle Book" pitchFamily="2" charset="0"/>
              </a:rPr>
              <a:t>4. There is an effect of adherence to treatment on the quality of life of breast cancer patients at the </a:t>
            </a:r>
            <a:r>
              <a:rPr lang="en-US" sz="2400" dirty="0" err="1">
                <a:solidFill>
                  <a:schemeClr val="bg1"/>
                </a:solidFill>
                <a:latin typeface="Bodoni 72 Oldstyle Book" pitchFamily="2" charset="0"/>
              </a:rPr>
              <a:t>Dharmais</a:t>
            </a:r>
            <a:r>
              <a:rPr lang="en-US" sz="2400" dirty="0">
                <a:solidFill>
                  <a:schemeClr val="bg1"/>
                </a:solidFill>
                <a:latin typeface="Bodoni 72 Oldstyle Book" pitchFamily="2" charset="0"/>
              </a:rPr>
              <a:t> Cancer Hospital.</a:t>
            </a:r>
          </a:p>
        </p:txBody>
      </p:sp>
    </p:spTree>
    <p:extLst>
      <p:ext uri="{BB962C8B-B14F-4D97-AF65-F5344CB8AC3E}">
        <p14:creationId xmlns:p14="http://schemas.microsoft.com/office/powerpoint/2010/main" val="899009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5052265" y="207472"/>
            <a:ext cx="3977435" cy="769441"/>
          </a:xfrm>
          <a:prstGeom prst="rect">
            <a:avLst/>
          </a:prstGeom>
          <a:solidFill>
            <a:schemeClr val="accent4"/>
          </a:solidFill>
        </p:spPr>
        <p:txBody>
          <a:bodyPr wrap="square" rtlCol="0">
            <a:spAutoFit/>
          </a:bodyPr>
          <a:lstStyle/>
          <a:p>
            <a:pPr algn="ctr"/>
            <a:r>
              <a:rPr lang="en-ID" sz="4400" b="1" dirty="0">
                <a:solidFill>
                  <a:srgbClr val="7030A0"/>
                </a:solidFill>
                <a:latin typeface="Bodoni 72 Oldstyle Book" pitchFamily="2" charset="0"/>
              </a:rPr>
              <a:t>Suggestions</a:t>
            </a:r>
          </a:p>
        </p:txBody>
      </p:sp>
      <p:sp>
        <p:nvSpPr>
          <p:cNvPr id="3" name="Rectangle 2">
            <a:extLst>
              <a:ext uri="{FF2B5EF4-FFF2-40B4-BE49-F238E27FC236}">
                <a16:creationId xmlns:a16="http://schemas.microsoft.com/office/drawing/2014/main" id="{E40B99F5-C02A-6C46-BBDF-2818AC67C549}"/>
              </a:ext>
            </a:extLst>
          </p:cNvPr>
          <p:cNvSpPr/>
          <p:nvPr/>
        </p:nvSpPr>
        <p:spPr>
          <a:xfrm>
            <a:off x="381000" y="1272918"/>
            <a:ext cx="11048999" cy="4678204"/>
          </a:xfrm>
          <a:prstGeom prst="rect">
            <a:avLst/>
          </a:prstGeom>
          <a:solidFill>
            <a:srgbClr val="B1ACE5"/>
          </a:solidFill>
        </p:spPr>
        <p:txBody>
          <a:bodyPr wrap="square">
            <a:spAutoFit/>
          </a:bodyPr>
          <a:lstStyle/>
          <a:p>
            <a:pPr algn="just"/>
            <a:r>
              <a:rPr lang="en-US" sz="2000" b="1" dirty="0"/>
              <a:t>1. For the </a:t>
            </a:r>
            <a:r>
              <a:rPr lang="en-US" sz="2000" b="1" dirty="0" err="1"/>
              <a:t>Dharmais</a:t>
            </a:r>
            <a:r>
              <a:rPr lang="en-US" sz="2000" b="1" dirty="0"/>
              <a:t> Cancer Hospital</a:t>
            </a:r>
          </a:p>
          <a:p>
            <a:pPr algn="just"/>
            <a:r>
              <a:rPr lang="en-US" sz="2000" dirty="0"/>
              <a:t>a. Hospital Management </a:t>
            </a:r>
            <a:r>
              <a:rPr lang="en-US" sz="2000" dirty="0" err="1"/>
              <a:t>Dharmais</a:t>
            </a:r>
            <a:r>
              <a:rPr lang="en-US" sz="2000" dirty="0"/>
              <a:t> Cancer makes education a special service for cancer patients at all stages of patient treatment, starting from the time of diagnosis, provision of therapeutic modalities and the palliative phase, as well as at the end of a cancer patient's life.</a:t>
            </a:r>
          </a:p>
          <a:p>
            <a:pPr algn="just"/>
            <a:r>
              <a:rPr lang="en-US" sz="2000" dirty="0"/>
              <a:t>c. Management of treatment in cancer patients is very different from other ordinary patients, some therapeutic modalities will cause side effects that affect quality of life, so that RS. </a:t>
            </a:r>
            <a:r>
              <a:rPr lang="en-US" sz="2000" dirty="0" err="1"/>
              <a:t>Dharmais</a:t>
            </a:r>
            <a:r>
              <a:rPr lang="en-US" sz="2000" dirty="0"/>
              <a:t> Cancer provides clinical education services at the chemotherapy Day Care Unit, at the Radiotherapy Installation and at the oncology polyclinic, to prepare patients for surgery.</a:t>
            </a:r>
          </a:p>
          <a:p>
            <a:pPr algn="just"/>
            <a:r>
              <a:rPr lang="en-US" sz="2000" dirty="0"/>
              <a:t>d. In order for the hospital to increase the competence of nurses in providing education by providing opportunities to take part in educational trainings both at home and abroad</a:t>
            </a:r>
          </a:p>
          <a:p>
            <a:pPr algn="just"/>
            <a:r>
              <a:rPr lang="en-US" sz="2000" dirty="0"/>
              <a:t>e. According to the results of the study, there are still a number of things that are still felt by patients who are still lacking in providing education, in terms of educational material, so that educators at the hospital. </a:t>
            </a:r>
            <a:r>
              <a:rPr lang="en-US" sz="2000" dirty="0" err="1"/>
              <a:t>Dharmais</a:t>
            </a:r>
            <a:r>
              <a:rPr lang="en-US" sz="2000" dirty="0"/>
              <a:t> Cancer also explains to patients in simple language the epidemiology of breast cancer and the importance of medication adherence according to a predetermined schedule.</a:t>
            </a:r>
          </a:p>
          <a:p>
            <a:pPr algn="just"/>
            <a:endParaRPr lang="en-US" dirty="0"/>
          </a:p>
        </p:txBody>
      </p:sp>
    </p:spTree>
    <p:extLst>
      <p:ext uri="{BB962C8B-B14F-4D97-AF65-F5344CB8AC3E}">
        <p14:creationId xmlns:p14="http://schemas.microsoft.com/office/powerpoint/2010/main" val="3297962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E2CBDA-A154-B94A-936D-C3C759CFB1C3}"/>
              </a:ext>
            </a:extLst>
          </p:cNvPr>
          <p:cNvSpPr/>
          <p:nvPr/>
        </p:nvSpPr>
        <p:spPr>
          <a:xfrm>
            <a:off x="1606941" y="2017193"/>
            <a:ext cx="8813409" cy="1569660"/>
          </a:xfrm>
          <a:prstGeom prst="rect">
            <a:avLst/>
          </a:prstGeom>
          <a:solidFill>
            <a:srgbClr val="CC8BFF"/>
          </a:solidFill>
        </p:spPr>
        <p:txBody>
          <a:bodyPr wrap="square">
            <a:spAutoFit/>
          </a:bodyPr>
          <a:lstStyle/>
          <a:p>
            <a:r>
              <a:rPr lang="en-US" sz="3200" dirty="0">
                <a:latin typeface="Bodoni 72 Oldstyle Book" pitchFamily="2" charset="0"/>
              </a:rPr>
              <a:t>Future researchers can conduct research that focuses on quality of life using other factors that have not been examined in this study and also use different analysis.</a:t>
            </a:r>
          </a:p>
        </p:txBody>
      </p:sp>
      <p:sp>
        <p:nvSpPr>
          <p:cNvPr id="5" name="TextBox 4">
            <a:extLst>
              <a:ext uri="{FF2B5EF4-FFF2-40B4-BE49-F238E27FC236}">
                <a16:creationId xmlns:a16="http://schemas.microsoft.com/office/drawing/2014/main" id="{C97BD3E6-05BA-7143-9715-A0355FE15E93}"/>
              </a:ext>
            </a:extLst>
          </p:cNvPr>
          <p:cNvSpPr txBox="1"/>
          <p:nvPr/>
        </p:nvSpPr>
        <p:spPr>
          <a:xfrm>
            <a:off x="4019551" y="417022"/>
            <a:ext cx="5676900" cy="769441"/>
          </a:xfrm>
          <a:prstGeom prst="rect">
            <a:avLst/>
          </a:prstGeom>
          <a:solidFill>
            <a:schemeClr val="accent4"/>
          </a:solidFill>
        </p:spPr>
        <p:txBody>
          <a:bodyPr wrap="square" rtlCol="0">
            <a:spAutoFit/>
          </a:bodyPr>
          <a:lstStyle/>
          <a:p>
            <a:pPr algn="ctr"/>
            <a:r>
              <a:rPr lang="en-US" sz="4400" dirty="0">
                <a:solidFill>
                  <a:srgbClr val="7030A0"/>
                </a:solidFill>
                <a:latin typeface="Bodoni 72 Oldstyle Book" pitchFamily="2" charset="0"/>
              </a:rPr>
              <a:t>For Further Researchers</a:t>
            </a:r>
            <a:endParaRPr lang="en-ID" sz="4400" b="1" dirty="0">
              <a:solidFill>
                <a:srgbClr val="7030A0"/>
              </a:solidFill>
              <a:latin typeface="Bodoni 72 Oldstyle Book" pitchFamily="2" charset="0"/>
            </a:endParaRPr>
          </a:p>
        </p:txBody>
      </p:sp>
    </p:spTree>
    <p:extLst>
      <p:ext uri="{BB962C8B-B14F-4D97-AF65-F5344CB8AC3E}">
        <p14:creationId xmlns:p14="http://schemas.microsoft.com/office/powerpoint/2010/main" val="2720534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7BD3E6-05BA-7143-9715-A0355FE15E93}"/>
              </a:ext>
            </a:extLst>
          </p:cNvPr>
          <p:cNvSpPr txBox="1"/>
          <p:nvPr/>
        </p:nvSpPr>
        <p:spPr>
          <a:xfrm>
            <a:off x="1304925" y="4531822"/>
            <a:ext cx="5676900" cy="769441"/>
          </a:xfrm>
          <a:prstGeom prst="rect">
            <a:avLst/>
          </a:prstGeom>
          <a:solidFill>
            <a:srgbClr val="CC8BFF"/>
          </a:solidFill>
        </p:spPr>
        <p:txBody>
          <a:bodyPr wrap="square" rtlCol="0">
            <a:spAutoFit/>
          </a:bodyPr>
          <a:lstStyle/>
          <a:p>
            <a:pPr algn="ctr"/>
            <a:r>
              <a:rPr lang="en-US" sz="4400" dirty="0">
                <a:solidFill>
                  <a:schemeClr val="bg1"/>
                </a:solidFill>
                <a:latin typeface="Bodoni 72 Oldstyle Book" pitchFamily="2" charset="0"/>
              </a:rPr>
              <a:t>Question????</a:t>
            </a:r>
            <a:endParaRPr lang="en-ID" sz="4400" b="1" dirty="0">
              <a:solidFill>
                <a:schemeClr val="bg1"/>
              </a:solidFill>
              <a:latin typeface="Bodoni 72 Oldstyle Book" pitchFamily="2" charset="0"/>
            </a:endParaRPr>
          </a:p>
        </p:txBody>
      </p:sp>
      <p:pic>
        <p:nvPicPr>
          <p:cNvPr id="2" name="Picture 1">
            <a:extLst>
              <a:ext uri="{FF2B5EF4-FFF2-40B4-BE49-F238E27FC236}">
                <a16:creationId xmlns:a16="http://schemas.microsoft.com/office/drawing/2014/main" id="{B0D05302-B1D0-1048-9EF1-8E6C35A8BA15}"/>
              </a:ext>
            </a:extLst>
          </p:cNvPr>
          <p:cNvPicPr>
            <a:picLocks noChangeAspect="1"/>
          </p:cNvPicPr>
          <p:nvPr/>
        </p:nvPicPr>
        <p:blipFill>
          <a:blip r:embed="rId3"/>
          <a:stretch>
            <a:fillRect/>
          </a:stretch>
        </p:blipFill>
        <p:spPr>
          <a:xfrm rot="198439">
            <a:off x="3067050" y="666750"/>
            <a:ext cx="7829550" cy="3829050"/>
          </a:xfrm>
          <a:prstGeom prst="rect">
            <a:avLst/>
          </a:prstGeom>
        </p:spPr>
      </p:pic>
    </p:spTree>
    <p:extLst>
      <p:ext uri="{BB962C8B-B14F-4D97-AF65-F5344CB8AC3E}">
        <p14:creationId xmlns:p14="http://schemas.microsoft.com/office/powerpoint/2010/main" val="3000542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4645651" y="175162"/>
            <a:ext cx="3793499" cy="769441"/>
          </a:xfrm>
          <a:prstGeom prst="rect">
            <a:avLst/>
          </a:prstGeom>
          <a:solidFill>
            <a:srgbClr val="FF9900"/>
          </a:solidFill>
        </p:spPr>
        <p:txBody>
          <a:bodyPr wrap="square" rtlCol="0">
            <a:spAutoFit/>
          </a:bodyPr>
          <a:lstStyle/>
          <a:p>
            <a:pPr algn="ctr"/>
            <a:r>
              <a:rPr lang="en-ID" sz="4400" b="1" dirty="0" err="1">
                <a:solidFill>
                  <a:srgbClr val="7030A0"/>
                </a:solidFill>
                <a:latin typeface="Bodoni 72 Oldstyle Book" pitchFamily="2" charset="0"/>
                <a:ea typeface="Times New Roman" panose="02020603050405020304" pitchFamily="18" charset="0"/>
              </a:rPr>
              <a:t>Refferencies</a:t>
            </a:r>
            <a:endParaRPr lang="en-ID" sz="4400" b="1" u="sng" dirty="0">
              <a:solidFill>
                <a:srgbClr val="7030A0"/>
              </a:solidFill>
              <a:latin typeface="Bodoni 72 Oldstyle Book" pitchFamily="2" charset="0"/>
            </a:endParaRPr>
          </a:p>
        </p:txBody>
      </p:sp>
      <p:sp>
        <p:nvSpPr>
          <p:cNvPr id="3" name="Rectangle 2">
            <a:extLst>
              <a:ext uri="{FF2B5EF4-FFF2-40B4-BE49-F238E27FC236}">
                <a16:creationId xmlns:a16="http://schemas.microsoft.com/office/drawing/2014/main" id="{26BBCB71-3682-744A-A58B-42F58D424310}"/>
              </a:ext>
            </a:extLst>
          </p:cNvPr>
          <p:cNvSpPr/>
          <p:nvPr/>
        </p:nvSpPr>
        <p:spPr>
          <a:xfrm>
            <a:off x="171450" y="1116053"/>
            <a:ext cx="11277600" cy="5327612"/>
          </a:xfrm>
          <a:prstGeom prst="rect">
            <a:avLst/>
          </a:prstGeom>
        </p:spPr>
        <p:txBody>
          <a:bodyPr wrap="square">
            <a:spAutoFit/>
          </a:bodyPr>
          <a:lstStyle/>
          <a:p>
            <a:pPr algn="just">
              <a:spcAft>
                <a:spcPts val="0"/>
              </a:spcAft>
            </a:pPr>
            <a:r>
              <a:rPr lang="en-US" dirty="0" err="1">
                <a:latin typeface="Times New Roman" panose="02020603050405020304" pitchFamily="18" charset="0"/>
                <a:ea typeface="Times New Roman" panose="02020603050405020304" pitchFamily="18" charset="0"/>
              </a:rPr>
              <a:t>Anggraini</a:t>
            </a:r>
            <a:r>
              <a:rPr lang="en-US" dirty="0">
                <a:latin typeface="Times New Roman" panose="02020603050405020304" pitchFamily="18" charset="0"/>
                <a:ea typeface="Times New Roman" panose="02020603050405020304" pitchFamily="18" charset="0"/>
              </a:rPr>
              <a:t>, M. (2017) ‘</a:t>
            </a:r>
            <a:r>
              <a:rPr lang="en-US" dirty="0" err="1">
                <a:latin typeface="Times New Roman" panose="02020603050405020304" pitchFamily="18" charset="0"/>
                <a:ea typeface="Times New Roman" panose="02020603050405020304" pitchFamily="18" charset="0"/>
              </a:rPr>
              <a:t>Hubungan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Kepatuhan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Menjalani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Kemoterapi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Dengan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Kualitas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Hidup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Pasien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Kanker</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Serviks</a:t>
            </a:r>
            <a:r>
              <a:rPr lang="en-US" dirty="0">
                <a:latin typeface="Times New Roman" panose="02020603050405020304" pitchFamily="18" charset="0"/>
                <a:ea typeface="Times New Roman" panose="02020603050405020304" pitchFamily="18" charset="0"/>
              </a:rPr>
              <a:t> Di </a:t>
            </a:r>
            <a:r>
              <a:rPr lang="en-US" dirty="0" err="1">
                <a:latin typeface="Times New Roman" panose="02020603050405020304" pitchFamily="18" charset="0"/>
                <a:ea typeface="Times New Roman" panose="02020603050405020304" pitchFamily="18" charset="0"/>
              </a:rPr>
              <a:t>Rsud</a:t>
            </a:r>
            <a:r>
              <a:rPr lang="en-US" dirty="0">
                <a:latin typeface="Times New Roman" panose="02020603050405020304" pitchFamily="18" charset="0"/>
                <a:ea typeface="Times New Roman" panose="02020603050405020304" pitchFamily="18" charset="0"/>
              </a:rPr>
              <a:t> Dr. </a:t>
            </a:r>
            <a:r>
              <a:rPr lang="en-US" dirty="0" err="1">
                <a:latin typeface="Times New Roman" panose="02020603050405020304" pitchFamily="18" charset="0"/>
                <a:ea typeface="Times New Roman" panose="02020603050405020304" pitchFamily="18" charset="0"/>
              </a:rPr>
              <a:t>Moewardi</a:t>
            </a:r>
            <a:r>
              <a:rPr lang="en-US"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Skripsi</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Universitas</a:t>
            </a:r>
            <a:r>
              <a:rPr lang="en-US" i="1" dirty="0">
                <a:latin typeface="Times New Roman" panose="02020603050405020304" pitchFamily="18" charset="0"/>
                <a:ea typeface="Times New Roman" panose="02020603050405020304" pitchFamily="18" charset="0"/>
              </a:rPr>
              <a:t> Muhammadiyah Surakarta</a:t>
            </a:r>
            <a:r>
              <a:rPr lang="en-US" dirty="0">
                <a:latin typeface="Times New Roman" panose="02020603050405020304" pitchFamily="18" charset="0"/>
                <a:ea typeface="Times New Roman" panose="02020603050405020304" pitchFamily="18" charset="0"/>
              </a:rPr>
              <a:t>, 53(9), pp. 1689–1699.</a:t>
            </a:r>
            <a:endParaRPr lang="en-ID" sz="1200" dirty="0">
              <a:latin typeface="Times New Roman" panose="02020603050405020304" pitchFamily="18" charset="0"/>
              <a:ea typeface="Times New Roman" panose="02020603050405020304" pitchFamily="18" charset="0"/>
            </a:endParaRPr>
          </a:p>
          <a:p>
            <a:pPr marL="450215" indent="-450215" algn="just">
              <a:lnSpc>
                <a:spcPct val="115000"/>
              </a:lnSpc>
            </a:pPr>
            <a:r>
              <a:rPr lang="en-US" dirty="0" err="1">
                <a:ea typeface="Calibri" panose="020F0502020204030204" pitchFamily="34" charset="0"/>
              </a:rPr>
              <a:t>Arikunto</a:t>
            </a:r>
            <a:r>
              <a:rPr lang="en-US" dirty="0">
                <a:ea typeface="Calibri" panose="020F0502020204030204" pitchFamily="34" charset="0"/>
              </a:rPr>
              <a:t>, S. 2016. </a:t>
            </a:r>
            <a:r>
              <a:rPr lang="en-US" i="1" dirty="0" err="1">
                <a:ea typeface="Calibri" panose="020F0502020204030204" pitchFamily="34" charset="0"/>
              </a:rPr>
              <a:t>Prosedur</a:t>
            </a:r>
            <a:r>
              <a:rPr lang="en-US" i="1" dirty="0">
                <a:ea typeface="Calibri" panose="020F0502020204030204" pitchFamily="34" charset="0"/>
              </a:rPr>
              <a:t> </a:t>
            </a:r>
            <a:r>
              <a:rPr lang="en-US" i="1" dirty="0" err="1">
                <a:ea typeface="Calibri" panose="020F0502020204030204" pitchFamily="34" charset="0"/>
              </a:rPr>
              <a:t>Penelitian</a:t>
            </a:r>
            <a:r>
              <a:rPr lang="en-US" i="1" dirty="0"/>
              <a:t> </a:t>
            </a:r>
            <a:r>
              <a:rPr lang="en-US" i="1" dirty="0" err="1"/>
              <a:t>Suatu</a:t>
            </a:r>
            <a:r>
              <a:rPr lang="en-US" i="1" dirty="0"/>
              <a:t> </a:t>
            </a:r>
            <a:r>
              <a:rPr lang="en-US" i="1" dirty="0" err="1"/>
              <a:t>Pendekatan</a:t>
            </a:r>
            <a:r>
              <a:rPr lang="en-US" i="1" dirty="0"/>
              <a:t> </a:t>
            </a:r>
            <a:r>
              <a:rPr lang="en-US" i="1" dirty="0" err="1"/>
              <a:t>Praktek</a:t>
            </a:r>
            <a:r>
              <a:rPr lang="en-US" dirty="0">
                <a:ea typeface="Calibri" panose="020F0502020204030204" pitchFamily="34" charset="0"/>
              </a:rPr>
              <a:t>. Jakarta: </a:t>
            </a:r>
            <a:r>
              <a:rPr lang="en-US" dirty="0" err="1">
                <a:ea typeface="Calibri" panose="020F0502020204030204" pitchFamily="34" charset="0"/>
              </a:rPr>
              <a:t>Rineka</a:t>
            </a:r>
            <a:r>
              <a:rPr lang="en-US" dirty="0">
                <a:ea typeface="Calibri" panose="020F0502020204030204" pitchFamily="34" charset="0"/>
              </a:rPr>
              <a:t> </a:t>
            </a:r>
            <a:r>
              <a:rPr lang="en-US" dirty="0" err="1">
                <a:ea typeface="Calibri" panose="020F0502020204030204" pitchFamily="34" charset="0"/>
              </a:rPr>
              <a:t>Cipta</a:t>
            </a:r>
            <a:r>
              <a:rPr lang="en-US" dirty="0">
                <a:ea typeface="Calibri" panose="020F0502020204030204" pitchFamily="34" charset="0"/>
              </a:rPr>
              <a:t>.</a:t>
            </a:r>
            <a:endParaRPr lang="en-ID" dirty="0"/>
          </a:p>
          <a:p>
            <a:pPr algn="just">
              <a:spcAft>
                <a:spcPts val="0"/>
              </a:spcAft>
            </a:pPr>
            <a:r>
              <a:rPr lang="en-US" dirty="0" err="1">
                <a:latin typeface="Times New Roman" panose="02020603050405020304" pitchFamily="18" charset="0"/>
                <a:ea typeface="Times New Roman" panose="02020603050405020304" pitchFamily="18" charset="0"/>
              </a:rPr>
              <a:t>Aristawati</a:t>
            </a:r>
            <a:r>
              <a:rPr lang="en-US" dirty="0">
                <a:latin typeface="Times New Roman" panose="02020603050405020304" pitchFamily="18" charset="0"/>
                <a:ea typeface="Times New Roman" panose="02020603050405020304" pitchFamily="18" charset="0"/>
              </a:rPr>
              <a:t>, E. </a:t>
            </a:r>
            <a:r>
              <a:rPr lang="en-US" dirty="0" err="1">
                <a:latin typeface="Times New Roman" panose="02020603050405020304" pitchFamily="18" charset="0"/>
                <a:ea typeface="Times New Roman" panose="02020603050405020304" pitchFamily="18" charset="0"/>
              </a:rPr>
              <a:t>dkk</a:t>
            </a:r>
            <a:r>
              <a:rPr lang="en-US" dirty="0">
                <a:latin typeface="Times New Roman" panose="02020603050405020304" pitchFamily="18" charset="0"/>
                <a:ea typeface="Times New Roman" panose="02020603050405020304" pitchFamily="18" charset="0"/>
              </a:rPr>
              <a:t> (2020) ‘</a:t>
            </a:r>
            <a:r>
              <a:rPr lang="en-US" dirty="0" err="1">
                <a:latin typeface="Times New Roman" panose="02020603050405020304" pitchFamily="18" charset="0"/>
                <a:ea typeface="Times New Roman" panose="02020603050405020304" pitchFamily="18" charset="0"/>
              </a:rPr>
              <a:t>Peran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Pendampingan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Keluarga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Dalam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Senam</a:t>
            </a:r>
            <a:r>
              <a:rPr lang="en-US" dirty="0">
                <a:latin typeface="Times New Roman" panose="02020603050405020304" pitchFamily="18" charset="0"/>
                <a:ea typeface="Times New Roman" panose="02020603050405020304" pitchFamily="18" charset="0"/>
              </a:rPr>
              <a:t> Diabetes </a:t>
            </a:r>
            <a:r>
              <a:rPr lang="en-US" dirty="0" err="1">
                <a:latin typeface="Times New Roman" panose="02020603050405020304" pitchFamily="18" charset="0"/>
                <a:ea typeface="Times New Roman" panose="02020603050405020304" pitchFamily="18" charset="0"/>
              </a:rPr>
              <a:t>Pada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Penderita</a:t>
            </a:r>
            <a:r>
              <a:rPr lang="en-US" dirty="0">
                <a:latin typeface="Times New Roman" panose="02020603050405020304" pitchFamily="18" charset="0"/>
                <a:ea typeface="Times New Roman" panose="02020603050405020304" pitchFamily="18" charset="0"/>
              </a:rPr>
              <a:t> Diabetes Di </a:t>
            </a:r>
            <a:r>
              <a:rPr lang="en-US" dirty="0" err="1">
                <a:latin typeface="Times New Roman" panose="02020603050405020304" pitchFamily="18" charset="0"/>
                <a:ea typeface="Times New Roman" panose="02020603050405020304" pitchFamily="18" charset="0"/>
              </a:rPr>
              <a:t>Puskesmas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Sekargadung</a:t>
            </a:r>
            <a:r>
              <a:rPr lang="en-US"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Jurnal</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Ilmiah</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Keperawatan</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Stikes</a:t>
            </a:r>
            <a:r>
              <a:rPr lang="en-US" i="1" dirty="0">
                <a:latin typeface="Times New Roman" panose="02020603050405020304" pitchFamily="18" charset="0"/>
                <a:ea typeface="Times New Roman" panose="02020603050405020304" pitchFamily="18" charset="0"/>
              </a:rPr>
              <a:t> Hang </a:t>
            </a:r>
            <a:r>
              <a:rPr lang="en-US" i="1" dirty="0" err="1">
                <a:latin typeface="Times New Roman" panose="02020603050405020304" pitchFamily="18" charset="0"/>
                <a:ea typeface="Times New Roman" panose="02020603050405020304" pitchFamily="18" charset="0"/>
              </a:rPr>
              <a:t>Tuah</a:t>
            </a:r>
            <a:r>
              <a:rPr lang="en-US" i="1" dirty="0">
                <a:latin typeface="Times New Roman" panose="02020603050405020304" pitchFamily="18" charset="0"/>
                <a:ea typeface="Times New Roman" panose="02020603050405020304" pitchFamily="18" charset="0"/>
              </a:rPr>
              <a:t> Surabaya</a:t>
            </a:r>
            <a:r>
              <a:rPr lang="en-US" dirty="0">
                <a:latin typeface="Times New Roman" panose="02020603050405020304" pitchFamily="18" charset="0"/>
                <a:ea typeface="Times New Roman" panose="02020603050405020304" pitchFamily="18" charset="0"/>
              </a:rPr>
              <a:t>, 15(1), pp. 107–114.</a:t>
            </a:r>
            <a:endParaRPr lang="en-ID" sz="1200" dirty="0">
              <a:latin typeface="Times New Roman" panose="02020603050405020304" pitchFamily="18" charset="0"/>
              <a:ea typeface="Times New Roman" panose="02020603050405020304" pitchFamily="18" charset="0"/>
            </a:endParaRPr>
          </a:p>
          <a:p>
            <a:pPr marL="450215" indent="-450215" algn="just">
              <a:lnSpc>
                <a:spcPct val="115000"/>
              </a:lnSpc>
            </a:pPr>
            <a:r>
              <a:rPr lang="en-US" dirty="0">
                <a:ea typeface="Calibri" panose="020F0502020204030204" pitchFamily="34" charset="0"/>
              </a:rPr>
              <a:t>Ban, Y. et al. (2021) ‘The effect of fear of progression on quality of life among breast cancer patients: the mediating role of social support’, Health and Quality of Life Outcomes, 19(1), pp. 1–9. </a:t>
            </a:r>
            <a:r>
              <a:rPr lang="en-US" dirty="0" err="1">
                <a:ea typeface="Calibri" panose="020F0502020204030204" pitchFamily="34" charset="0"/>
              </a:rPr>
              <a:t>doi</a:t>
            </a:r>
            <a:r>
              <a:rPr lang="en-US" dirty="0">
                <a:ea typeface="Calibri" panose="020F0502020204030204" pitchFamily="34" charset="0"/>
              </a:rPr>
              <a:t>: 10.1186/s12955-021-01816-7.</a:t>
            </a:r>
            <a:endParaRPr lang="en-ID" dirty="0"/>
          </a:p>
          <a:p>
            <a:pPr marL="450215" indent="-450215" algn="just">
              <a:lnSpc>
                <a:spcPct val="115000"/>
              </a:lnSpc>
              <a:spcAft>
                <a:spcPts val="0"/>
              </a:spcAft>
            </a:pPr>
            <a:r>
              <a:rPr lang="en-ID" dirty="0" err="1">
                <a:latin typeface="Times New Roman" panose="02020603050405020304" pitchFamily="18" charset="0"/>
                <a:ea typeface="Calibri" panose="020F0502020204030204" pitchFamily="34" charset="0"/>
              </a:rPr>
              <a:t>Dewi</a:t>
            </a:r>
            <a:r>
              <a:rPr lang="en-ID" dirty="0">
                <a:latin typeface="Times New Roman" panose="02020603050405020304" pitchFamily="18" charset="0"/>
                <a:ea typeface="Calibri" panose="020F0502020204030204" pitchFamily="34" charset="0"/>
              </a:rPr>
              <a:t>, N. A. 2019. </a:t>
            </a:r>
            <a:r>
              <a:rPr lang="en-ID" dirty="0" err="1">
                <a:latin typeface="Times New Roman" panose="02020603050405020304" pitchFamily="18" charset="0"/>
                <a:ea typeface="Calibri" panose="020F0502020204030204" pitchFamily="34" charset="0"/>
              </a:rPr>
              <a:t>Pengaruh</a:t>
            </a:r>
            <a:r>
              <a:rPr lang="en-ID" dirty="0">
                <a:latin typeface="Times New Roman" panose="02020603050405020304" pitchFamily="18" charset="0"/>
                <a:ea typeface="Calibri" panose="020F0502020204030204" pitchFamily="34" charset="0"/>
              </a:rPr>
              <a:t> </a:t>
            </a:r>
            <a:r>
              <a:rPr lang="en-ID" i="1" dirty="0">
                <a:latin typeface="Times New Roman" panose="02020603050405020304" pitchFamily="18" charset="0"/>
                <a:ea typeface="Calibri" panose="020F0502020204030204" pitchFamily="34" charset="0"/>
              </a:rPr>
              <a:t>Eco-Efficiency, Corporate Social Responsibility, Ownership Concentration </a:t>
            </a:r>
            <a:r>
              <a:rPr lang="en-ID" i="1" dirty="0" err="1">
                <a:latin typeface="Times New Roman" panose="02020603050405020304" pitchFamily="18" charset="0"/>
                <a:ea typeface="Calibri" panose="020F0502020204030204" pitchFamily="34" charset="0"/>
              </a:rPr>
              <a:t>dan</a:t>
            </a:r>
            <a:r>
              <a:rPr lang="en-ID" i="1" dirty="0">
                <a:latin typeface="Times New Roman" panose="02020603050405020304" pitchFamily="18" charset="0"/>
                <a:ea typeface="Calibri" panose="020F0502020204030204" pitchFamily="34" charset="0"/>
              </a:rPr>
              <a:t> </a:t>
            </a:r>
            <a:r>
              <a:rPr lang="en-ID" i="1" dirty="0" err="1">
                <a:latin typeface="Times New Roman" panose="02020603050405020304" pitchFamily="18" charset="0"/>
                <a:ea typeface="Calibri" panose="020F0502020204030204" pitchFamily="34" charset="0"/>
              </a:rPr>
              <a:t>Profitabilitas</a:t>
            </a:r>
            <a:r>
              <a:rPr lang="en-ID" i="1"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terhadap</a:t>
            </a:r>
            <a:r>
              <a:rPr lang="en-ID" dirty="0">
                <a:latin typeface="Times New Roman" panose="02020603050405020304" pitchFamily="18" charset="0"/>
                <a:ea typeface="Calibri" panose="020F0502020204030204" pitchFamily="34" charset="0"/>
              </a:rPr>
              <a:t> Nilai Perusahaan (</a:t>
            </a:r>
            <a:r>
              <a:rPr lang="en-ID" dirty="0" err="1">
                <a:latin typeface="Times New Roman" panose="02020603050405020304" pitchFamily="18" charset="0"/>
                <a:ea typeface="Calibri" panose="020F0502020204030204" pitchFamily="34" charset="0"/>
              </a:rPr>
              <a:t>Studi</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pada</a:t>
            </a:r>
            <a:r>
              <a:rPr lang="en-ID" dirty="0">
                <a:latin typeface="Times New Roman" panose="02020603050405020304" pitchFamily="18" charset="0"/>
                <a:ea typeface="Calibri" panose="020F0502020204030204" pitchFamily="34" charset="0"/>
              </a:rPr>
              <a:t> Perusahaan </a:t>
            </a:r>
            <a:r>
              <a:rPr lang="en-ID" dirty="0" err="1">
                <a:latin typeface="Times New Roman" panose="02020603050405020304" pitchFamily="18" charset="0"/>
                <a:ea typeface="Calibri" panose="020F0502020204030204" pitchFamily="34" charset="0"/>
              </a:rPr>
              <a:t>Sektor</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Pertambangan</a:t>
            </a:r>
            <a:r>
              <a:rPr lang="en-ID" dirty="0">
                <a:latin typeface="Times New Roman" panose="02020603050405020304" pitchFamily="18" charset="0"/>
                <a:ea typeface="Calibri" panose="020F0502020204030204" pitchFamily="34" charset="0"/>
              </a:rPr>
              <a:t> yang </a:t>
            </a:r>
            <a:r>
              <a:rPr lang="en-ID" dirty="0" err="1">
                <a:latin typeface="Times New Roman" panose="02020603050405020304" pitchFamily="18" charset="0"/>
                <a:ea typeface="Calibri" panose="020F0502020204030204" pitchFamily="34" charset="0"/>
              </a:rPr>
              <a:t>Terdaftar</a:t>
            </a:r>
            <a:r>
              <a:rPr lang="en-ID" dirty="0">
                <a:latin typeface="Times New Roman" panose="02020603050405020304" pitchFamily="18" charset="0"/>
                <a:ea typeface="Calibri" panose="020F0502020204030204" pitchFamily="34" charset="0"/>
              </a:rPr>
              <a:t> di Bursa </a:t>
            </a:r>
            <a:r>
              <a:rPr lang="en-ID" dirty="0" err="1">
                <a:latin typeface="Times New Roman" panose="02020603050405020304" pitchFamily="18" charset="0"/>
                <a:ea typeface="Calibri" panose="020F0502020204030204" pitchFamily="34" charset="0"/>
              </a:rPr>
              <a:t>Efek</a:t>
            </a:r>
            <a:r>
              <a:rPr lang="en-ID" dirty="0">
                <a:latin typeface="Times New Roman" panose="02020603050405020304" pitchFamily="18" charset="0"/>
                <a:ea typeface="Calibri" panose="020F0502020204030204" pitchFamily="34" charset="0"/>
              </a:rPr>
              <a:t> Indonesia </a:t>
            </a:r>
            <a:r>
              <a:rPr lang="en-ID" dirty="0" err="1">
                <a:latin typeface="Times New Roman" panose="02020603050405020304" pitchFamily="18" charset="0"/>
                <a:ea typeface="Calibri" panose="020F0502020204030204" pitchFamily="34" charset="0"/>
              </a:rPr>
              <a:t>Tahun</a:t>
            </a:r>
            <a:r>
              <a:rPr lang="en-ID" dirty="0">
                <a:latin typeface="Times New Roman" panose="02020603050405020304" pitchFamily="18" charset="0"/>
                <a:ea typeface="Calibri" panose="020F0502020204030204" pitchFamily="34" charset="0"/>
              </a:rPr>
              <a:t> 2013-2017). </a:t>
            </a:r>
            <a:r>
              <a:rPr lang="en-ID" dirty="0" err="1">
                <a:latin typeface="Times New Roman" panose="02020603050405020304" pitchFamily="18" charset="0"/>
                <a:ea typeface="Calibri" panose="020F0502020204030204" pitchFamily="34" charset="0"/>
              </a:rPr>
              <a:t>Skripsi</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Universitas</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Pasundan</a:t>
            </a:r>
            <a:r>
              <a:rPr lang="en-ID" dirty="0">
                <a:latin typeface="Times New Roman" panose="02020603050405020304" pitchFamily="18" charset="0"/>
                <a:ea typeface="Calibri" panose="020F0502020204030204" pitchFamily="34" charset="0"/>
              </a:rPr>
              <a:t>.</a:t>
            </a:r>
            <a:endParaRPr lang="en-ID" sz="1200" dirty="0">
              <a:latin typeface="Times New Roman" panose="02020603050405020304" pitchFamily="18" charset="0"/>
              <a:ea typeface="Times New Roman" panose="02020603050405020304" pitchFamily="18" charset="0"/>
            </a:endParaRPr>
          </a:p>
          <a:p>
            <a:pPr algn="just">
              <a:spcAft>
                <a:spcPts val="0"/>
              </a:spcAft>
            </a:pPr>
            <a:r>
              <a:rPr lang="en-US" dirty="0" err="1">
                <a:latin typeface="Times New Roman" panose="02020603050405020304" pitchFamily="18" charset="0"/>
                <a:ea typeface="Times New Roman" panose="02020603050405020304" pitchFamily="18" charset="0"/>
              </a:rPr>
              <a:t>Dewi</a:t>
            </a:r>
            <a:r>
              <a:rPr lang="en-US" dirty="0">
                <a:latin typeface="Times New Roman" panose="02020603050405020304" pitchFamily="18" charset="0"/>
                <a:ea typeface="Times New Roman" panose="02020603050405020304" pitchFamily="18" charset="0"/>
              </a:rPr>
              <a:t>, R. K. (2020) ‘</a:t>
            </a:r>
            <a:r>
              <a:rPr lang="en-US" dirty="0" err="1">
                <a:latin typeface="Times New Roman" panose="02020603050405020304" pitchFamily="18" charset="0"/>
                <a:ea typeface="Times New Roman" panose="02020603050405020304" pitchFamily="18" charset="0"/>
              </a:rPr>
              <a:t>Hubungan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Kepatuhan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Menjalani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Kemoterapi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dengan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Kualitas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Hidup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Pasien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Kanker</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Payudara</a:t>
            </a:r>
            <a:r>
              <a:rPr lang="en-US" dirty="0">
                <a:latin typeface="Times New Roman" panose="02020603050405020304" pitchFamily="18" charset="0"/>
                <a:ea typeface="Times New Roman" panose="02020603050405020304" pitchFamily="18" charset="0"/>
              </a:rPr>
              <a:t> di RSUD Dr. </a:t>
            </a:r>
            <a:r>
              <a:rPr lang="en-US" dirty="0" err="1">
                <a:latin typeface="Times New Roman" panose="02020603050405020304" pitchFamily="18" charset="0"/>
                <a:ea typeface="Times New Roman" panose="02020603050405020304" pitchFamily="18" charset="0"/>
              </a:rPr>
              <a:t>Moewardi</a:t>
            </a:r>
            <a:r>
              <a:rPr lang="en-US" dirty="0">
                <a:latin typeface="Times New Roman" panose="02020603050405020304" pitchFamily="18" charset="0"/>
                <a:ea typeface="Times New Roman" panose="02020603050405020304" pitchFamily="18" charset="0"/>
              </a:rPr>
              <a:t> Surakarta Relationship of Compliance Undergoing </a:t>
            </a:r>
            <a:r>
              <a:rPr lang="en-US" dirty="0" err="1">
                <a:latin typeface="Times New Roman" panose="02020603050405020304" pitchFamily="18" charset="0"/>
                <a:ea typeface="Times New Roman" panose="02020603050405020304" pitchFamily="18" charset="0"/>
              </a:rPr>
              <a:t>Chemotherap</a:t>
            </a:r>
            <a:r>
              <a:rPr lang="en-US" dirty="0">
                <a:latin typeface="Times New Roman" panose="02020603050405020304" pitchFamily="18" charset="0"/>
                <a:ea typeface="Times New Roman" panose="02020603050405020304" pitchFamily="18" charset="0"/>
              </a:rPr>
              <a:t> With Quality of Life of Ca </a:t>
            </a:r>
            <a:r>
              <a:rPr lang="en-US" dirty="0" err="1">
                <a:latin typeface="Times New Roman" panose="02020603050405020304" pitchFamily="18" charset="0"/>
                <a:ea typeface="Times New Roman" panose="02020603050405020304" pitchFamily="18" charset="0"/>
              </a:rPr>
              <a:t>Mammae</a:t>
            </a:r>
            <a:r>
              <a:rPr lang="en-US" dirty="0">
                <a:latin typeface="Times New Roman" panose="02020603050405020304" pitchFamily="18" charset="0"/>
                <a:ea typeface="Times New Roman" panose="02020603050405020304" pitchFamily="18" charset="0"/>
              </a:rPr>
              <a:t> Patients at Dr. </a:t>
            </a:r>
            <a:r>
              <a:rPr lang="en-US" dirty="0" err="1">
                <a:latin typeface="Times New Roman" panose="02020603050405020304" pitchFamily="18" charset="0"/>
                <a:ea typeface="Times New Roman" panose="02020603050405020304" pitchFamily="18" charset="0"/>
              </a:rPr>
              <a:t>Moewardi</a:t>
            </a:r>
            <a:r>
              <a:rPr lang="en-US" dirty="0">
                <a:latin typeface="Times New Roman" panose="02020603050405020304" pitchFamily="18" charset="0"/>
                <a:ea typeface="Times New Roman" panose="02020603050405020304" pitchFamily="18" charset="0"/>
              </a:rPr>
              <a:t> Hospital Surakarta’, </a:t>
            </a:r>
            <a:r>
              <a:rPr lang="en-US" i="1" dirty="0" err="1">
                <a:latin typeface="Times New Roman" panose="02020603050405020304" pitchFamily="18" charset="0"/>
                <a:ea typeface="Times New Roman" panose="02020603050405020304" pitchFamily="18" charset="0"/>
              </a:rPr>
              <a:t>Jurnal</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Ilmiah</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Kesehatan</a:t>
            </a:r>
            <a:r>
              <a:rPr lang="en-US" i="1" dirty="0">
                <a:latin typeface="Times New Roman" panose="02020603050405020304" pitchFamily="18" charset="0"/>
                <a:ea typeface="Times New Roman" panose="02020603050405020304" pitchFamily="18" charset="0"/>
              </a:rPr>
              <a:t> Masyarakat</a:t>
            </a:r>
            <a:r>
              <a:rPr lang="en-US" dirty="0">
                <a:latin typeface="Times New Roman" panose="02020603050405020304" pitchFamily="18" charset="0"/>
                <a:ea typeface="Times New Roman" panose="02020603050405020304" pitchFamily="18" charset="0"/>
              </a:rPr>
              <a:t>, 12, p. 2020.</a:t>
            </a:r>
            <a:endParaRPr lang="en-ID" sz="1200" dirty="0">
              <a:latin typeface="Times New Roman" panose="02020603050405020304" pitchFamily="18" charset="0"/>
              <a:ea typeface="Times New Roman" panose="02020603050405020304" pitchFamily="18" charset="0"/>
            </a:endParaRPr>
          </a:p>
          <a:p>
            <a:pPr algn="just">
              <a:spcAft>
                <a:spcPts val="0"/>
              </a:spcAft>
            </a:pPr>
            <a:r>
              <a:rPr lang="en-US" dirty="0" err="1">
                <a:latin typeface="Times New Roman" panose="02020603050405020304" pitchFamily="18" charset="0"/>
                <a:ea typeface="Times New Roman" panose="02020603050405020304" pitchFamily="18" charset="0"/>
              </a:rPr>
              <a:t>Dinengsih</a:t>
            </a:r>
            <a:r>
              <a:rPr lang="en-US" dirty="0">
                <a:latin typeface="Times New Roman" panose="02020603050405020304" pitchFamily="18" charset="0"/>
                <a:ea typeface="Times New Roman" panose="02020603050405020304" pitchFamily="18" charset="0"/>
              </a:rPr>
              <a:t>, S. and </a:t>
            </a:r>
            <a:r>
              <a:rPr lang="en-US" dirty="0" err="1">
                <a:latin typeface="Times New Roman" panose="02020603050405020304" pitchFamily="18" charset="0"/>
                <a:ea typeface="Times New Roman" panose="02020603050405020304" pitchFamily="18" charset="0"/>
              </a:rPr>
              <a:t>Hendriyani</a:t>
            </a:r>
            <a:r>
              <a:rPr lang="en-US" dirty="0">
                <a:latin typeface="Times New Roman" panose="02020603050405020304" pitchFamily="18" charset="0"/>
                <a:ea typeface="Times New Roman" panose="02020603050405020304" pitchFamily="18" charset="0"/>
              </a:rPr>
              <a:t>, H. (2018) ‘</a:t>
            </a:r>
            <a:r>
              <a:rPr lang="en-US" dirty="0" err="1">
                <a:latin typeface="Times New Roman" panose="02020603050405020304" pitchFamily="18" charset="0"/>
                <a:ea typeface="Times New Roman" panose="02020603050405020304" pitchFamily="18" charset="0"/>
              </a:rPr>
              <a:t>Hubungan</a:t>
            </a:r>
            <a:r>
              <a:rPr lang="en-US" dirty="0">
                <a:latin typeface="Times New Roman" panose="02020603050405020304" pitchFamily="18" charset="0"/>
                <a:ea typeface="Times New Roman" panose="02020603050405020304" pitchFamily="18" charset="0"/>
              </a:rPr>
              <a:t> Antara Pendidikan, </a:t>
            </a:r>
            <a:r>
              <a:rPr lang="en-US" dirty="0" err="1">
                <a:latin typeface="Times New Roman" panose="02020603050405020304" pitchFamily="18" charset="0"/>
                <a:ea typeface="Times New Roman" panose="02020603050405020304" pitchFamily="18" charset="0"/>
              </a:rPr>
              <a:t>Pengetahuan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Dukungan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Keluarga</a:t>
            </a:r>
            <a:r>
              <a:rPr lang="en-US" dirty="0">
                <a:latin typeface="Times New Roman" panose="02020603050405020304" pitchFamily="18" charset="0"/>
                <a:ea typeface="Times New Roman" panose="02020603050405020304" pitchFamily="18" charset="0"/>
              </a:rPr>
              <a:t> Dan </a:t>
            </a:r>
            <a:r>
              <a:rPr lang="en-US" dirty="0" err="1">
                <a:latin typeface="Times New Roman" panose="02020603050405020304" pitchFamily="18" charset="0"/>
                <a:ea typeface="Times New Roman" panose="02020603050405020304" pitchFamily="18" charset="0"/>
              </a:rPr>
              <a:t>Peran</a:t>
            </a:r>
            <a:r>
              <a:rPr lang="en-US" dirty="0">
                <a:latin typeface="Times New Roman" panose="02020603050405020304" pitchFamily="18" charset="0"/>
                <a:ea typeface="Times New Roman" panose="02020603050405020304" pitchFamily="18" charset="0"/>
              </a:rPr>
              <a:t> Tenaga </a:t>
            </a:r>
            <a:r>
              <a:rPr lang="en-US" dirty="0" err="1">
                <a:latin typeface="Times New Roman" panose="02020603050405020304" pitchFamily="18" charset="0"/>
                <a:ea typeface="Times New Roman" panose="02020603050405020304" pitchFamily="18" charset="0"/>
              </a:rPr>
              <a:t>Kesehatan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Dengan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Kepatuhan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Ibu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Dalam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Melakukan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Imunisasi</a:t>
            </a:r>
            <a:r>
              <a:rPr lang="en-US" dirty="0">
                <a:latin typeface="Times New Roman" panose="02020603050405020304" pitchFamily="18" charset="0"/>
                <a:ea typeface="Times New Roman" panose="02020603050405020304" pitchFamily="18" charset="0"/>
              </a:rPr>
              <a:t> Dasar </a:t>
            </a:r>
            <a:r>
              <a:rPr lang="en-US" dirty="0" err="1">
                <a:latin typeface="Times New Roman" panose="02020603050405020304" pitchFamily="18" charset="0"/>
                <a:ea typeface="Times New Roman" panose="02020603050405020304" pitchFamily="18" charset="0"/>
              </a:rPr>
              <a:t>Pada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Bayi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Usia</a:t>
            </a:r>
            <a:r>
              <a:rPr lang="en-US" dirty="0">
                <a:latin typeface="Times New Roman" panose="02020603050405020304" pitchFamily="18" charset="0"/>
                <a:ea typeface="Times New Roman" panose="02020603050405020304" pitchFamily="18" charset="0"/>
              </a:rPr>
              <a:t> 0-12 </a:t>
            </a:r>
            <a:r>
              <a:rPr lang="en-US" dirty="0" err="1">
                <a:latin typeface="Times New Roman" panose="02020603050405020304" pitchFamily="18" charset="0"/>
                <a:ea typeface="Times New Roman" panose="02020603050405020304" pitchFamily="18" charset="0"/>
              </a:rPr>
              <a:t>Bulan</a:t>
            </a:r>
            <a:r>
              <a:rPr lang="en-US" dirty="0">
                <a:latin typeface="Times New Roman" panose="02020603050405020304" pitchFamily="18" charset="0"/>
                <a:ea typeface="Times New Roman" panose="02020603050405020304" pitchFamily="18" charset="0"/>
              </a:rPr>
              <a:t> Di </a:t>
            </a:r>
            <a:r>
              <a:rPr lang="en-US" dirty="0" err="1">
                <a:latin typeface="Times New Roman" panose="02020603050405020304" pitchFamily="18" charset="0"/>
                <a:ea typeface="Times New Roman" panose="02020603050405020304" pitchFamily="18" charset="0"/>
              </a:rPr>
              <a:t>Desa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Aweh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Kabupaten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Lebak</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Provinsi</a:t>
            </a:r>
            <a:r>
              <a:rPr lang="en-US" dirty="0">
                <a:latin typeface="Times New Roman" panose="02020603050405020304" pitchFamily="18" charset="0"/>
                <a:ea typeface="Times New Roman" panose="02020603050405020304" pitchFamily="18" charset="0"/>
              </a:rPr>
              <a:t> Banten’, </a:t>
            </a:r>
            <a:r>
              <a:rPr lang="en-US" i="1" dirty="0" err="1">
                <a:latin typeface="Times New Roman" panose="02020603050405020304" pitchFamily="18" charset="0"/>
                <a:ea typeface="Times New Roman" panose="02020603050405020304" pitchFamily="18" charset="0"/>
              </a:rPr>
              <a:t>Jurnal</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Kesehatan</a:t>
            </a:r>
            <a:r>
              <a:rPr lang="en-US" i="1" dirty="0">
                <a:latin typeface="Times New Roman" panose="02020603050405020304" pitchFamily="18" charset="0"/>
                <a:ea typeface="Times New Roman" panose="02020603050405020304" pitchFamily="18" charset="0"/>
              </a:rPr>
              <a:t> Kusuma </a:t>
            </a:r>
            <a:r>
              <a:rPr lang="en-US" i="1" dirty="0" err="1">
                <a:latin typeface="Times New Roman" panose="02020603050405020304" pitchFamily="18" charset="0"/>
                <a:ea typeface="Times New Roman" panose="02020603050405020304" pitchFamily="18" charset="0"/>
              </a:rPr>
              <a:t>Husada</a:t>
            </a:r>
            <a:r>
              <a:rPr lang="en-US" dirty="0">
                <a:latin typeface="Times New Roman" panose="02020603050405020304" pitchFamily="18" charset="0"/>
                <a:ea typeface="Times New Roman" panose="02020603050405020304" pitchFamily="18" charset="0"/>
              </a:rPr>
              <a:t>, pp. 202–212. </a:t>
            </a:r>
            <a:r>
              <a:rPr lang="en-US" dirty="0" err="1">
                <a:latin typeface="Times New Roman" panose="02020603050405020304" pitchFamily="18" charset="0"/>
                <a:ea typeface="Times New Roman" panose="02020603050405020304" pitchFamily="18" charset="0"/>
              </a:rPr>
              <a:t>doi</a:t>
            </a:r>
            <a:r>
              <a:rPr lang="en-US" dirty="0">
                <a:latin typeface="Times New Roman" panose="02020603050405020304" pitchFamily="18" charset="0"/>
                <a:ea typeface="Times New Roman" panose="02020603050405020304" pitchFamily="18" charset="0"/>
              </a:rPr>
              <a:t>: 10.34035/jk.v9i2.281.</a:t>
            </a:r>
            <a:endParaRPr lang="en-ID" sz="1200" dirty="0">
              <a:latin typeface="Times New Roman" panose="02020603050405020304" pitchFamily="18" charset="0"/>
              <a:ea typeface="Times New Roman" panose="02020603050405020304" pitchFamily="18" charset="0"/>
            </a:endParaRPr>
          </a:p>
          <a:p>
            <a:pPr algn="just">
              <a:spcAft>
                <a:spcPts val="0"/>
              </a:spcAft>
            </a:pPr>
            <a:r>
              <a:rPr lang="en-US" dirty="0" err="1">
                <a:latin typeface="Times New Roman" panose="02020603050405020304" pitchFamily="18" charset="0"/>
                <a:ea typeface="Times New Roman" panose="02020603050405020304" pitchFamily="18" charset="0"/>
              </a:rPr>
              <a:t>Fitri</a:t>
            </a:r>
            <a:r>
              <a:rPr lang="en-US" dirty="0">
                <a:latin typeface="Times New Roman" panose="02020603050405020304" pitchFamily="18" charset="0"/>
                <a:ea typeface="Times New Roman" panose="02020603050405020304" pitchFamily="18" charset="0"/>
              </a:rPr>
              <a:t>, L. D. (2018) ‘</a:t>
            </a:r>
            <a:r>
              <a:rPr lang="en-US" dirty="0" err="1">
                <a:latin typeface="Times New Roman" panose="02020603050405020304" pitchFamily="18" charset="0"/>
                <a:ea typeface="Times New Roman" panose="02020603050405020304" pitchFamily="18" charset="0"/>
              </a:rPr>
              <a:t>Kepatuhan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Minum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Obat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pada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Pasien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Tuberkulosis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Paru</a:t>
            </a:r>
            <a:r>
              <a:rPr lang="en-US"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Jurnal</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Ilmu</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Kesehatan</a:t>
            </a:r>
            <a:r>
              <a:rPr lang="en-US" i="1" dirty="0">
                <a:latin typeface="Times New Roman" panose="02020603050405020304" pitchFamily="18" charset="0"/>
                <a:ea typeface="Times New Roman" panose="02020603050405020304" pitchFamily="18" charset="0"/>
              </a:rPr>
              <a:t> Masyarakat</a:t>
            </a:r>
            <a:r>
              <a:rPr lang="en-US" dirty="0">
                <a:latin typeface="Times New Roman" panose="02020603050405020304" pitchFamily="18" charset="0"/>
                <a:ea typeface="Times New Roman" panose="02020603050405020304" pitchFamily="18" charset="0"/>
              </a:rPr>
              <a:t>, 7(01), pp. 33–42. </a:t>
            </a:r>
            <a:r>
              <a:rPr lang="en-US" dirty="0" err="1">
                <a:latin typeface="Times New Roman" panose="02020603050405020304" pitchFamily="18" charset="0"/>
                <a:ea typeface="Times New Roman" panose="02020603050405020304" pitchFamily="18" charset="0"/>
              </a:rPr>
              <a:t>doi</a:t>
            </a:r>
            <a:r>
              <a:rPr lang="en-US" dirty="0">
                <a:latin typeface="Times New Roman" panose="02020603050405020304" pitchFamily="18" charset="0"/>
                <a:ea typeface="Times New Roman" panose="02020603050405020304" pitchFamily="18" charset="0"/>
              </a:rPr>
              <a:t>: 10.33221/jikm.v7i01.50.</a:t>
            </a:r>
            <a:endParaRPr lang="en-ID" sz="1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6948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4702801" y="-38109"/>
            <a:ext cx="3793499" cy="769441"/>
          </a:xfrm>
          <a:prstGeom prst="rect">
            <a:avLst/>
          </a:prstGeom>
          <a:solidFill>
            <a:srgbClr val="FF9900"/>
          </a:solidFill>
        </p:spPr>
        <p:txBody>
          <a:bodyPr wrap="square" rtlCol="0">
            <a:spAutoFit/>
          </a:bodyPr>
          <a:lstStyle/>
          <a:p>
            <a:pPr algn="ctr"/>
            <a:r>
              <a:rPr lang="en-ID" sz="4400" b="1" dirty="0" err="1">
                <a:solidFill>
                  <a:srgbClr val="7030A0"/>
                </a:solidFill>
                <a:latin typeface="Bodoni 72 Oldstyle Book" pitchFamily="2" charset="0"/>
                <a:ea typeface="Times New Roman" panose="02020603050405020304" pitchFamily="18" charset="0"/>
              </a:rPr>
              <a:t>Refferencies</a:t>
            </a:r>
            <a:endParaRPr lang="en-ID" sz="4400" b="1" u="sng" dirty="0">
              <a:solidFill>
                <a:srgbClr val="7030A0"/>
              </a:solidFill>
              <a:latin typeface="Bodoni 72 Oldstyle Book" pitchFamily="2" charset="0"/>
            </a:endParaRPr>
          </a:p>
        </p:txBody>
      </p:sp>
      <p:sp>
        <p:nvSpPr>
          <p:cNvPr id="3" name="Rectangle 2">
            <a:extLst>
              <a:ext uri="{FF2B5EF4-FFF2-40B4-BE49-F238E27FC236}">
                <a16:creationId xmlns:a16="http://schemas.microsoft.com/office/drawing/2014/main" id="{26BBCB71-3682-744A-A58B-42F58D424310}"/>
              </a:ext>
            </a:extLst>
          </p:cNvPr>
          <p:cNvSpPr/>
          <p:nvPr/>
        </p:nvSpPr>
        <p:spPr>
          <a:xfrm>
            <a:off x="514350" y="559882"/>
            <a:ext cx="11372850" cy="8000652"/>
          </a:xfrm>
          <a:prstGeom prst="rect">
            <a:avLst/>
          </a:prstGeom>
        </p:spPr>
        <p:txBody>
          <a:bodyPr wrap="square">
            <a:spAutoFit/>
          </a:bodyPr>
          <a:lstStyle/>
          <a:p>
            <a:pPr marL="450215" indent="-450215" algn="just">
              <a:lnSpc>
                <a:spcPct val="115000"/>
              </a:lnSpc>
              <a:spcAft>
                <a:spcPts val="0"/>
              </a:spcAft>
            </a:pPr>
            <a:r>
              <a:rPr lang="en-ID" dirty="0" err="1">
                <a:latin typeface="Times New Roman" panose="02020603050405020304" pitchFamily="18" charset="0"/>
                <a:ea typeface="Calibri" panose="020F0502020204030204" pitchFamily="34" charset="0"/>
              </a:rPr>
              <a:t>Harefa</a:t>
            </a:r>
            <a:r>
              <a:rPr lang="en-ID" dirty="0">
                <a:latin typeface="Times New Roman" panose="02020603050405020304" pitchFamily="18" charset="0"/>
                <a:ea typeface="Calibri" panose="020F0502020204030204" pitchFamily="34" charset="0"/>
              </a:rPr>
              <a:t>, S. M. 2019. </a:t>
            </a:r>
            <a:r>
              <a:rPr lang="en-ID" dirty="0" err="1">
                <a:latin typeface="Times New Roman" panose="02020603050405020304" pitchFamily="18" charset="0"/>
                <a:ea typeface="Calibri" panose="020F0502020204030204" pitchFamily="34" charset="0"/>
              </a:rPr>
              <a:t>Gambaran</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Kualitas</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Hidup</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Pasien</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Kemoterapi</a:t>
            </a:r>
            <a:r>
              <a:rPr lang="en-ID" dirty="0">
                <a:latin typeface="Times New Roman" panose="02020603050405020304" pitchFamily="18" charset="0"/>
                <a:ea typeface="Calibri" panose="020F0502020204030204" pitchFamily="34" charset="0"/>
              </a:rPr>
              <a:t> Di </a:t>
            </a:r>
            <a:r>
              <a:rPr lang="en-ID" dirty="0" err="1">
                <a:latin typeface="Times New Roman" panose="02020603050405020304" pitchFamily="18" charset="0"/>
                <a:ea typeface="Calibri" panose="020F0502020204030204" pitchFamily="34" charset="0"/>
              </a:rPr>
              <a:t>Rumah</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Sakit</a:t>
            </a:r>
            <a:r>
              <a:rPr lang="en-ID" dirty="0">
                <a:latin typeface="Times New Roman" panose="02020603050405020304" pitchFamily="18" charset="0"/>
                <a:ea typeface="Calibri" panose="020F0502020204030204" pitchFamily="34" charset="0"/>
              </a:rPr>
              <a:t> Santa Elisabeth Medan </a:t>
            </a:r>
            <a:r>
              <a:rPr lang="en-ID" dirty="0" err="1">
                <a:latin typeface="Times New Roman" panose="02020603050405020304" pitchFamily="18" charset="0"/>
                <a:ea typeface="Calibri" panose="020F0502020204030204" pitchFamily="34" charset="0"/>
              </a:rPr>
              <a:t>Tahun</a:t>
            </a:r>
            <a:r>
              <a:rPr lang="en-ID" dirty="0">
                <a:latin typeface="Times New Roman" panose="02020603050405020304" pitchFamily="18" charset="0"/>
                <a:ea typeface="Calibri" panose="020F0502020204030204" pitchFamily="34" charset="0"/>
              </a:rPr>
              <a:t> 2019. </a:t>
            </a:r>
            <a:r>
              <a:rPr lang="en-ID" dirty="0" err="1">
                <a:latin typeface="Times New Roman" panose="02020603050405020304" pitchFamily="18" charset="0"/>
                <a:ea typeface="Calibri" panose="020F0502020204030204" pitchFamily="34" charset="0"/>
              </a:rPr>
              <a:t>STIKes</a:t>
            </a:r>
            <a:r>
              <a:rPr lang="en-ID" dirty="0">
                <a:latin typeface="Times New Roman" panose="02020603050405020304" pitchFamily="18" charset="0"/>
                <a:ea typeface="Calibri" panose="020F0502020204030204" pitchFamily="34" charset="0"/>
              </a:rPr>
              <a:t> Santa Elisabeth Medan, 1-98.</a:t>
            </a:r>
            <a:endParaRPr lang="en-ID" sz="1200" dirty="0">
              <a:latin typeface="Times New Roman" panose="02020603050405020304" pitchFamily="18" charset="0"/>
              <a:ea typeface="Times New Roman" panose="02020603050405020304" pitchFamily="18" charset="0"/>
            </a:endParaRPr>
          </a:p>
          <a:p>
            <a:pPr marL="450215" indent="-450215" algn="just">
              <a:lnSpc>
                <a:spcPct val="115000"/>
              </a:lnSpc>
              <a:spcAft>
                <a:spcPts val="0"/>
              </a:spcAft>
            </a:pPr>
            <a:r>
              <a:rPr lang="en-US" dirty="0" err="1">
                <a:latin typeface="Times New Roman" panose="02020603050405020304" pitchFamily="18" charset="0"/>
                <a:ea typeface="Times New Roman" panose="02020603050405020304" pitchFamily="18" charset="0"/>
              </a:rPr>
              <a:t>Herawati</a:t>
            </a:r>
            <a:r>
              <a:rPr lang="en-US" dirty="0">
                <a:latin typeface="Times New Roman" panose="02020603050405020304" pitchFamily="18" charset="0"/>
                <a:ea typeface="Times New Roman" panose="02020603050405020304" pitchFamily="18" charset="0"/>
              </a:rPr>
              <a:t>, C., </a:t>
            </a:r>
            <a:r>
              <a:rPr lang="en-US" dirty="0" err="1">
                <a:latin typeface="Times New Roman" panose="02020603050405020304" pitchFamily="18" charset="0"/>
                <a:ea typeface="Times New Roman" panose="02020603050405020304" pitchFamily="18" charset="0"/>
              </a:rPr>
              <a:t>Abdurakhman</a:t>
            </a:r>
            <a:r>
              <a:rPr lang="en-US" dirty="0">
                <a:latin typeface="Times New Roman" panose="02020603050405020304" pitchFamily="18" charset="0"/>
                <a:ea typeface="Times New Roman" panose="02020603050405020304" pitchFamily="18" charset="0"/>
              </a:rPr>
              <a:t>, R. N. and </a:t>
            </a:r>
            <a:r>
              <a:rPr lang="en-US" dirty="0" err="1">
                <a:latin typeface="Times New Roman" panose="02020603050405020304" pitchFamily="18" charset="0"/>
                <a:ea typeface="Times New Roman" panose="02020603050405020304" pitchFamily="18" charset="0"/>
              </a:rPr>
              <a:t>Rundamintasih</a:t>
            </a:r>
            <a:r>
              <a:rPr lang="en-US" dirty="0">
                <a:latin typeface="Times New Roman" panose="02020603050405020304" pitchFamily="18" charset="0"/>
                <a:ea typeface="Times New Roman" panose="02020603050405020304" pitchFamily="18" charset="0"/>
              </a:rPr>
              <a:t>, N. (2020) ‘</a:t>
            </a:r>
            <a:r>
              <a:rPr lang="en-US" dirty="0" err="1">
                <a:latin typeface="Times New Roman" panose="02020603050405020304" pitchFamily="18" charset="0"/>
                <a:ea typeface="Times New Roman" panose="02020603050405020304" pitchFamily="18" charset="0"/>
              </a:rPr>
              <a:t>Peran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Dukungan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Keluarga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Petugas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Kesehatan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dan</a:t>
            </a:r>
            <a:r>
              <a:rPr lang="en-US" dirty="0">
                <a:latin typeface="Times New Roman" panose="02020603050405020304" pitchFamily="18" charset="0"/>
                <a:ea typeface="Times New Roman" panose="02020603050405020304" pitchFamily="18" charset="0"/>
              </a:rPr>
              <a:t> Perceived Stigma </a:t>
            </a:r>
            <a:r>
              <a:rPr lang="en-US" dirty="0" err="1">
                <a:latin typeface="Times New Roman" panose="02020603050405020304" pitchFamily="18" charset="0"/>
                <a:ea typeface="Times New Roman" panose="02020603050405020304" pitchFamily="18" charset="0"/>
              </a:rPr>
              <a:t>dalam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Meningkatkan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Kepatuhan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Minum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Obat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pada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Penderita</a:t>
            </a:r>
            <a:r>
              <a:rPr lang="en-US" dirty="0">
                <a:latin typeface="Times New Roman" panose="02020603050405020304" pitchFamily="18" charset="0"/>
                <a:ea typeface="Times New Roman" panose="02020603050405020304" pitchFamily="18" charset="0"/>
              </a:rPr>
              <a:t> Tuberculosis </a:t>
            </a:r>
            <a:r>
              <a:rPr lang="en-US" dirty="0" err="1">
                <a:latin typeface="Times New Roman" panose="02020603050405020304" pitchFamily="18" charset="0"/>
                <a:ea typeface="Times New Roman" panose="02020603050405020304" pitchFamily="18" charset="0"/>
              </a:rPr>
              <a:t>Paru</a:t>
            </a:r>
            <a:r>
              <a:rPr lang="en-US"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Jurnal</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Kesehatan</a:t>
            </a:r>
            <a:r>
              <a:rPr lang="en-US" i="1" dirty="0">
                <a:latin typeface="Times New Roman" panose="02020603050405020304" pitchFamily="18" charset="0"/>
                <a:ea typeface="Times New Roman" panose="02020603050405020304" pitchFamily="18" charset="0"/>
              </a:rPr>
              <a:t> Masyarakat Indonesia</a:t>
            </a:r>
            <a:r>
              <a:rPr lang="en-US" dirty="0">
                <a:latin typeface="Times New Roman" panose="02020603050405020304" pitchFamily="18" charset="0"/>
                <a:ea typeface="Times New Roman" panose="02020603050405020304" pitchFamily="18" charset="0"/>
              </a:rPr>
              <a:t>, 15(1), p. 19. </a:t>
            </a:r>
            <a:r>
              <a:rPr lang="en-US" dirty="0" err="1">
                <a:latin typeface="Times New Roman" panose="02020603050405020304" pitchFamily="18" charset="0"/>
                <a:ea typeface="Times New Roman" panose="02020603050405020304" pitchFamily="18" charset="0"/>
              </a:rPr>
              <a:t>doi</a:t>
            </a:r>
            <a:r>
              <a:rPr lang="en-US" dirty="0">
                <a:latin typeface="Times New Roman" panose="02020603050405020304" pitchFamily="18" charset="0"/>
                <a:ea typeface="Times New Roman" panose="02020603050405020304" pitchFamily="18" charset="0"/>
              </a:rPr>
              <a:t>: 10.26714/jkmi.15.1.2020.19-23</a:t>
            </a:r>
            <a:r>
              <a:rPr lang="en-ID" dirty="0" err="1">
                <a:latin typeface="Times New Roman" panose="02020603050405020304" pitchFamily="18" charset="0"/>
                <a:ea typeface="Calibri" panose="020F0502020204030204" pitchFamily="34" charset="0"/>
              </a:rPr>
              <a:t>Hidayat</a:t>
            </a:r>
            <a:r>
              <a:rPr lang="en-ID" dirty="0">
                <a:latin typeface="Times New Roman" panose="02020603050405020304" pitchFamily="18" charset="0"/>
                <a:ea typeface="Calibri" panose="020F0502020204030204" pitchFamily="34" charset="0"/>
              </a:rPr>
              <a:t>. 2017. </a:t>
            </a:r>
            <a:r>
              <a:rPr lang="en-ID" dirty="0" err="1">
                <a:latin typeface="Times New Roman" panose="02020603050405020304" pitchFamily="18" charset="0"/>
                <a:ea typeface="Calibri" panose="020F0502020204030204" pitchFamily="34" charset="0"/>
              </a:rPr>
              <a:t>Metode</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penelitian</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keperawatan</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dan</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teknis</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analisis</a:t>
            </a:r>
            <a:r>
              <a:rPr lang="en-ID" dirty="0">
                <a:latin typeface="Times New Roman" panose="02020603050405020304" pitchFamily="18" charset="0"/>
                <a:ea typeface="Calibri" panose="020F0502020204030204" pitchFamily="34" charset="0"/>
              </a:rPr>
              <a:t> data. Jakarta: </a:t>
            </a:r>
            <a:r>
              <a:rPr lang="en-ID" dirty="0" err="1">
                <a:latin typeface="Times New Roman" panose="02020603050405020304" pitchFamily="18" charset="0"/>
                <a:ea typeface="Calibri" panose="020F0502020204030204" pitchFamily="34" charset="0"/>
              </a:rPr>
              <a:t>Salemba</a:t>
            </a:r>
            <a:r>
              <a:rPr lang="en-ID" dirty="0">
                <a:latin typeface="Times New Roman" panose="02020603050405020304" pitchFamily="18" charset="0"/>
                <a:ea typeface="Calibri" panose="020F0502020204030204" pitchFamily="34" charset="0"/>
              </a:rPr>
              <a:t> </a:t>
            </a:r>
            <a:r>
              <a:rPr lang="en-ID" dirty="0" err="1">
                <a:latin typeface="Times New Roman" panose="02020603050405020304" pitchFamily="18" charset="0"/>
                <a:ea typeface="Calibri" panose="020F0502020204030204" pitchFamily="34" charset="0"/>
              </a:rPr>
              <a:t>Medika</a:t>
            </a:r>
            <a:r>
              <a:rPr lang="en-ID" dirty="0">
                <a:latin typeface="Times New Roman" panose="02020603050405020304" pitchFamily="18" charset="0"/>
                <a:ea typeface="Calibri" panose="020F0502020204030204" pitchFamily="34" charset="0"/>
              </a:rPr>
              <a:t>.</a:t>
            </a:r>
            <a:endParaRPr lang="en-ID" sz="1200" dirty="0">
              <a:latin typeface="Times New Roman" panose="02020603050405020304" pitchFamily="18" charset="0"/>
              <a:ea typeface="Times New Roman" panose="02020603050405020304" pitchFamily="18" charset="0"/>
            </a:endParaRPr>
          </a:p>
          <a:p>
            <a:pPr marL="450215" indent="-450215" algn="just">
              <a:lnSpc>
                <a:spcPct val="115000"/>
              </a:lnSpc>
              <a:spcAft>
                <a:spcPts val="0"/>
              </a:spcAft>
            </a:pPr>
            <a:r>
              <a:rPr lang="en-ID" dirty="0">
                <a:latin typeface="Times New Roman" panose="02020603050405020304" pitchFamily="18" charset="0"/>
                <a:ea typeface="Calibri" panose="020F0502020204030204" pitchFamily="34" charset="0"/>
              </a:rPr>
              <a:t>Hong, F. et al. (2019) ‘Exercise intervention improves clinical outcomes, but the “time of session” is crucial for better quality of life in breast cancer survivors: A systematic review and meta-analysis’, Cancers, 11(5), pp. 1–19. </a:t>
            </a:r>
            <a:r>
              <a:rPr lang="en-ID" dirty="0" err="1">
                <a:latin typeface="Times New Roman" panose="02020603050405020304" pitchFamily="18" charset="0"/>
                <a:ea typeface="Calibri" panose="020F0502020204030204" pitchFamily="34" charset="0"/>
              </a:rPr>
              <a:t>doi</a:t>
            </a:r>
            <a:r>
              <a:rPr lang="en-ID" dirty="0">
                <a:latin typeface="Times New Roman" panose="02020603050405020304" pitchFamily="18" charset="0"/>
                <a:ea typeface="Calibri" panose="020F0502020204030204" pitchFamily="34" charset="0"/>
              </a:rPr>
              <a:t>: 10.3390/cancers11050706.</a:t>
            </a:r>
            <a:endParaRPr lang="en-ID" sz="1200" dirty="0">
              <a:latin typeface="Times New Roman" panose="02020603050405020304" pitchFamily="18" charset="0"/>
              <a:ea typeface="Times New Roman" panose="02020603050405020304" pitchFamily="18" charset="0"/>
            </a:endParaRPr>
          </a:p>
          <a:p>
            <a:pPr marL="450215" indent="-450215" algn="just">
              <a:lnSpc>
                <a:spcPct val="115000"/>
              </a:lnSpc>
              <a:spcAft>
                <a:spcPts val="0"/>
              </a:spcAft>
            </a:pPr>
            <a:r>
              <a:rPr lang="en-ID" dirty="0">
                <a:latin typeface="Times New Roman" panose="02020603050405020304" pitchFamily="18" charset="0"/>
                <a:ea typeface="Calibri" panose="020F0502020204030204" pitchFamily="34" charset="0"/>
              </a:rPr>
              <a:t>IARC (International Agency for Research on Cancer)/WHO, 2018, GLOBOCAN 2018: Indonesia fact sheet.</a:t>
            </a:r>
            <a:endParaRPr lang="en-ID" sz="1200" dirty="0">
              <a:latin typeface="Times New Roman" panose="02020603050405020304" pitchFamily="18" charset="0"/>
              <a:ea typeface="Times New Roman" panose="02020603050405020304" pitchFamily="18" charset="0"/>
            </a:endParaRPr>
          </a:p>
          <a:p>
            <a:pPr marL="450215" indent="-450215" algn="just">
              <a:lnSpc>
                <a:spcPct val="115000"/>
              </a:lnSpc>
              <a:spcAft>
                <a:spcPts val="0"/>
              </a:spcAft>
            </a:pPr>
            <a:r>
              <a:rPr lang="en-ID" dirty="0">
                <a:latin typeface="Times New Roman" panose="02020603050405020304" pitchFamily="18" charset="0"/>
                <a:ea typeface="Calibri" panose="020F0502020204030204" pitchFamily="34" charset="0"/>
              </a:rPr>
              <a:t>IARC (International Agency for Research on Cancer)/WHO, 2018, GLOBOCAN 2018: Breast fact sheet</a:t>
            </a:r>
            <a:endParaRPr lang="en-ID" sz="1200" dirty="0">
              <a:latin typeface="Times New Roman" panose="02020603050405020304" pitchFamily="18" charset="0"/>
              <a:ea typeface="Times New Roman" panose="02020603050405020304" pitchFamily="18" charset="0"/>
            </a:endParaRPr>
          </a:p>
          <a:p>
            <a:pPr algn="just">
              <a:spcAft>
                <a:spcPts val="0"/>
              </a:spcAft>
            </a:pPr>
            <a:r>
              <a:rPr lang="en-US" dirty="0" err="1">
                <a:latin typeface="Times New Roman" panose="02020603050405020304" pitchFamily="18" charset="0"/>
                <a:ea typeface="Times New Roman" panose="02020603050405020304" pitchFamily="18" charset="0"/>
              </a:rPr>
              <a:t>Indrayani</a:t>
            </a:r>
            <a:r>
              <a:rPr lang="en-US" dirty="0">
                <a:latin typeface="Times New Roman" panose="02020603050405020304" pitchFamily="18" charset="0"/>
                <a:ea typeface="Times New Roman" panose="02020603050405020304" pitchFamily="18" charset="0"/>
              </a:rPr>
              <a:t> and </a:t>
            </a:r>
            <a:r>
              <a:rPr lang="en-US" dirty="0" err="1">
                <a:latin typeface="Times New Roman" panose="02020603050405020304" pitchFamily="18" charset="0"/>
                <a:ea typeface="Times New Roman" panose="02020603050405020304" pitchFamily="18" charset="0"/>
              </a:rPr>
              <a:t>Ronoatmojo</a:t>
            </a:r>
            <a:r>
              <a:rPr lang="en-US" dirty="0">
                <a:latin typeface="Times New Roman" panose="02020603050405020304" pitchFamily="18" charset="0"/>
                <a:ea typeface="Times New Roman" panose="02020603050405020304" pitchFamily="18" charset="0"/>
              </a:rPr>
              <a:t>, S. (2018) ‘</a:t>
            </a:r>
            <a:r>
              <a:rPr lang="en-US" dirty="0" err="1">
                <a:latin typeface="Times New Roman" panose="02020603050405020304" pitchFamily="18" charset="0"/>
                <a:ea typeface="Times New Roman" panose="02020603050405020304" pitchFamily="18" charset="0"/>
              </a:rPr>
              <a:t>Faktor-faktor</a:t>
            </a:r>
            <a:r>
              <a:rPr lang="en-US" dirty="0">
                <a:latin typeface="Times New Roman" panose="02020603050405020304" pitchFamily="18" charset="0"/>
                <a:ea typeface="Times New Roman" panose="02020603050405020304" pitchFamily="18" charset="0"/>
              </a:rPr>
              <a:t> yang </a:t>
            </a:r>
            <a:r>
              <a:rPr lang="en-US" dirty="0" err="1">
                <a:latin typeface="Times New Roman" panose="02020603050405020304" pitchFamily="18" charset="0"/>
                <a:ea typeface="Times New Roman" panose="02020603050405020304" pitchFamily="18" charset="0"/>
              </a:rPr>
              <a:t>berhubungan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dengan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kualitas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hidup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lansia</a:t>
            </a:r>
            <a:r>
              <a:rPr lang="en-US" dirty="0">
                <a:latin typeface="Times New Roman" panose="02020603050405020304" pitchFamily="18" charset="0"/>
                <a:ea typeface="Times New Roman" panose="02020603050405020304" pitchFamily="18" charset="0"/>
              </a:rPr>
              <a:t> di </a:t>
            </a:r>
            <a:r>
              <a:rPr lang="en-US" dirty="0" err="1">
                <a:latin typeface="Times New Roman" panose="02020603050405020304" pitchFamily="18" charset="0"/>
                <a:ea typeface="Times New Roman" panose="02020603050405020304" pitchFamily="18" charset="0"/>
              </a:rPr>
              <a:t>Desa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Cipasung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Kabupaten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Kuningan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Tahun</a:t>
            </a:r>
            <a:r>
              <a:rPr lang="en-US" dirty="0">
                <a:latin typeface="Times New Roman" panose="02020603050405020304" pitchFamily="18" charset="0"/>
                <a:ea typeface="Times New Roman" panose="02020603050405020304" pitchFamily="18" charset="0"/>
              </a:rPr>
              <a:t> 2017’, </a:t>
            </a:r>
            <a:r>
              <a:rPr lang="en-US" i="1" dirty="0" err="1">
                <a:latin typeface="Times New Roman" panose="02020603050405020304" pitchFamily="18" charset="0"/>
                <a:ea typeface="Times New Roman" panose="02020603050405020304" pitchFamily="18" charset="0"/>
              </a:rPr>
              <a:t>Jurnal</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Kesehatan</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Reproduksi</a:t>
            </a:r>
            <a:r>
              <a:rPr lang="en-US" dirty="0">
                <a:latin typeface="Times New Roman" panose="02020603050405020304" pitchFamily="18" charset="0"/>
                <a:ea typeface="Times New Roman" panose="02020603050405020304" pitchFamily="18" charset="0"/>
              </a:rPr>
              <a:t>, 9(1), pp. 69–78. </a:t>
            </a:r>
            <a:r>
              <a:rPr lang="en-US" dirty="0" err="1">
                <a:latin typeface="Times New Roman" panose="02020603050405020304" pitchFamily="18" charset="0"/>
                <a:ea typeface="Times New Roman" panose="02020603050405020304" pitchFamily="18" charset="0"/>
              </a:rPr>
              <a:t>doi</a:t>
            </a:r>
            <a:r>
              <a:rPr lang="en-US" dirty="0">
                <a:latin typeface="Times New Roman" panose="02020603050405020304" pitchFamily="18" charset="0"/>
                <a:ea typeface="Times New Roman" panose="02020603050405020304" pitchFamily="18" charset="0"/>
              </a:rPr>
              <a:t>: 10.22435/kespro.v9i1.892.69-78.</a:t>
            </a:r>
            <a:endParaRPr lang="en-ID" sz="1200" dirty="0">
              <a:latin typeface="Times New Roman" panose="02020603050405020304" pitchFamily="18" charset="0"/>
              <a:ea typeface="Times New Roman" panose="02020603050405020304" pitchFamily="18" charset="0"/>
            </a:endParaRPr>
          </a:p>
          <a:p>
            <a:pPr algn="just">
              <a:spcAft>
                <a:spcPts val="0"/>
              </a:spcAft>
            </a:pPr>
            <a:r>
              <a:rPr lang="en-US" dirty="0" err="1">
                <a:latin typeface="Times New Roman" panose="02020603050405020304" pitchFamily="18" charset="0"/>
                <a:ea typeface="Times New Roman" panose="02020603050405020304" pitchFamily="18" charset="0"/>
              </a:rPr>
              <a:t>Irawan</a:t>
            </a:r>
            <a:r>
              <a:rPr lang="en-US" dirty="0">
                <a:latin typeface="Times New Roman" panose="02020603050405020304" pitchFamily="18" charset="0"/>
                <a:ea typeface="Times New Roman" panose="02020603050405020304" pitchFamily="18" charset="0"/>
              </a:rPr>
              <a:t>, E., </a:t>
            </a:r>
            <a:r>
              <a:rPr lang="en-US" dirty="0" err="1">
                <a:latin typeface="Times New Roman" panose="02020603050405020304" pitchFamily="18" charset="0"/>
                <a:ea typeface="Times New Roman" panose="02020603050405020304" pitchFamily="18" charset="0"/>
              </a:rPr>
              <a:t>Hayati</a:t>
            </a:r>
            <a:r>
              <a:rPr lang="en-US" dirty="0">
                <a:latin typeface="Times New Roman" panose="02020603050405020304" pitchFamily="18" charset="0"/>
                <a:ea typeface="Times New Roman" panose="02020603050405020304" pitchFamily="18" charset="0"/>
              </a:rPr>
              <a:t>, S. and </a:t>
            </a:r>
            <a:r>
              <a:rPr lang="en-US" dirty="0" err="1">
                <a:latin typeface="Times New Roman" panose="02020603050405020304" pitchFamily="18" charset="0"/>
                <a:ea typeface="Times New Roman" panose="02020603050405020304" pitchFamily="18" charset="0"/>
              </a:rPr>
              <a:t>Purwaningsih</a:t>
            </a:r>
            <a:r>
              <a:rPr lang="en-US" dirty="0">
                <a:latin typeface="Times New Roman" panose="02020603050405020304" pitchFamily="18" charset="0"/>
                <a:ea typeface="Times New Roman" panose="02020603050405020304" pitchFamily="18" charset="0"/>
              </a:rPr>
              <a:t>, D. (2017) ‘</a:t>
            </a:r>
            <a:r>
              <a:rPr lang="en-US" dirty="0" err="1">
                <a:latin typeface="Times New Roman" panose="02020603050405020304" pitchFamily="18" charset="0"/>
                <a:ea typeface="Times New Roman" panose="02020603050405020304" pitchFamily="18" charset="0"/>
              </a:rPr>
              <a:t>Hubungan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Dukungan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Keluarga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Dengan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Kualitas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Hidup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Penderita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Kanker</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Payudara</a:t>
            </a:r>
            <a:r>
              <a:rPr lang="en-US"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Jurnal</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Keperawatan</a:t>
            </a:r>
            <a:r>
              <a:rPr lang="en-US" i="1" dirty="0">
                <a:latin typeface="Times New Roman" panose="02020603050405020304" pitchFamily="18" charset="0"/>
                <a:ea typeface="Times New Roman" panose="02020603050405020304" pitchFamily="18" charset="0"/>
              </a:rPr>
              <a:t> BSI</a:t>
            </a:r>
            <a:r>
              <a:rPr lang="en-US" dirty="0">
                <a:latin typeface="Times New Roman" panose="02020603050405020304" pitchFamily="18" charset="0"/>
                <a:ea typeface="Times New Roman" panose="02020603050405020304" pitchFamily="18" charset="0"/>
              </a:rPr>
              <a:t>, Vol. V No.</a:t>
            </a:r>
            <a:endParaRPr lang="en-ID" sz="1200" dirty="0">
              <a:latin typeface="Times New Roman" panose="02020603050405020304" pitchFamily="18" charset="0"/>
              <a:ea typeface="Times New Roman" panose="02020603050405020304" pitchFamily="18" charset="0"/>
            </a:endParaRPr>
          </a:p>
          <a:p>
            <a:pPr algn="just">
              <a:spcAft>
                <a:spcPts val="0"/>
              </a:spcAft>
            </a:pPr>
            <a:r>
              <a:rPr lang="en-US" dirty="0" err="1">
                <a:latin typeface="Times New Roman" panose="02020603050405020304" pitchFamily="18" charset="0"/>
                <a:ea typeface="Times New Roman" panose="02020603050405020304" pitchFamily="18" charset="0"/>
              </a:rPr>
              <a:t>Khoirunnisa</a:t>
            </a:r>
            <a:r>
              <a:rPr lang="en-US" dirty="0">
                <a:latin typeface="Times New Roman" panose="02020603050405020304" pitchFamily="18" charset="0"/>
                <a:ea typeface="Times New Roman" panose="02020603050405020304" pitchFamily="18" charset="0"/>
              </a:rPr>
              <a:t>, D. A. (2018) ‘</a:t>
            </a:r>
            <a:r>
              <a:rPr lang="en-US" dirty="0" err="1">
                <a:latin typeface="Times New Roman" panose="02020603050405020304" pitchFamily="18" charset="0"/>
                <a:ea typeface="Times New Roman" panose="02020603050405020304" pitchFamily="18" charset="0"/>
              </a:rPr>
              <a:t>Dukungan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Keluarga</a:t>
            </a:r>
            <a:r>
              <a:rPr lang="en-US" dirty="0">
                <a:latin typeface="Times New Roman" panose="02020603050405020304" pitchFamily="18" charset="0"/>
                <a:ea typeface="Times New Roman" panose="02020603050405020304" pitchFamily="18" charset="0"/>
              </a:rPr>
              <a:t> Inti </a:t>
            </a:r>
            <a:r>
              <a:rPr lang="en-US" dirty="0" err="1">
                <a:latin typeface="Times New Roman" panose="02020603050405020304" pitchFamily="18" charset="0"/>
                <a:ea typeface="Times New Roman" panose="02020603050405020304" pitchFamily="18" charset="0"/>
              </a:rPr>
              <a:t>Terhadap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Penderita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Penyakit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Jantung</a:t>
            </a:r>
            <a:r>
              <a:rPr lang="en-US"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Skripsi</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Universitas</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Mercu</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Buana</a:t>
            </a:r>
            <a:r>
              <a:rPr lang="en-US" i="1" dirty="0">
                <a:latin typeface="Times New Roman" panose="02020603050405020304" pitchFamily="18" charset="0"/>
                <a:ea typeface="Times New Roman" panose="02020603050405020304" pitchFamily="18" charset="0"/>
              </a:rPr>
              <a:t> Yogyakarta.</a:t>
            </a:r>
            <a:r>
              <a:rPr lang="en-US" dirty="0">
                <a:latin typeface="Times New Roman" panose="02020603050405020304" pitchFamily="18" charset="0"/>
                <a:ea typeface="Times New Roman" panose="02020603050405020304" pitchFamily="18" charset="0"/>
              </a:rPr>
              <a:t>, (April), pp. 5–24.</a:t>
            </a:r>
            <a:endParaRPr lang="en-ID" sz="1200" dirty="0">
              <a:latin typeface="Times New Roman" panose="02020603050405020304" pitchFamily="18" charset="0"/>
              <a:ea typeface="Times New Roman" panose="02020603050405020304" pitchFamily="18" charset="0"/>
            </a:endParaRPr>
          </a:p>
          <a:p>
            <a:pPr marL="450215" indent="-450215" algn="just">
              <a:lnSpc>
                <a:spcPct val="115000"/>
              </a:lnSpc>
              <a:spcAft>
                <a:spcPts val="0"/>
              </a:spcAft>
            </a:pPr>
            <a:r>
              <a:rPr lang="en-ID" dirty="0" err="1">
                <a:latin typeface="Times New Roman" panose="02020603050405020304" pitchFamily="18" charset="0"/>
                <a:ea typeface="Calibri" panose="020F0502020204030204" pitchFamily="34" charset="0"/>
              </a:rPr>
              <a:t>Kiwanuka</a:t>
            </a:r>
            <a:r>
              <a:rPr lang="en-ID" dirty="0">
                <a:latin typeface="Times New Roman" panose="02020603050405020304" pitchFamily="18" charset="0"/>
                <a:ea typeface="Calibri" panose="020F0502020204030204" pitchFamily="34" charset="0"/>
              </a:rPr>
              <a:t>, F., Rad, S. and </a:t>
            </a:r>
            <a:r>
              <a:rPr lang="en-ID" dirty="0" err="1">
                <a:latin typeface="Times New Roman" panose="02020603050405020304" pitchFamily="18" charset="0"/>
                <a:ea typeface="Calibri" panose="020F0502020204030204" pitchFamily="34" charset="0"/>
              </a:rPr>
              <a:t>Alemayehu</a:t>
            </a:r>
            <a:r>
              <a:rPr lang="en-ID" dirty="0">
                <a:latin typeface="Times New Roman" panose="02020603050405020304" pitchFamily="18" charset="0"/>
                <a:ea typeface="Calibri" panose="020F0502020204030204" pitchFamily="34" charset="0"/>
              </a:rPr>
              <a:t>, Y. (2019) ‘Enhancing Patient and Family-</a:t>
            </a:r>
            <a:r>
              <a:rPr lang="en-ID" dirty="0" err="1">
                <a:latin typeface="Times New Roman" panose="02020603050405020304" pitchFamily="18" charset="0"/>
                <a:ea typeface="Calibri" panose="020F0502020204030204" pitchFamily="34" charset="0"/>
              </a:rPr>
              <a:t>Centered</a:t>
            </a:r>
            <a:r>
              <a:rPr lang="en-ID" dirty="0">
                <a:latin typeface="Times New Roman" panose="02020603050405020304" pitchFamily="18" charset="0"/>
                <a:ea typeface="Calibri" panose="020F0502020204030204" pitchFamily="34" charset="0"/>
              </a:rPr>
              <a:t> Care: A Three-Step Strengths-Based Model’, International Journal of Caring Sciences, 12(1), pp. 584–591.</a:t>
            </a:r>
            <a:endParaRPr lang="en-ID" sz="1200" dirty="0">
              <a:latin typeface="Times New Roman" panose="02020603050405020304" pitchFamily="18" charset="0"/>
              <a:ea typeface="Times New Roman" panose="02020603050405020304" pitchFamily="18" charset="0"/>
            </a:endParaRPr>
          </a:p>
          <a:p>
            <a:pPr marL="450215" indent="-450215" algn="just">
              <a:lnSpc>
                <a:spcPct val="115000"/>
              </a:lnSpc>
              <a:spcAft>
                <a:spcPts val="0"/>
              </a:spcAft>
            </a:pPr>
            <a:r>
              <a:rPr lang="en-ID" dirty="0">
                <a:latin typeface="Times New Roman" panose="02020603050405020304" pitchFamily="18" charset="0"/>
                <a:ea typeface="Calibri" panose="020F0502020204030204" pitchFamily="34" charset="0"/>
              </a:rPr>
              <a:t>Kumar, V., Abbas, A.K., Aster, J.C., 2013, Robbins Basic Pathology (9th ed.). Nasar, I.M., </a:t>
            </a:r>
            <a:r>
              <a:rPr lang="en-ID" dirty="0" err="1">
                <a:latin typeface="Times New Roman" panose="02020603050405020304" pitchFamily="18" charset="0"/>
                <a:ea typeface="Calibri" panose="020F0502020204030204" pitchFamily="34" charset="0"/>
              </a:rPr>
              <a:t>Cornain</a:t>
            </a:r>
            <a:r>
              <a:rPr lang="en-ID" dirty="0">
                <a:latin typeface="Times New Roman" panose="02020603050405020304" pitchFamily="18" charset="0"/>
                <a:ea typeface="Calibri" panose="020F0502020204030204" pitchFamily="34" charset="0"/>
              </a:rPr>
              <a:t>, S., 2015 (</a:t>
            </a:r>
            <a:r>
              <a:rPr lang="en-ID" dirty="0" err="1">
                <a:latin typeface="Times New Roman" panose="02020603050405020304" pitchFamily="18" charset="0"/>
                <a:ea typeface="Calibri" panose="020F0502020204030204" pitchFamily="34" charset="0"/>
              </a:rPr>
              <a:t>Alih</a:t>
            </a:r>
            <a:r>
              <a:rPr lang="en-ID" dirty="0">
                <a:latin typeface="Times New Roman" panose="02020603050405020304" pitchFamily="18" charset="0"/>
                <a:ea typeface="Calibri" panose="020F0502020204030204" pitchFamily="34" charset="0"/>
              </a:rPr>
              <a:t> Bahasa), Elsevier, Singapore.</a:t>
            </a:r>
            <a:endParaRPr lang="en-ID" sz="1200" dirty="0">
              <a:latin typeface="Times New Roman" panose="02020603050405020304" pitchFamily="18" charset="0"/>
              <a:ea typeface="Times New Roman" panose="02020603050405020304" pitchFamily="18" charset="0"/>
            </a:endParaRPr>
          </a:p>
          <a:p>
            <a:pPr marL="450215" indent="-450215" algn="just">
              <a:lnSpc>
                <a:spcPct val="115000"/>
              </a:lnSpc>
              <a:spcAft>
                <a:spcPts val="0"/>
              </a:spcAft>
            </a:pPr>
            <a:r>
              <a:rPr lang="en-ID" dirty="0">
                <a:latin typeface="Times New Roman" panose="02020603050405020304" pitchFamily="18" charset="0"/>
                <a:ea typeface="Calibri" panose="020F0502020204030204" pitchFamily="34" charset="0"/>
              </a:rPr>
              <a:t>Kozier, et al. 2018. </a:t>
            </a:r>
            <a:r>
              <a:rPr lang="en-ID" dirty="0" err="1">
                <a:latin typeface="Times New Roman" panose="02020603050405020304" pitchFamily="18" charset="0"/>
                <a:ea typeface="Calibri" panose="020F0502020204030204" pitchFamily="34" charset="0"/>
              </a:rPr>
              <a:t>Foundamentals</a:t>
            </a:r>
            <a:r>
              <a:rPr lang="en-ID" dirty="0">
                <a:latin typeface="Times New Roman" panose="02020603050405020304" pitchFamily="18" charset="0"/>
                <a:ea typeface="Calibri" panose="020F0502020204030204" pitchFamily="34" charset="0"/>
              </a:rPr>
              <a:t> of nursing </a:t>
            </a:r>
            <a:r>
              <a:rPr lang="en-ID" dirty="0" err="1">
                <a:latin typeface="Times New Roman" panose="02020603050405020304" pitchFamily="18" charset="0"/>
                <a:ea typeface="Calibri" panose="020F0502020204030204" pitchFamily="34" charset="0"/>
              </a:rPr>
              <a:t>consepts</a:t>
            </a:r>
            <a:r>
              <a:rPr lang="en-ID" dirty="0">
                <a:latin typeface="Times New Roman" panose="02020603050405020304" pitchFamily="18" charset="0"/>
                <a:ea typeface="Calibri" panose="020F0502020204030204" pitchFamily="34" charset="0"/>
              </a:rPr>
              <a:t> process, and practice, New Jersey: Pearson </a:t>
            </a:r>
            <a:r>
              <a:rPr lang="en-ID" dirty="0" err="1">
                <a:latin typeface="Times New Roman" panose="02020603050405020304" pitchFamily="18" charset="0"/>
                <a:ea typeface="Calibri" panose="020F0502020204030204" pitchFamily="34" charset="0"/>
              </a:rPr>
              <a:t>Prentise</a:t>
            </a:r>
            <a:r>
              <a:rPr lang="en-ID" dirty="0">
                <a:latin typeface="Times New Roman" panose="02020603050405020304" pitchFamily="18" charset="0"/>
                <a:ea typeface="Calibri" panose="020F0502020204030204" pitchFamily="34" charset="0"/>
              </a:rPr>
              <a:t> Hall.</a:t>
            </a:r>
            <a:endParaRPr lang="en-ID" sz="1200" dirty="0">
              <a:latin typeface="Times New Roman" panose="02020603050405020304" pitchFamily="18" charset="0"/>
              <a:ea typeface="Times New Roman" panose="02020603050405020304" pitchFamily="18" charset="0"/>
            </a:endParaRPr>
          </a:p>
          <a:p>
            <a:pPr marL="450215" indent="-450215" algn="just">
              <a:lnSpc>
                <a:spcPct val="115000"/>
              </a:lnSpc>
              <a:spcAft>
                <a:spcPts val="0"/>
              </a:spcAft>
            </a:pPr>
            <a:r>
              <a:rPr lang="en-ID" dirty="0">
                <a:latin typeface="Times New Roman" panose="02020603050405020304" pitchFamily="18" charset="0"/>
                <a:ea typeface="Calibri" panose="020F0502020204030204" pitchFamily="34" charset="0"/>
              </a:rPr>
              <a:t> </a:t>
            </a:r>
            <a:endParaRPr lang="en-ID" sz="1200" dirty="0">
              <a:latin typeface="Times New Roman" panose="02020603050405020304" pitchFamily="18" charset="0"/>
              <a:ea typeface="Times New Roman" panose="02020603050405020304" pitchFamily="18" charset="0"/>
            </a:endParaRPr>
          </a:p>
          <a:p>
            <a:pPr algn="just">
              <a:spcAft>
                <a:spcPts val="0"/>
              </a:spcAft>
            </a:pPr>
            <a:r>
              <a:rPr lang="en-US" dirty="0">
                <a:latin typeface="Times New Roman" panose="02020603050405020304" pitchFamily="18" charset="0"/>
                <a:ea typeface="Times New Roman" panose="02020603050405020304" pitchFamily="18" charset="0"/>
              </a:rPr>
              <a:t> </a:t>
            </a:r>
            <a:endParaRPr lang="en-ID" sz="1200" dirty="0">
              <a:latin typeface="Times New Roman" panose="02020603050405020304" pitchFamily="18" charset="0"/>
              <a:ea typeface="Times New Roman" panose="02020603050405020304" pitchFamily="18" charset="0"/>
            </a:endParaRPr>
          </a:p>
          <a:p>
            <a:pPr>
              <a:spcAft>
                <a:spcPts val="0"/>
              </a:spcAft>
            </a:pPr>
            <a:br>
              <a:rPr lang="en-US" dirty="0">
                <a:latin typeface="Times New Roman" panose="02020603050405020304" pitchFamily="18" charset="0"/>
                <a:ea typeface="Calibri" panose="020F0502020204030204" pitchFamily="34" charset="0"/>
              </a:rPr>
            </a:br>
            <a:r>
              <a:rPr lang="en-US" dirty="0">
                <a:latin typeface="Times New Roman" panose="02020603050405020304" pitchFamily="18" charset="0"/>
                <a:ea typeface="Calibri" panose="020F0502020204030204" pitchFamily="34" charset="0"/>
              </a:rPr>
              <a:t> </a:t>
            </a:r>
            <a:endParaRPr lang="en-ID"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0931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5426701" y="632362"/>
            <a:ext cx="2663751" cy="769441"/>
          </a:xfrm>
          <a:prstGeom prst="rect">
            <a:avLst/>
          </a:prstGeom>
          <a:solidFill>
            <a:srgbClr val="FF9900"/>
          </a:solidFill>
        </p:spPr>
        <p:txBody>
          <a:bodyPr wrap="square" rtlCol="0">
            <a:spAutoFit/>
          </a:bodyPr>
          <a:lstStyle/>
          <a:p>
            <a:pPr algn="ctr"/>
            <a:r>
              <a:rPr lang="en-ID" sz="4400" b="1" dirty="0">
                <a:solidFill>
                  <a:srgbClr val="7030A0"/>
                </a:solidFill>
                <a:latin typeface="Bodoni 72 Oldstyle Book" pitchFamily="2" charset="0"/>
                <a:ea typeface="Times New Roman" panose="02020603050405020304" pitchFamily="18" charset="0"/>
              </a:rPr>
              <a:t>Aims</a:t>
            </a:r>
            <a:endParaRPr lang="en-ID" sz="4400" b="1" u="sng" dirty="0">
              <a:solidFill>
                <a:srgbClr val="7030A0"/>
              </a:solidFill>
              <a:latin typeface="Bodoni 72 Oldstyle Book" pitchFamily="2" charset="0"/>
            </a:endParaRPr>
          </a:p>
        </p:txBody>
      </p:sp>
      <p:graphicFrame>
        <p:nvGraphicFramePr>
          <p:cNvPr id="5" name="Diagram 4">
            <a:extLst>
              <a:ext uri="{FF2B5EF4-FFF2-40B4-BE49-F238E27FC236}">
                <a16:creationId xmlns:a16="http://schemas.microsoft.com/office/drawing/2014/main" id="{E235F2D0-853A-0941-A2A9-9A24B6CA32FA}"/>
              </a:ext>
            </a:extLst>
          </p:cNvPr>
          <p:cNvGraphicFramePr/>
          <p:nvPr>
            <p:extLst>
              <p:ext uri="{D42A27DB-BD31-4B8C-83A1-F6EECF244321}">
                <p14:modId xmlns:p14="http://schemas.microsoft.com/office/powerpoint/2010/main" val="2794257067"/>
              </p:ext>
            </p:extLst>
          </p:nvPr>
        </p:nvGraphicFramePr>
        <p:xfrm>
          <a:off x="2047461" y="2186609"/>
          <a:ext cx="9680712" cy="3379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8620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4398001" y="371699"/>
            <a:ext cx="5507999" cy="769441"/>
          </a:xfrm>
          <a:prstGeom prst="rect">
            <a:avLst/>
          </a:prstGeom>
          <a:solidFill>
            <a:srgbClr val="FF9900"/>
          </a:solidFill>
        </p:spPr>
        <p:txBody>
          <a:bodyPr wrap="square" rtlCol="0">
            <a:spAutoFit/>
          </a:bodyPr>
          <a:lstStyle/>
          <a:p>
            <a:pPr algn="ctr"/>
            <a:r>
              <a:rPr lang="en-US" sz="4400" b="1" dirty="0">
                <a:solidFill>
                  <a:srgbClr val="7030A0"/>
                </a:solidFill>
              </a:rPr>
              <a:t>Specific Purpose</a:t>
            </a:r>
          </a:p>
        </p:txBody>
      </p:sp>
      <p:graphicFrame>
        <p:nvGraphicFramePr>
          <p:cNvPr id="5" name="Diagram 4">
            <a:extLst>
              <a:ext uri="{FF2B5EF4-FFF2-40B4-BE49-F238E27FC236}">
                <a16:creationId xmlns:a16="http://schemas.microsoft.com/office/drawing/2014/main" id="{E235F2D0-853A-0941-A2A9-9A24B6CA32FA}"/>
              </a:ext>
            </a:extLst>
          </p:cNvPr>
          <p:cNvGraphicFramePr/>
          <p:nvPr>
            <p:extLst>
              <p:ext uri="{D42A27DB-BD31-4B8C-83A1-F6EECF244321}">
                <p14:modId xmlns:p14="http://schemas.microsoft.com/office/powerpoint/2010/main" val="3124678667"/>
              </p:ext>
            </p:extLst>
          </p:nvPr>
        </p:nvGraphicFramePr>
        <p:xfrm>
          <a:off x="2047461" y="2186609"/>
          <a:ext cx="9680712" cy="3379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F4D21957-8898-6741-A802-AAF2D2BEE649}"/>
              </a:ext>
            </a:extLst>
          </p:cNvPr>
          <p:cNvGraphicFramePr/>
          <p:nvPr>
            <p:extLst>
              <p:ext uri="{D42A27DB-BD31-4B8C-83A1-F6EECF244321}">
                <p14:modId xmlns:p14="http://schemas.microsoft.com/office/powerpoint/2010/main" val="4194058477"/>
              </p:ext>
            </p:extLst>
          </p:nvPr>
        </p:nvGraphicFramePr>
        <p:xfrm>
          <a:off x="1638300" y="1423831"/>
          <a:ext cx="9124950" cy="16043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a:extLst>
              <a:ext uri="{FF2B5EF4-FFF2-40B4-BE49-F238E27FC236}">
                <a16:creationId xmlns:a16="http://schemas.microsoft.com/office/drawing/2014/main" id="{00845BEA-C314-D045-97DA-7F32F42AC972}"/>
              </a:ext>
            </a:extLst>
          </p:cNvPr>
          <p:cNvGraphicFramePr/>
          <p:nvPr>
            <p:extLst>
              <p:ext uri="{D42A27DB-BD31-4B8C-83A1-F6EECF244321}">
                <p14:modId xmlns:p14="http://schemas.microsoft.com/office/powerpoint/2010/main" val="736534243"/>
              </p:ext>
            </p:extLst>
          </p:nvPr>
        </p:nvGraphicFramePr>
        <p:xfrm>
          <a:off x="1638300" y="3179965"/>
          <a:ext cx="9124950" cy="160434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Diagram 11">
            <a:extLst>
              <a:ext uri="{FF2B5EF4-FFF2-40B4-BE49-F238E27FC236}">
                <a16:creationId xmlns:a16="http://schemas.microsoft.com/office/drawing/2014/main" id="{9A6246E8-63F6-D642-B760-7D2A2C953F9B}"/>
              </a:ext>
            </a:extLst>
          </p:cNvPr>
          <p:cNvGraphicFramePr/>
          <p:nvPr>
            <p:extLst>
              <p:ext uri="{D42A27DB-BD31-4B8C-83A1-F6EECF244321}">
                <p14:modId xmlns:p14="http://schemas.microsoft.com/office/powerpoint/2010/main" val="2957759528"/>
              </p:ext>
            </p:extLst>
          </p:nvPr>
        </p:nvGraphicFramePr>
        <p:xfrm>
          <a:off x="1638300" y="4936099"/>
          <a:ext cx="9124950" cy="160434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571614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4764859" y="652248"/>
            <a:ext cx="4289957" cy="769441"/>
          </a:xfrm>
          <a:prstGeom prst="rect">
            <a:avLst/>
          </a:prstGeom>
          <a:solidFill>
            <a:srgbClr val="FF9900"/>
          </a:solidFill>
        </p:spPr>
        <p:txBody>
          <a:bodyPr wrap="none" rtlCol="0">
            <a:spAutoFit/>
          </a:bodyPr>
          <a:lstStyle/>
          <a:p>
            <a:r>
              <a:rPr lang="en-ID" sz="4400" b="1" dirty="0">
                <a:solidFill>
                  <a:srgbClr val="7030A0"/>
                </a:solidFill>
                <a:latin typeface="Bodoni 72 Oldstyle Book" pitchFamily="2" charset="0"/>
                <a:ea typeface="Times New Roman" panose="02020603050405020304" pitchFamily="18" charset="0"/>
                <a:cs typeface="Times New Roman" panose="02020603050405020304" pitchFamily="18" charset="0"/>
              </a:rPr>
              <a:t>Research Methods</a:t>
            </a:r>
            <a:endParaRPr lang="en-ID" sz="4400" b="1" u="sng" dirty="0">
              <a:solidFill>
                <a:srgbClr val="7030A0"/>
              </a:solidFill>
              <a:latin typeface="Bodoni 72 Oldstyle Book" pitchFamily="2" charset="0"/>
            </a:endParaRPr>
          </a:p>
        </p:txBody>
      </p:sp>
      <p:graphicFrame>
        <p:nvGraphicFramePr>
          <p:cNvPr id="5" name="Diagram 4">
            <a:extLst>
              <a:ext uri="{FF2B5EF4-FFF2-40B4-BE49-F238E27FC236}">
                <a16:creationId xmlns:a16="http://schemas.microsoft.com/office/drawing/2014/main" id="{B5EAAC9A-2291-CB49-84EB-845D4AABBE9A}"/>
              </a:ext>
            </a:extLst>
          </p:cNvPr>
          <p:cNvGraphicFramePr/>
          <p:nvPr>
            <p:extLst>
              <p:ext uri="{D42A27DB-BD31-4B8C-83A1-F6EECF244321}">
                <p14:modId xmlns:p14="http://schemas.microsoft.com/office/powerpoint/2010/main" val="1700659671"/>
              </p:ext>
            </p:extLst>
          </p:nvPr>
        </p:nvGraphicFramePr>
        <p:xfrm>
          <a:off x="417443" y="1921517"/>
          <a:ext cx="10780643" cy="4161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7160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4940449" y="168524"/>
            <a:ext cx="4241651" cy="769441"/>
          </a:xfrm>
          <a:prstGeom prst="rect">
            <a:avLst/>
          </a:prstGeom>
          <a:solidFill>
            <a:srgbClr val="FFC000"/>
          </a:solidFill>
        </p:spPr>
        <p:txBody>
          <a:bodyPr wrap="square" rtlCol="0">
            <a:spAutoFit/>
          </a:bodyPr>
          <a:lstStyle/>
          <a:p>
            <a:pPr algn="ctr"/>
            <a:r>
              <a:rPr lang="en-ID" sz="4400" b="1" dirty="0">
                <a:solidFill>
                  <a:srgbClr val="7030A0"/>
                </a:solidFill>
                <a:latin typeface="Bodoni 72 Oldstyle Book" pitchFamily="2" charset="0"/>
              </a:rPr>
              <a:t>Results of Study</a:t>
            </a:r>
          </a:p>
        </p:txBody>
      </p:sp>
      <p:sp>
        <p:nvSpPr>
          <p:cNvPr id="3" name="Rectangle 2">
            <a:extLst>
              <a:ext uri="{FF2B5EF4-FFF2-40B4-BE49-F238E27FC236}">
                <a16:creationId xmlns:a16="http://schemas.microsoft.com/office/drawing/2014/main" id="{F70BB91A-DB7F-B841-9B41-83D9FDC46CA9}"/>
              </a:ext>
            </a:extLst>
          </p:cNvPr>
          <p:cNvSpPr/>
          <p:nvPr/>
        </p:nvSpPr>
        <p:spPr>
          <a:xfrm>
            <a:off x="806966" y="964953"/>
            <a:ext cx="5487400" cy="1569660"/>
          </a:xfrm>
          <a:prstGeom prst="rect">
            <a:avLst/>
          </a:prstGeom>
        </p:spPr>
        <p:txBody>
          <a:bodyPr wrap="none">
            <a:spAutoFit/>
          </a:bodyPr>
          <a:lstStyle/>
          <a:p>
            <a:pPr marL="514350" indent="-514350">
              <a:buAutoNum type="alphaLcPeriod"/>
            </a:pPr>
            <a:r>
              <a:rPr lang="en-US" sz="3200" dirty="0">
                <a:latin typeface="Bodoni 72 Oldstyle Book" pitchFamily="2" charset="0"/>
              </a:rPr>
              <a:t>Characteristics of Respondents</a:t>
            </a:r>
          </a:p>
          <a:p>
            <a:pPr marL="514350" indent="-514350">
              <a:buAutoNum type="alphaLcPeriod"/>
            </a:pPr>
            <a:endParaRPr lang="en-US" sz="3200" dirty="0">
              <a:latin typeface="Bodoni 72 Oldstyle Book" pitchFamily="2" charset="0"/>
            </a:endParaRPr>
          </a:p>
          <a:p>
            <a:pPr marL="514350" indent="-514350">
              <a:buAutoNum type="alphaLcPeriod"/>
            </a:pPr>
            <a:endParaRPr lang="en-US" sz="3200" dirty="0">
              <a:latin typeface="Bodoni 72 Oldstyle Book" pitchFamily="2" charset="0"/>
            </a:endParaRPr>
          </a:p>
        </p:txBody>
      </p:sp>
      <p:sp>
        <p:nvSpPr>
          <p:cNvPr id="8" name="Rectangle 1">
            <a:extLst>
              <a:ext uri="{FF2B5EF4-FFF2-40B4-BE49-F238E27FC236}">
                <a16:creationId xmlns:a16="http://schemas.microsoft.com/office/drawing/2014/main" id="{F0CFEB2D-5993-9644-83CF-ECE42193F9CF}"/>
              </a:ext>
            </a:extLst>
          </p:cNvPr>
          <p:cNvSpPr>
            <a:spLocks noChangeArrowheads="1"/>
          </p:cNvSpPr>
          <p:nvPr/>
        </p:nvSpPr>
        <p:spPr bwMode="auto">
          <a:xfrm>
            <a:off x="5129213" y="12842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Table 16">
            <a:extLst>
              <a:ext uri="{FF2B5EF4-FFF2-40B4-BE49-F238E27FC236}">
                <a16:creationId xmlns:a16="http://schemas.microsoft.com/office/drawing/2014/main" id="{8280D8DB-3653-4F47-8DCC-A4207F9D4ADB}"/>
              </a:ext>
            </a:extLst>
          </p:cNvPr>
          <p:cNvGraphicFramePr>
            <a:graphicFrameLocks noGrp="1"/>
          </p:cNvGraphicFramePr>
          <p:nvPr>
            <p:extLst>
              <p:ext uri="{D42A27DB-BD31-4B8C-83A1-F6EECF244321}">
                <p14:modId xmlns:p14="http://schemas.microsoft.com/office/powerpoint/2010/main" val="3038812300"/>
              </p:ext>
            </p:extLst>
          </p:nvPr>
        </p:nvGraphicFramePr>
        <p:xfrm>
          <a:off x="666750" y="1768476"/>
          <a:ext cx="9367209" cy="4510337"/>
        </p:xfrm>
        <a:graphic>
          <a:graphicData uri="http://schemas.openxmlformats.org/drawingml/2006/table">
            <a:tbl>
              <a:tblPr firstRow="1" firstCol="1" bandRow="1">
                <a:tableStyleId>{5C22544A-7EE6-4342-B048-85BDC9FD1C3A}</a:tableStyleId>
              </a:tblPr>
              <a:tblGrid>
                <a:gridCol w="3552102">
                  <a:extLst>
                    <a:ext uri="{9D8B030D-6E8A-4147-A177-3AD203B41FA5}">
                      <a16:colId xmlns:a16="http://schemas.microsoft.com/office/drawing/2014/main" val="1070324558"/>
                    </a:ext>
                  </a:extLst>
                </a:gridCol>
                <a:gridCol w="2076825">
                  <a:extLst>
                    <a:ext uri="{9D8B030D-6E8A-4147-A177-3AD203B41FA5}">
                      <a16:colId xmlns:a16="http://schemas.microsoft.com/office/drawing/2014/main" val="1960025439"/>
                    </a:ext>
                  </a:extLst>
                </a:gridCol>
                <a:gridCol w="3738282">
                  <a:extLst>
                    <a:ext uri="{9D8B030D-6E8A-4147-A177-3AD203B41FA5}">
                      <a16:colId xmlns:a16="http://schemas.microsoft.com/office/drawing/2014/main" val="2247357345"/>
                    </a:ext>
                  </a:extLst>
                </a:gridCol>
              </a:tblGrid>
              <a:tr h="0">
                <a:tc gridSpan="3">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44058271"/>
                  </a:ext>
                </a:extLst>
              </a:tr>
              <a:tr h="437514">
                <a:tc>
                  <a:txBody>
                    <a:bodyPr/>
                    <a:lstStyle/>
                    <a:p>
                      <a:pPr marL="457200" algn="l">
                        <a:lnSpc>
                          <a:spcPct val="115000"/>
                        </a:lnSpc>
                        <a:spcAft>
                          <a:spcPts val="0"/>
                        </a:spcAft>
                      </a:pPr>
                      <a:r>
                        <a:rPr lang="en-ID" sz="2400" dirty="0">
                          <a:effectLst/>
                          <a:latin typeface="Calibri" panose="020F0502020204030204" pitchFamily="34" charset="0"/>
                          <a:ea typeface="Calibri" panose="020F0502020204030204" pitchFamily="34" charset="0"/>
                          <a:cs typeface="SimSun" panose="02010600030101010101" pitchFamily="2" charset="-122"/>
                        </a:rPr>
                        <a:t>Age</a:t>
                      </a:r>
                    </a:p>
                  </a:txBody>
                  <a:tcPr marL="28887" marR="28887" marT="0" marB="0">
                    <a:solidFill>
                      <a:schemeClr val="accent2"/>
                    </a:solidFill>
                  </a:tcPr>
                </a:tc>
                <a:tc>
                  <a:txBody>
                    <a:bodyPr/>
                    <a:lstStyle/>
                    <a:p>
                      <a:pPr marL="457200" algn="ctr">
                        <a:lnSpc>
                          <a:spcPct val="115000"/>
                        </a:lnSpc>
                        <a:spcAft>
                          <a:spcPts val="0"/>
                        </a:spcAft>
                      </a:pPr>
                      <a:r>
                        <a:rPr lang="en-US" sz="1600" dirty="0" err="1">
                          <a:effectLst/>
                        </a:rPr>
                        <a:t>Frekuensi</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28887" marR="28887" marT="0" marB="0">
                    <a:solidFill>
                      <a:schemeClr val="accent2"/>
                    </a:solidFill>
                  </a:tcPr>
                </a:tc>
                <a:tc>
                  <a:txBody>
                    <a:bodyPr/>
                    <a:lstStyle/>
                    <a:p>
                      <a:pPr marL="457200" algn="ctr">
                        <a:lnSpc>
                          <a:spcPct val="115000"/>
                        </a:lnSpc>
                        <a:spcAft>
                          <a:spcPts val="0"/>
                        </a:spcAft>
                      </a:pPr>
                      <a:r>
                        <a:rPr lang="en-US" sz="1600" dirty="0" err="1">
                          <a:effectLst/>
                        </a:rPr>
                        <a:t>Persentase</a:t>
                      </a:r>
                      <a:r>
                        <a:rPr lang="en-US" sz="1600" dirty="0">
                          <a:effectLst/>
                        </a:rPr>
                        <a:t> %</a:t>
                      </a:r>
                      <a:endParaRPr lang="en-ID" sz="1600" dirty="0">
                        <a:effectLst/>
                        <a:latin typeface="Calibri" panose="020F0502020204030204" pitchFamily="34" charset="0"/>
                        <a:ea typeface="Calibri" panose="020F0502020204030204" pitchFamily="34" charset="0"/>
                        <a:cs typeface="SimSun" panose="02010600030101010101" pitchFamily="2" charset="-122"/>
                      </a:endParaRPr>
                    </a:p>
                  </a:txBody>
                  <a:tcPr marL="28887" marR="28887" marT="0" marB="0">
                    <a:solidFill>
                      <a:schemeClr val="accent2"/>
                    </a:solidFill>
                  </a:tcPr>
                </a:tc>
                <a:extLst>
                  <a:ext uri="{0D108BD9-81ED-4DB2-BD59-A6C34878D82A}">
                    <a16:rowId xmlns:a16="http://schemas.microsoft.com/office/drawing/2014/main" val="3559676119"/>
                  </a:ext>
                </a:extLst>
              </a:tr>
              <a:tr h="120901">
                <a:tc>
                  <a:txBody>
                    <a:bodyPr/>
                    <a:lstStyle/>
                    <a:p>
                      <a:pPr>
                        <a:lnSpc>
                          <a:spcPct val="115000"/>
                        </a:lnSpc>
                        <a:spcAft>
                          <a:spcPts val="0"/>
                        </a:spcAft>
                      </a:pPr>
                      <a:r>
                        <a:rPr lang="en-US" sz="1600" dirty="0">
                          <a:effectLst/>
                        </a:rPr>
                        <a:t>18-30 </a:t>
                      </a:r>
                      <a:r>
                        <a:rPr lang="en-US" sz="1600" dirty="0" err="1">
                          <a:effectLst/>
                        </a:rPr>
                        <a:t>Tahun</a:t>
                      </a:r>
                      <a:endParaRPr lang="en-ID" sz="1600" dirty="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6</a:t>
                      </a:r>
                      <a:endParaRPr lang="en-ID" sz="1600" dirty="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2,1</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1176793298"/>
                  </a:ext>
                </a:extLst>
              </a:tr>
              <a:tr h="120901">
                <a:tc>
                  <a:txBody>
                    <a:bodyPr/>
                    <a:lstStyle/>
                    <a:p>
                      <a:pPr>
                        <a:lnSpc>
                          <a:spcPct val="115000"/>
                        </a:lnSpc>
                        <a:spcAft>
                          <a:spcPts val="0"/>
                        </a:spcAft>
                      </a:pPr>
                      <a:r>
                        <a:rPr lang="en-US" sz="1600">
                          <a:effectLst/>
                        </a:rPr>
                        <a:t>31</a:t>
                      </a:r>
                      <a:r>
                        <a:rPr lang="en-GB" sz="1600">
                          <a:effectLst/>
                        </a:rPr>
                        <a:t>-43 Tahun</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16</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5,5</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1955032465"/>
                  </a:ext>
                </a:extLst>
              </a:tr>
              <a:tr h="120901">
                <a:tc>
                  <a:txBody>
                    <a:bodyPr/>
                    <a:lstStyle/>
                    <a:p>
                      <a:pPr>
                        <a:lnSpc>
                          <a:spcPct val="115000"/>
                        </a:lnSpc>
                        <a:spcAft>
                          <a:spcPts val="0"/>
                        </a:spcAft>
                      </a:pPr>
                      <a:r>
                        <a:rPr lang="en-GB" sz="1600">
                          <a:effectLst/>
                        </a:rPr>
                        <a:t>44-56 Tahun</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198</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68,0</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879203048"/>
                  </a:ext>
                </a:extLst>
              </a:tr>
              <a:tr h="120901">
                <a:tc>
                  <a:txBody>
                    <a:bodyPr/>
                    <a:lstStyle/>
                    <a:p>
                      <a:pPr>
                        <a:lnSpc>
                          <a:spcPct val="115000"/>
                        </a:lnSpc>
                        <a:spcAft>
                          <a:spcPts val="0"/>
                        </a:spcAft>
                      </a:pPr>
                      <a:r>
                        <a:rPr lang="en-US" sz="1600">
                          <a:effectLst/>
                        </a:rPr>
                        <a:t>57-69</a:t>
                      </a:r>
                      <a:r>
                        <a:rPr lang="en-GB" sz="1600">
                          <a:effectLst/>
                        </a:rPr>
                        <a:t> Tahun</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39</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13,4</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2589465330"/>
                  </a:ext>
                </a:extLst>
              </a:tr>
              <a:tr h="120901">
                <a:tc>
                  <a:txBody>
                    <a:bodyPr/>
                    <a:lstStyle/>
                    <a:p>
                      <a:pPr>
                        <a:lnSpc>
                          <a:spcPct val="115000"/>
                        </a:lnSpc>
                        <a:spcAft>
                          <a:spcPts val="0"/>
                        </a:spcAft>
                      </a:pPr>
                      <a:r>
                        <a:rPr lang="en-US" sz="1600">
                          <a:effectLst/>
                        </a:rPr>
                        <a:t>≥</a:t>
                      </a:r>
                      <a:r>
                        <a:rPr lang="en-GB" sz="1600">
                          <a:effectLst/>
                        </a:rPr>
                        <a:t>70 Tahun</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32</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11,0</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3564221059"/>
                  </a:ext>
                </a:extLst>
              </a:tr>
              <a:tr h="240761">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rPr>
                        <a:t>Gender</a:t>
                      </a:r>
                      <a:endParaRPr lang="en-ID" sz="24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tc>
                  <a:txBody>
                    <a:bodyPr/>
                    <a:lstStyle/>
                    <a:p>
                      <a:pPr marL="38100" marR="38100" algn="ctr">
                        <a:lnSpc>
                          <a:spcPct val="115000"/>
                        </a:lnSpc>
                        <a:spcAft>
                          <a:spcPts val="0"/>
                        </a:spcAft>
                      </a:pPr>
                      <a:r>
                        <a:rPr lang="en-US" sz="1600" dirty="0">
                          <a:effectLst/>
                        </a:rPr>
                        <a:t> </a:t>
                      </a:r>
                      <a:endParaRPr lang="en-ID" sz="16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tc>
                  <a:txBody>
                    <a:bodyPr/>
                    <a:lstStyle/>
                    <a:p>
                      <a:pPr marL="38100" marR="38100" algn="ctr">
                        <a:lnSpc>
                          <a:spcPct val="115000"/>
                        </a:lnSpc>
                        <a:spcAft>
                          <a:spcPts val="0"/>
                        </a:spcAft>
                      </a:pPr>
                      <a:r>
                        <a:rPr lang="en-US" sz="1600" dirty="0">
                          <a:effectLst/>
                        </a:rPr>
                        <a:t> </a:t>
                      </a:r>
                      <a:endParaRPr lang="en-ID" sz="16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extLst>
                  <a:ext uri="{0D108BD9-81ED-4DB2-BD59-A6C34878D82A}">
                    <a16:rowId xmlns:a16="http://schemas.microsoft.com/office/drawing/2014/main" val="2026558723"/>
                  </a:ext>
                </a:extLst>
              </a:tr>
              <a:tr h="120901">
                <a:tc>
                  <a:txBody>
                    <a:bodyPr/>
                    <a:lstStyle/>
                    <a:p>
                      <a:pPr>
                        <a:lnSpc>
                          <a:spcPct val="115000"/>
                        </a:lnSpc>
                        <a:spcAft>
                          <a:spcPts val="0"/>
                        </a:spcAft>
                      </a:pPr>
                      <a:r>
                        <a:rPr lang="en-US" sz="1600">
                          <a:effectLst/>
                        </a:rPr>
                        <a:t>Laki-Laki</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0</a:t>
                      </a:r>
                      <a:endParaRPr lang="en-ID" sz="1600" dirty="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0</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554186727"/>
                  </a:ext>
                </a:extLst>
              </a:tr>
              <a:tr h="120901">
                <a:tc>
                  <a:txBody>
                    <a:bodyPr/>
                    <a:lstStyle/>
                    <a:p>
                      <a:pPr>
                        <a:lnSpc>
                          <a:spcPct val="115000"/>
                        </a:lnSpc>
                        <a:spcAft>
                          <a:spcPts val="0"/>
                        </a:spcAft>
                      </a:pPr>
                      <a:r>
                        <a:rPr lang="en-US" sz="1600">
                          <a:effectLst/>
                        </a:rPr>
                        <a:t>Perempuan</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291</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100,0</a:t>
                      </a:r>
                      <a:endParaRPr lang="en-ID" sz="160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952508423"/>
                  </a:ext>
                </a:extLst>
              </a:tr>
              <a:tr h="240256">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rPr>
                        <a:t>Education</a:t>
                      </a:r>
                      <a:endParaRPr lang="en-ID" sz="24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tc>
                  <a:txBody>
                    <a:bodyPr/>
                    <a:lstStyle/>
                    <a:p>
                      <a:pPr marL="38100" marR="38100" algn="ctr">
                        <a:lnSpc>
                          <a:spcPct val="115000"/>
                        </a:lnSpc>
                        <a:spcAft>
                          <a:spcPts val="0"/>
                        </a:spcAft>
                      </a:pPr>
                      <a:r>
                        <a:rPr lang="en-US" sz="1600" dirty="0">
                          <a:effectLst/>
                        </a:rPr>
                        <a:t> </a:t>
                      </a:r>
                      <a:endParaRPr lang="en-ID" sz="16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tc>
                  <a:txBody>
                    <a:bodyPr/>
                    <a:lstStyle/>
                    <a:p>
                      <a:pPr marL="38100" marR="38100" algn="ctr">
                        <a:lnSpc>
                          <a:spcPct val="115000"/>
                        </a:lnSpc>
                        <a:spcAft>
                          <a:spcPts val="0"/>
                        </a:spcAft>
                      </a:pPr>
                      <a:r>
                        <a:rPr lang="en-US" sz="1600" dirty="0">
                          <a:effectLst/>
                        </a:rPr>
                        <a:t> </a:t>
                      </a:r>
                      <a:endParaRPr lang="en-ID" sz="16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extLst>
                  <a:ext uri="{0D108BD9-81ED-4DB2-BD59-A6C34878D82A}">
                    <a16:rowId xmlns:a16="http://schemas.microsoft.com/office/drawing/2014/main" val="1858196744"/>
                  </a:ext>
                </a:extLst>
              </a:tr>
              <a:tr h="120901">
                <a:tc>
                  <a:txBody>
                    <a:bodyPr/>
                    <a:lstStyle/>
                    <a:p>
                      <a:pPr>
                        <a:lnSpc>
                          <a:spcPct val="115000"/>
                        </a:lnSpc>
                        <a:spcAft>
                          <a:spcPts val="0"/>
                        </a:spcAft>
                      </a:pPr>
                      <a:r>
                        <a:rPr lang="en-US" sz="1600" dirty="0">
                          <a:effectLst/>
                        </a:rPr>
                        <a:t>SD</a:t>
                      </a:r>
                      <a:endParaRPr lang="en-ID" sz="1600" dirty="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19</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6,5</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737912856"/>
                  </a:ext>
                </a:extLst>
              </a:tr>
              <a:tr h="120901">
                <a:tc>
                  <a:txBody>
                    <a:bodyPr/>
                    <a:lstStyle/>
                    <a:p>
                      <a:pPr>
                        <a:lnSpc>
                          <a:spcPct val="115000"/>
                        </a:lnSpc>
                        <a:spcAft>
                          <a:spcPts val="0"/>
                        </a:spcAft>
                      </a:pPr>
                      <a:r>
                        <a:rPr lang="en-US" sz="1600" dirty="0">
                          <a:effectLst/>
                        </a:rPr>
                        <a:t>SMP</a:t>
                      </a:r>
                      <a:endParaRPr lang="en-ID" sz="1600" dirty="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22</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7,6</a:t>
                      </a:r>
                      <a:endParaRPr lang="en-ID" sz="160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1395008365"/>
                  </a:ext>
                </a:extLst>
              </a:tr>
              <a:tr h="120901">
                <a:tc>
                  <a:txBody>
                    <a:bodyPr/>
                    <a:lstStyle/>
                    <a:p>
                      <a:pPr>
                        <a:lnSpc>
                          <a:spcPct val="115000"/>
                        </a:lnSpc>
                        <a:spcAft>
                          <a:spcPts val="0"/>
                        </a:spcAft>
                      </a:pPr>
                      <a:r>
                        <a:rPr lang="en-GB" sz="1600" dirty="0">
                          <a:effectLst/>
                        </a:rPr>
                        <a:t>SMA</a:t>
                      </a:r>
                      <a:endParaRPr lang="en-ID" sz="1600" dirty="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236</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81,1</a:t>
                      </a:r>
                      <a:endParaRPr lang="en-ID" sz="160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234726415"/>
                  </a:ext>
                </a:extLst>
              </a:tr>
              <a:tr h="306251">
                <a:tc>
                  <a:txBody>
                    <a:bodyPr/>
                    <a:lstStyle/>
                    <a:p>
                      <a:pPr>
                        <a:lnSpc>
                          <a:spcPct val="115000"/>
                        </a:lnSpc>
                        <a:spcAft>
                          <a:spcPts val="0"/>
                        </a:spcAft>
                      </a:pPr>
                      <a:r>
                        <a:rPr lang="en-US" sz="1600" dirty="0">
                          <a:effectLst/>
                        </a:rPr>
                        <a:t>D3/</a:t>
                      </a:r>
                      <a:r>
                        <a:rPr lang="en-US" sz="1600" dirty="0" err="1">
                          <a:effectLst/>
                        </a:rPr>
                        <a:t>Sarjana</a:t>
                      </a:r>
                      <a:endParaRPr lang="en-ID" sz="1600" dirty="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14</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4,8</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3500706222"/>
                  </a:ext>
                </a:extLst>
              </a:tr>
            </a:tbl>
          </a:graphicData>
        </a:graphic>
      </p:graphicFrame>
    </p:spTree>
    <p:extLst>
      <p:ext uri="{BB962C8B-B14F-4D97-AF65-F5344CB8AC3E}">
        <p14:creationId xmlns:p14="http://schemas.microsoft.com/office/powerpoint/2010/main" val="3521825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4940449" y="168524"/>
            <a:ext cx="4241651" cy="769441"/>
          </a:xfrm>
          <a:prstGeom prst="rect">
            <a:avLst/>
          </a:prstGeom>
          <a:solidFill>
            <a:srgbClr val="FFC000"/>
          </a:solidFill>
        </p:spPr>
        <p:txBody>
          <a:bodyPr wrap="square" rtlCol="0">
            <a:spAutoFit/>
          </a:bodyPr>
          <a:lstStyle/>
          <a:p>
            <a:pPr algn="ctr"/>
            <a:r>
              <a:rPr lang="en-ID" sz="4400" b="1" dirty="0">
                <a:solidFill>
                  <a:srgbClr val="7030A0"/>
                </a:solidFill>
                <a:latin typeface="Bodoni 72 Oldstyle Book" pitchFamily="2" charset="0"/>
              </a:rPr>
              <a:t>Results of Study</a:t>
            </a:r>
          </a:p>
        </p:txBody>
      </p:sp>
      <p:sp>
        <p:nvSpPr>
          <p:cNvPr id="3" name="Rectangle 2">
            <a:extLst>
              <a:ext uri="{FF2B5EF4-FFF2-40B4-BE49-F238E27FC236}">
                <a16:creationId xmlns:a16="http://schemas.microsoft.com/office/drawing/2014/main" id="{F70BB91A-DB7F-B841-9B41-83D9FDC46CA9}"/>
              </a:ext>
            </a:extLst>
          </p:cNvPr>
          <p:cNvSpPr/>
          <p:nvPr/>
        </p:nvSpPr>
        <p:spPr>
          <a:xfrm>
            <a:off x="711716" y="1156713"/>
            <a:ext cx="7384534" cy="1569660"/>
          </a:xfrm>
          <a:prstGeom prst="rect">
            <a:avLst/>
          </a:prstGeom>
        </p:spPr>
        <p:txBody>
          <a:bodyPr wrap="square">
            <a:spAutoFit/>
          </a:bodyPr>
          <a:lstStyle/>
          <a:p>
            <a:pPr marL="514350" indent="-514350">
              <a:buAutoNum type="alphaLcPeriod"/>
            </a:pPr>
            <a:r>
              <a:rPr lang="en-US" sz="3200" dirty="0">
                <a:latin typeface="Bodoni 72 Oldstyle Book" pitchFamily="2" charset="0"/>
              </a:rPr>
              <a:t>Characteristics of Respondents……</a:t>
            </a:r>
          </a:p>
          <a:p>
            <a:pPr marL="514350" indent="-514350">
              <a:buAutoNum type="alphaLcPeriod"/>
            </a:pPr>
            <a:endParaRPr lang="en-US" sz="3200" dirty="0">
              <a:latin typeface="Bodoni 72 Oldstyle Book" pitchFamily="2" charset="0"/>
            </a:endParaRPr>
          </a:p>
          <a:p>
            <a:pPr marL="514350" indent="-514350">
              <a:buAutoNum type="alphaLcPeriod"/>
            </a:pPr>
            <a:endParaRPr lang="en-US" sz="3200" dirty="0">
              <a:latin typeface="Bodoni 72 Oldstyle Book" pitchFamily="2" charset="0"/>
            </a:endParaRPr>
          </a:p>
        </p:txBody>
      </p:sp>
      <p:sp>
        <p:nvSpPr>
          <p:cNvPr id="8" name="Rectangle 1">
            <a:extLst>
              <a:ext uri="{FF2B5EF4-FFF2-40B4-BE49-F238E27FC236}">
                <a16:creationId xmlns:a16="http://schemas.microsoft.com/office/drawing/2014/main" id="{F0CFEB2D-5993-9644-83CF-ECE42193F9CF}"/>
              </a:ext>
            </a:extLst>
          </p:cNvPr>
          <p:cNvSpPr>
            <a:spLocks noChangeArrowheads="1"/>
          </p:cNvSpPr>
          <p:nvPr/>
        </p:nvSpPr>
        <p:spPr bwMode="auto">
          <a:xfrm>
            <a:off x="5129213" y="12842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Table 16">
            <a:extLst>
              <a:ext uri="{FF2B5EF4-FFF2-40B4-BE49-F238E27FC236}">
                <a16:creationId xmlns:a16="http://schemas.microsoft.com/office/drawing/2014/main" id="{8280D8DB-3653-4F47-8DCC-A4207F9D4ADB}"/>
              </a:ext>
            </a:extLst>
          </p:cNvPr>
          <p:cNvGraphicFramePr>
            <a:graphicFrameLocks noGrp="1"/>
          </p:cNvGraphicFramePr>
          <p:nvPr>
            <p:extLst>
              <p:ext uri="{D42A27DB-BD31-4B8C-83A1-F6EECF244321}">
                <p14:modId xmlns:p14="http://schemas.microsoft.com/office/powerpoint/2010/main" val="2486973124"/>
              </p:ext>
            </p:extLst>
          </p:nvPr>
        </p:nvGraphicFramePr>
        <p:xfrm>
          <a:off x="633412" y="1768476"/>
          <a:ext cx="9400547" cy="4550925"/>
        </p:xfrm>
        <a:graphic>
          <a:graphicData uri="http://schemas.openxmlformats.org/drawingml/2006/table">
            <a:tbl>
              <a:tblPr firstRow="1" firstCol="1" bandRow="1">
                <a:tableStyleId>{5C22544A-7EE6-4342-B048-85BDC9FD1C3A}</a:tableStyleId>
              </a:tblPr>
              <a:tblGrid>
                <a:gridCol w="3585440">
                  <a:extLst>
                    <a:ext uri="{9D8B030D-6E8A-4147-A177-3AD203B41FA5}">
                      <a16:colId xmlns:a16="http://schemas.microsoft.com/office/drawing/2014/main" val="1070324558"/>
                    </a:ext>
                  </a:extLst>
                </a:gridCol>
                <a:gridCol w="2076825">
                  <a:extLst>
                    <a:ext uri="{9D8B030D-6E8A-4147-A177-3AD203B41FA5}">
                      <a16:colId xmlns:a16="http://schemas.microsoft.com/office/drawing/2014/main" val="1960025439"/>
                    </a:ext>
                  </a:extLst>
                </a:gridCol>
                <a:gridCol w="3738282">
                  <a:extLst>
                    <a:ext uri="{9D8B030D-6E8A-4147-A177-3AD203B41FA5}">
                      <a16:colId xmlns:a16="http://schemas.microsoft.com/office/drawing/2014/main" val="2247357345"/>
                    </a:ext>
                  </a:extLst>
                </a:gridCol>
              </a:tblGrid>
              <a:tr h="123742">
                <a:tc gridSpan="3">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44058271"/>
                  </a:ext>
                </a:extLst>
              </a:tr>
              <a:tr h="240761">
                <a:tc>
                  <a:txBody>
                    <a:bodyPr/>
                    <a:lstStyle/>
                    <a:p>
                      <a:pPr>
                        <a:lnSpc>
                          <a:spcPct val="115000"/>
                        </a:lnSpc>
                        <a:spcAft>
                          <a:spcPts val="0"/>
                        </a:spcAft>
                      </a:pPr>
                      <a:r>
                        <a:rPr lang="en-US" sz="2000" dirty="0">
                          <a:effectLst/>
                          <a:latin typeface="Times New Roman" panose="02020603050405020304" pitchFamily="18" charset="0"/>
                          <a:ea typeface="Times New Roman" panose="02020603050405020304" pitchFamily="18" charset="0"/>
                        </a:rPr>
                        <a:t>Job of status</a:t>
                      </a:r>
                      <a:endParaRPr lang="en-ID" sz="20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tc>
                  <a:txBody>
                    <a:bodyPr/>
                    <a:lstStyle/>
                    <a:p>
                      <a:pPr marL="38100" marR="38100" algn="ctr">
                        <a:lnSpc>
                          <a:spcPct val="115000"/>
                        </a:lnSpc>
                        <a:spcAft>
                          <a:spcPts val="0"/>
                        </a:spcAft>
                      </a:pPr>
                      <a:r>
                        <a:rPr lang="en-US" sz="1600" dirty="0">
                          <a:effectLst/>
                        </a:rPr>
                        <a:t> </a:t>
                      </a:r>
                      <a:endParaRPr lang="en-ID" sz="16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tc>
                  <a:txBody>
                    <a:bodyPr/>
                    <a:lstStyle/>
                    <a:p>
                      <a:pPr marL="38100" marR="38100" algn="ctr">
                        <a:lnSpc>
                          <a:spcPct val="115000"/>
                        </a:lnSpc>
                        <a:spcAft>
                          <a:spcPts val="0"/>
                        </a:spcAft>
                      </a:pPr>
                      <a:r>
                        <a:rPr lang="en-US" sz="1600" dirty="0">
                          <a:effectLst/>
                        </a:rPr>
                        <a:t> </a:t>
                      </a:r>
                      <a:endParaRPr lang="en-ID" sz="16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extLst>
                  <a:ext uri="{0D108BD9-81ED-4DB2-BD59-A6C34878D82A}">
                    <a16:rowId xmlns:a16="http://schemas.microsoft.com/office/drawing/2014/main" val="3664797272"/>
                  </a:ext>
                </a:extLst>
              </a:tr>
              <a:tr h="120901">
                <a:tc>
                  <a:txBody>
                    <a:bodyPr/>
                    <a:lstStyle/>
                    <a:p>
                      <a:pPr>
                        <a:lnSpc>
                          <a:spcPct val="115000"/>
                        </a:lnSpc>
                        <a:spcAft>
                          <a:spcPts val="0"/>
                        </a:spcAft>
                      </a:pPr>
                      <a:r>
                        <a:rPr lang="en-US" sz="1600">
                          <a:effectLst/>
                        </a:rPr>
                        <a:t>Bekerja</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45</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15,5</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2368828914"/>
                  </a:ext>
                </a:extLst>
              </a:tr>
              <a:tr h="120901">
                <a:tc>
                  <a:txBody>
                    <a:bodyPr/>
                    <a:lstStyle/>
                    <a:p>
                      <a:pPr>
                        <a:lnSpc>
                          <a:spcPct val="115000"/>
                        </a:lnSpc>
                        <a:spcAft>
                          <a:spcPts val="0"/>
                        </a:spcAft>
                      </a:pPr>
                      <a:r>
                        <a:rPr lang="en-US" sz="1600">
                          <a:effectLst/>
                        </a:rPr>
                        <a:t>Tidak Bekerja</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246</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84,5</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3886201187"/>
                  </a:ext>
                </a:extLst>
              </a:tr>
              <a:tr h="240761">
                <a:tc>
                  <a:txBody>
                    <a:bodyPr/>
                    <a:lstStyle/>
                    <a:p>
                      <a:pPr>
                        <a:lnSpc>
                          <a:spcPct val="115000"/>
                        </a:lnSpc>
                        <a:spcAft>
                          <a:spcPts val="0"/>
                        </a:spcAft>
                      </a:pPr>
                      <a:r>
                        <a:rPr lang="en-US" sz="2000" dirty="0">
                          <a:effectLst/>
                          <a:latin typeface="Times New Roman" panose="02020603050405020304" pitchFamily="18" charset="0"/>
                          <a:ea typeface="Times New Roman" panose="02020603050405020304" pitchFamily="18" charset="0"/>
                        </a:rPr>
                        <a:t>Marital Status</a:t>
                      </a:r>
                      <a:endParaRPr lang="en-ID" sz="20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tc>
                  <a:txBody>
                    <a:bodyPr/>
                    <a:lstStyle/>
                    <a:p>
                      <a:pPr marL="38100" marR="38100" algn="ctr">
                        <a:lnSpc>
                          <a:spcPct val="115000"/>
                        </a:lnSpc>
                        <a:spcAft>
                          <a:spcPts val="0"/>
                        </a:spcAft>
                      </a:pPr>
                      <a:r>
                        <a:rPr lang="en-US" sz="1600" dirty="0">
                          <a:effectLst/>
                        </a:rPr>
                        <a:t> </a:t>
                      </a:r>
                      <a:endParaRPr lang="en-ID" sz="16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tc>
                  <a:txBody>
                    <a:bodyPr/>
                    <a:lstStyle/>
                    <a:p>
                      <a:pPr marL="38100" marR="38100" algn="ctr">
                        <a:lnSpc>
                          <a:spcPct val="115000"/>
                        </a:lnSpc>
                        <a:spcAft>
                          <a:spcPts val="0"/>
                        </a:spcAft>
                      </a:pPr>
                      <a:r>
                        <a:rPr lang="en-US" sz="1600" dirty="0">
                          <a:effectLst/>
                        </a:rPr>
                        <a:t> </a:t>
                      </a:r>
                      <a:endParaRPr lang="en-ID" sz="16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extLst>
                  <a:ext uri="{0D108BD9-81ED-4DB2-BD59-A6C34878D82A}">
                    <a16:rowId xmlns:a16="http://schemas.microsoft.com/office/drawing/2014/main" val="2740730114"/>
                  </a:ext>
                </a:extLst>
              </a:tr>
              <a:tr h="120901">
                <a:tc>
                  <a:txBody>
                    <a:bodyPr/>
                    <a:lstStyle/>
                    <a:p>
                      <a:pPr>
                        <a:lnSpc>
                          <a:spcPct val="115000"/>
                        </a:lnSpc>
                        <a:spcAft>
                          <a:spcPts val="0"/>
                        </a:spcAft>
                      </a:pPr>
                      <a:r>
                        <a:rPr lang="en-US" sz="1600">
                          <a:effectLst/>
                        </a:rPr>
                        <a:t>Menikah</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241</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82,8</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1799619817"/>
                  </a:ext>
                </a:extLst>
              </a:tr>
              <a:tr h="120901">
                <a:tc>
                  <a:txBody>
                    <a:bodyPr/>
                    <a:lstStyle/>
                    <a:p>
                      <a:pPr>
                        <a:lnSpc>
                          <a:spcPct val="115000"/>
                        </a:lnSpc>
                        <a:spcAft>
                          <a:spcPts val="0"/>
                        </a:spcAft>
                      </a:pPr>
                      <a:r>
                        <a:rPr lang="en-US" sz="1600">
                          <a:effectLst/>
                        </a:rPr>
                        <a:t>Belum Menikah</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2</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0,7</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2966873441"/>
                  </a:ext>
                </a:extLst>
              </a:tr>
              <a:tr h="120901">
                <a:tc>
                  <a:txBody>
                    <a:bodyPr/>
                    <a:lstStyle/>
                    <a:p>
                      <a:pPr>
                        <a:lnSpc>
                          <a:spcPct val="115000"/>
                        </a:lnSpc>
                        <a:spcAft>
                          <a:spcPts val="0"/>
                        </a:spcAft>
                      </a:pPr>
                      <a:r>
                        <a:rPr lang="en-US" sz="1600">
                          <a:effectLst/>
                        </a:rPr>
                        <a:t>Janda/Cerai Mati</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48</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16,5</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4185180113"/>
                  </a:ext>
                </a:extLst>
              </a:tr>
              <a:tr h="240761">
                <a:tc>
                  <a:txBody>
                    <a:bodyPr/>
                    <a:lstStyle/>
                    <a:p>
                      <a:pPr>
                        <a:lnSpc>
                          <a:spcPct val="115000"/>
                        </a:lnSpc>
                        <a:spcAft>
                          <a:spcPts val="0"/>
                        </a:spcAft>
                      </a:pPr>
                      <a:r>
                        <a:rPr lang="en-US" sz="2000" dirty="0">
                          <a:effectLst/>
                          <a:latin typeface="Times New Roman" panose="02020603050405020304" pitchFamily="18" charset="0"/>
                          <a:ea typeface="Times New Roman" panose="02020603050405020304" pitchFamily="18" charset="0"/>
                        </a:rPr>
                        <a:t>Duration of sick</a:t>
                      </a:r>
                      <a:endParaRPr lang="en-ID" sz="20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tc>
                  <a:txBody>
                    <a:bodyPr/>
                    <a:lstStyle/>
                    <a:p>
                      <a:pPr marL="38100" marR="38100" algn="ctr">
                        <a:lnSpc>
                          <a:spcPct val="115000"/>
                        </a:lnSpc>
                        <a:spcAft>
                          <a:spcPts val="0"/>
                        </a:spcAft>
                      </a:pPr>
                      <a:r>
                        <a:rPr lang="en-US" sz="1600" dirty="0">
                          <a:effectLst/>
                        </a:rPr>
                        <a:t> </a:t>
                      </a:r>
                      <a:endParaRPr lang="en-ID" sz="16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tc>
                  <a:txBody>
                    <a:bodyPr/>
                    <a:lstStyle/>
                    <a:p>
                      <a:pPr marL="38100" marR="38100" algn="ctr">
                        <a:lnSpc>
                          <a:spcPct val="115000"/>
                        </a:lnSpc>
                        <a:spcAft>
                          <a:spcPts val="0"/>
                        </a:spcAft>
                      </a:pPr>
                      <a:r>
                        <a:rPr lang="en-US" sz="1600" dirty="0">
                          <a:effectLst/>
                        </a:rPr>
                        <a:t> </a:t>
                      </a:r>
                      <a:endParaRPr lang="en-ID" sz="16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extLst>
                  <a:ext uri="{0D108BD9-81ED-4DB2-BD59-A6C34878D82A}">
                    <a16:rowId xmlns:a16="http://schemas.microsoft.com/office/drawing/2014/main" val="2635283650"/>
                  </a:ext>
                </a:extLst>
              </a:tr>
              <a:tr h="120901">
                <a:tc>
                  <a:txBody>
                    <a:bodyPr/>
                    <a:lstStyle/>
                    <a:p>
                      <a:pPr>
                        <a:lnSpc>
                          <a:spcPct val="115000"/>
                        </a:lnSpc>
                        <a:spcAft>
                          <a:spcPts val="0"/>
                        </a:spcAft>
                      </a:pPr>
                      <a:r>
                        <a:rPr lang="en-US" sz="1600">
                          <a:effectLst/>
                        </a:rPr>
                        <a:t>&lt;1 Tahun</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65</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22,3</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3775482677"/>
                  </a:ext>
                </a:extLst>
              </a:tr>
              <a:tr h="120901">
                <a:tc>
                  <a:txBody>
                    <a:bodyPr/>
                    <a:lstStyle/>
                    <a:p>
                      <a:pPr>
                        <a:lnSpc>
                          <a:spcPct val="115000"/>
                        </a:lnSpc>
                        <a:spcAft>
                          <a:spcPts val="0"/>
                        </a:spcAft>
                      </a:pPr>
                      <a:r>
                        <a:rPr lang="en-US" sz="1600">
                          <a:effectLst/>
                        </a:rPr>
                        <a:t>&gt;1 Tahun</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226</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77,7</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465620209"/>
                  </a:ext>
                </a:extLst>
              </a:tr>
              <a:tr h="240761">
                <a:tc>
                  <a:txBody>
                    <a:bodyPr/>
                    <a:lstStyle/>
                    <a:p>
                      <a:pPr>
                        <a:lnSpc>
                          <a:spcPct val="115000"/>
                        </a:lnSpc>
                        <a:spcAft>
                          <a:spcPts val="0"/>
                        </a:spcAft>
                      </a:pPr>
                      <a:r>
                        <a:rPr lang="en-US" sz="2000" dirty="0">
                          <a:effectLst/>
                        </a:rPr>
                        <a:t>Treatment of guarantee</a:t>
                      </a:r>
                      <a:endParaRPr lang="en-ID" sz="20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tc>
                  <a:txBody>
                    <a:bodyPr/>
                    <a:lstStyle/>
                    <a:p>
                      <a:pPr marL="38100" marR="38100" algn="ctr">
                        <a:lnSpc>
                          <a:spcPct val="115000"/>
                        </a:lnSpc>
                        <a:spcAft>
                          <a:spcPts val="0"/>
                        </a:spcAft>
                      </a:pPr>
                      <a:r>
                        <a:rPr lang="en-US" sz="1600" dirty="0">
                          <a:effectLst/>
                        </a:rPr>
                        <a:t> </a:t>
                      </a:r>
                      <a:endParaRPr lang="en-ID" sz="16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tc>
                  <a:txBody>
                    <a:bodyPr/>
                    <a:lstStyle/>
                    <a:p>
                      <a:pPr marL="38100" marR="38100" algn="ctr">
                        <a:lnSpc>
                          <a:spcPct val="115000"/>
                        </a:lnSpc>
                        <a:spcAft>
                          <a:spcPts val="0"/>
                        </a:spcAft>
                      </a:pPr>
                      <a:r>
                        <a:rPr lang="en-US" sz="1600" dirty="0">
                          <a:effectLst/>
                        </a:rPr>
                        <a:t> </a:t>
                      </a:r>
                      <a:endParaRPr lang="en-ID" sz="1600" dirty="0">
                        <a:effectLst/>
                        <a:latin typeface="Times New Roman" panose="02020603050405020304" pitchFamily="18" charset="0"/>
                        <a:ea typeface="Times New Roman" panose="02020603050405020304" pitchFamily="18" charset="0"/>
                      </a:endParaRPr>
                    </a:p>
                  </a:txBody>
                  <a:tcPr marL="28887" marR="28887" marT="0" marB="0">
                    <a:solidFill>
                      <a:schemeClr val="accent2"/>
                    </a:solidFill>
                  </a:tcPr>
                </a:tc>
                <a:extLst>
                  <a:ext uri="{0D108BD9-81ED-4DB2-BD59-A6C34878D82A}">
                    <a16:rowId xmlns:a16="http://schemas.microsoft.com/office/drawing/2014/main" val="880815414"/>
                  </a:ext>
                </a:extLst>
              </a:tr>
              <a:tr h="120901">
                <a:tc>
                  <a:txBody>
                    <a:bodyPr/>
                    <a:lstStyle/>
                    <a:p>
                      <a:pPr>
                        <a:lnSpc>
                          <a:spcPct val="115000"/>
                        </a:lnSpc>
                        <a:spcAft>
                          <a:spcPts val="0"/>
                        </a:spcAft>
                      </a:pPr>
                      <a:r>
                        <a:rPr lang="en-US" sz="1600" dirty="0">
                          <a:effectLst/>
                        </a:rPr>
                        <a:t>BPJS</a:t>
                      </a:r>
                      <a:endParaRPr lang="en-ID" sz="1600" dirty="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271</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93,1</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1855920415"/>
                  </a:ext>
                </a:extLst>
              </a:tr>
              <a:tr h="120901">
                <a:tc>
                  <a:txBody>
                    <a:bodyPr/>
                    <a:lstStyle/>
                    <a:p>
                      <a:pPr>
                        <a:lnSpc>
                          <a:spcPct val="115000"/>
                        </a:lnSpc>
                        <a:spcAft>
                          <a:spcPts val="0"/>
                        </a:spcAft>
                      </a:pPr>
                      <a:r>
                        <a:rPr lang="en-GB" sz="1600">
                          <a:effectLst/>
                        </a:rPr>
                        <a:t>Umum/Biaya sendiri</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0</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0</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4053645721"/>
                  </a:ext>
                </a:extLst>
              </a:tr>
              <a:tr h="0">
                <a:tc>
                  <a:txBody>
                    <a:bodyPr/>
                    <a:lstStyle/>
                    <a:p>
                      <a:pPr>
                        <a:lnSpc>
                          <a:spcPct val="115000"/>
                        </a:lnSpc>
                        <a:spcAft>
                          <a:spcPts val="0"/>
                        </a:spcAft>
                      </a:pPr>
                      <a:r>
                        <a:rPr lang="en-US" sz="1600">
                          <a:effectLst/>
                        </a:rPr>
                        <a:t>Jaminan</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0</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0</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3110872148"/>
                  </a:ext>
                </a:extLst>
              </a:tr>
              <a:tr h="120901">
                <a:tc>
                  <a:txBody>
                    <a:bodyPr/>
                    <a:lstStyle/>
                    <a:p>
                      <a:pPr>
                        <a:lnSpc>
                          <a:spcPct val="115000"/>
                        </a:lnSpc>
                        <a:spcAft>
                          <a:spcPts val="0"/>
                        </a:spcAft>
                      </a:pPr>
                      <a:r>
                        <a:rPr lang="en-US" sz="1600" dirty="0" err="1">
                          <a:effectLst/>
                        </a:rPr>
                        <a:t>Asuransi</a:t>
                      </a:r>
                      <a:r>
                        <a:rPr lang="en-US" sz="1600" dirty="0">
                          <a:effectLst/>
                        </a:rPr>
                        <a:t> Lain</a:t>
                      </a:r>
                      <a:endParaRPr lang="en-ID" sz="1600" dirty="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a:effectLst/>
                        </a:rPr>
                        <a:t>20</a:t>
                      </a:r>
                      <a:endParaRPr lang="en-ID" sz="1600">
                        <a:effectLst/>
                        <a:latin typeface="Times New Roman" panose="02020603050405020304" pitchFamily="18" charset="0"/>
                        <a:ea typeface="Times New Roman" panose="02020603050405020304" pitchFamily="18" charset="0"/>
                      </a:endParaRPr>
                    </a:p>
                  </a:txBody>
                  <a:tcPr marL="28887" marR="28887" marT="0" marB="0"/>
                </a:tc>
                <a:tc>
                  <a:txBody>
                    <a:bodyPr/>
                    <a:lstStyle/>
                    <a:p>
                      <a:pPr marL="38100" marR="38100" algn="ctr">
                        <a:lnSpc>
                          <a:spcPct val="115000"/>
                        </a:lnSpc>
                        <a:spcAft>
                          <a:spcPts val="0"/>
                        </a:spcAft>
                      </a:pPr>
                      <a:r>
                        <a:rPr lang="en-US" sz="1600" dirty="0">
                          <a:effectLst/>
                        </a:rPr>
                        <a:t>6,9</a:t>
                      </a:r>
                      <a:endParaRPr lang="en-ID" sz="1600" dirty="0">
                        <a:effectLst/>
                        <a:latin typeface="Times New Roman" panose="02020603050405020304" pitchFamily="18" charset="0"/>
                        <a:ea typeface="Times New Roman" panose="02020603050405020304" pitchFamily="18" charset="0"/>
                      </a:endParaRPr>
                    </a:p>
                  </a:txBody>
                  <a:tcPr marL="28887" marR="28887" marT="0" marB="0"/>
                </a:tc>
                <a:extLst>
                  <a:ext uri="{0D108BD9-81ED-4DB2-BD59-A6C34878D82A}">
                    <a16:rowId xmlns:a16="http://schemas.microsoft.com/office/drawing/2014/main" val="4075023192"/>
                  </a:ext>
                </a:extLst>
              </a:tr>
            </a:tbl>
          </a:graphicData>
        </a:graphic>
      </p:graphicFrame>
    </p:spTree>
    <p:extLst>
      <p:ext uri="{BB962C8B-B14F-4D97-AF65-F5344CB8AC3E}">
        <p14:creationId xmlns:p14="http://schemas.microsoft.com/office/powerpoint/2010/main" val="428312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3200400" y="171450"/>
            <a:ext cx="8782049" cy="1754326"/>
          </a:xfrm>
          <a:prstGeom prst="rect">
            <a:avLst/>
          </a:prstGeom>
          <a:solidFill>
            <a:srgbClr val="FF9900"/>
          </a:solidFill>
        </p:spPr>
        <p:txBody>
          <a:bodyPr wrap="square" rtlCol="0">
            <a:spAutoFit/>
          </a:bodyPr>
          <a:lstStyle/>
          <a:p>
            <a:pPr algn="ctr"/>
            <a:r>
              <a:rPr lang="en-ID" sz="3600" b="1" dirty="0">
                <a:solidFill>
                  <a:srgbClr val="7030A0"/>
                </a:solidFill>
                <a:latin typeface="Bodoni 72 Oldstyle Book" pitchFamily="2" charset="0"/>
                <a:ea typeface="Times New Roman" panose="02020603050405020304" pitchFamily="18" charset="0"/>
              </a:rPr>
              <a:t>Results :</a:t>
            </a:r>
          </a:p>
          <a:p>
            <a:pPr algn="ctr"/>
            <a:r>
              <a:rPr lang="en-ID" sz="3600" b="1" dirty="0">
                <a:solidFill>
                  <a:srgbClr val="7030A0"/>
                </a:solidFill>
                <a:latin typeface="Bodoni 72 Oldstyle Book" pitchFamily="2" charset="0"/>
                <a:ea typeface="Times New Roman" panose="02020603050405020304" pitchFamily="18" charset="0"/>
              </a:rPr>
              <a:t>Univariate Analysis of the Providing Education Variable</a:t>
            </a:r>
            <a:endParaRPr lang="en-ID" sz="3600" b="1" u="sng" dirty="0">
              <a:solidFill>
                <a:srgbClr val="7030A0"/>
              </a:solidFill>
              <a:latin typeface="Bodoni 72 Oldstyle Book" pitchFamily="2" charset="0"/>
            </a:endParaRPr>
          </a:p>
        </p:txBody>
      </p:sp>
      <p:graphicFrame>
        <p:nvGraphicFramePr>
          <p:cNvPr id="3" name="Table 2">
            <a:extLst>
              <a:ext uri="{FF2B5EF4-FFF2-40B4-BE49-F238E27FC236}">
                <a16:creationId xmlns:a16="http://schemas.microsoft.com/office/drawing/2014/main" id="{31476B94-0B54-C945-8F08-EF91C0C95E23}"/>
              </a:ext>
            </a:extLst>
          </p:cNvPr>
          <p:cNvGraphicFramePr>
            <a:graphicFrameLocks noGrp="1"/>
          </p:cNvGraphicFramePr>
          <p:nvPr>
            <p:extLst>
              <p:ext uri="{D42A27DB-BD31-4B8C-83A1-F6EECF244321}">
                <p14:modId xmlns:p14="http://schemas.microsoft.com/office/powerpoint/2010/main" val="1593596367"/>
              </p:ext>
            </p:extLst>
          </p:nvPr>
        </p:nvGraphicFramePr>
        <p:xfrm>
          <a:off x="285749" y="1373734"/>
          <a:ext cx="11696699" cy="5705231"/>
        </p:xfrm>
        <a:graphic>
          <a:graphicData uri="http://schemas.openxmlformats.org/drawingml/2006/table">
            <a:tbl>
              <a:tblPr firstRow="1" firstCol="1" bandRow="1">
                <a:tableStyleId>{5C22544A-7EE6-4342-B048-85BDC9FD1C3A}</a:tableStyleId>
              </a:tblPr>
              <a:tblGrid>
                <a:gridCol w="1287519">
                  <a:extLst>
                    <a:ext uri="{9D8B030D-6E8A-4147-A177-3AD203B41FA5}">
                      <a16:colId xmlns:a16="http://schemas.microsoft.com/office/drawing/2014/main" val="1534513528"/>
                    </a:ext>
                  </a:extLst>
                </a:gridCol>
                <a:gridCol w="7642051">
                  <a:extLst>
                    <a:ext uri="{9D8B030D-6E8A-4147-A177-3AD203B41FA5}">
                      <a16:colId xmlns:a16="http://schemas.microsoft.com/office/drawing/2014/main" val="2491753056"/>
                    </a:ext>
                  </a:extLst>
                </a:gridCol>
                <a:gridCol w="1479610">
                  <a:extLst>
                    <a:ext uri="{9D8B030D-6E8A-4147-A177-3AD203B41FA5}">
                      <a16:colId xmlns:a16="http://schemas.microsoft.com/office/drawing/2014/main" val="1915548602"/>
                    </a:ext>
                  </a:extLst>
                </a:gridCol>
                <a:gridCol w="1287519">
                  <a:extLst>
                    <a:ext uri="{9D8B030D-6E8A-4147-A177-3AD203B41FA5}">
                      <a16:colId xmlns:a16="http://schemas.microsoft.com/office/drawing/2014/main" val="1867835588"/>
                    </a:ext>
                  </a:extLst>
                </a:gridCol>
              </a:tblGrid>
              <a:tr h="508896">
                <a:tc>
                  <a:txBody>
                    <a:bodyPr/>
                    <a:lstStyle/>
                    <a:p>
                      <a:pPr algn="ctr">
                        <a:spcAft>
                          <a:spcPts val="0"/>
                        </a:spcAft>
                      </a:pPr>
                      <a:r>
                        <a:rPr lang="en-US" sz="2000" dirty="0">
                          <a:effectLst/>
                        </a:rPr>
                        <a:t>No</a:t>
                      </a:r>
                      <a:endParaRPr lang="en-ID"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solidFill>
                      <a:schemeClr val="accent2"/>
                    </a:solidFill>
                  </a:tcPr>
                </a:tc>
                <a:tc>
                  <a:txBody>
                    <a:bodyPr/>
                    <a:lstStyle/>
                    <a:p>
                      <a:pPr algn="ctr">
                        <a:spcAft>
                          <a:spcPts val="0"/>
                        </a:spcAft>
                      </a:pPr>
                      <a:r>
                        <a:rPr lang="en-US" sz="2800" dirty="0">
                          <a:effectLst/>
                        </a:rPr>
                        <a:t>Item</a:t>
                      </a:r>
                      <a:endParaRPr lang="en-ID"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solidFill>
                      <a:schemeClr val="accent2"/>
                    </a:solidFill>
                  </a:tcPr>
                </a:tc>
                <a:tc>
                  <a:txBody>
                    <a:bodyPr/>
                    <a:lstStyle/>
                    <a:p>
                      <a:pPr algn="ctr">
                        <a:spcAft>
                          <a:spcPts val="0"/>
                        </a:spcAft>
                      </a:pPr>
                      <a:r>
                        <a:rPr lang="en-US" sz="2000" dirty="0">
                          <a:effectLst/>
                        </a:rPr>
                        <a:t>Index</a:t>
                      </a:r>
                      <a:endParaRPr lang="en-ID"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solidFill>
                      <a:schemeClr val="accent2"/>
                    </a:solidFill>
                  </a:tcPr>
                </a:tc>
                <a:tc>
                  <a:txBody>
                    <a:bodyPr/>
                    <a:lstStyle/>
                    <a:p>
                      <a:pPr algn="ctr">
                        <a:spcAft>
                          <a:spcPts val="0"/>
                        </a:spcAft>
                      </a:pPr>
                      <a:r>
                        <a:rPr lang="en-US" sz="2000" dirty="0" err="1">
                          <a:effectLst/>
                        </a:rPr>
                        <a:t>Categori</a:t>
                      </a:r>
                      <a:endParaRPr lang="en-ID"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solidFill>
                      <a:schemeClr val="accent2"/>
                    </a:solidFill>
                  </a:tcPr>
                </a:tc>
                <a:extLst>
                  <a:ext uri="{0D108BD9-81ED-4DB2-BD59-A6C34878D82A}">
                    <a16:rowId xmlns:a16="http://schemas.microsoft.com/office/drawing/2014/main" val="1336262409"/>
                  </a:ext>
                </a:extLst>
              </a:tr>
              <a:tr h="319497">
                <a:tc>
                  <a:txBody>
                    <a:bodyPr/>
                    <a:lstStyle/>
                    <a:p>
                      <a:pPr algn="ctr">
                        <a:spcAft>
                          <a:spcPts val="0"/>
                        </a:spcAft>
                      </a:pPr>
                      <a:r>
                        <a:rPr lang="en-US" sz="1600" dirty="0">
                          <a:effectLst/>
                        </a:rPr>
                        <a:t>1.</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spcAft>
                          <a:spcPts val="0"/>
                        </a:spcAft>
                      </a:pPr>
                      <a:r>
                        <a:rPr lang="en-US" sz="1600" dirty="0">
                          <a:effectLst/>
                        </a:rPr>
                        <a:t>Saya </a:t>
                      </a:r>
                      <a:r>
                        <a:rPr lang="en-US" sz="1600" dirty="0" err="1">
                          <a:effectLst/>
                        </a:rPr>
                        <a:t>pernah</a:t>
                      </a:r>
                      <a:r>
                        <a:rPr lang="en-US" sz="1600" dirty="0">
                          <a:effectLst/>
                        </a:rPr>
                        <a:t> </a:t>
                      </a:r>
                      <a:r>
                        <a:rPr lang="en-US" sz="1600" dirty="0" err="1">
                          <a:effectLst/>
                        </a:rPr>
                        <a:t>mendapatkan</a:t>
                      </a:r>
                      <a:r>
                        <a:rPr lang="en-US" sz="1600" dirty="0">
                          <a:effectLst/>
                        </a:rPr>
                        <a:t> </a:t>
                      </a:r>
                      <a:r>
                        <a:rPr lang="en-US" sz="1600" dirty="0" err="1">
                          <a:effectLst/>
                        </a:rPr>
                        <a:t>edukasi</a:t>
                      </a:r>
                      <a:r>
                        <a:rPr lang="en-US" sz="1600" dirty="0">
                          <a:effectLst/>
                        </a:rPr>
                        <a:t> </a:t>
                      </a:r>
                      <a:r>
                        <a:rPr lang="en-US" sz="1600" dirty="0" err="1">
                          <a:effectLst/>
                        </a:rPr>
                        <a:t>dari</a:t>
                      </a:r>
                      <a:r>
                        <a:rPr lang="en-US" sz="1600" dirty="0">
                          <a:effectLst/>
                        </a:rPr>
                        <a:t> </a:t>
                      </a:r>
                      <a:r>
                        <a:rPr lang="en-US" sz="1600" dirty="0" err="1">
                          <a:effectLst/>
                        </a:rPr>
                        <a:t>perawat</a:t>
                      </a:r>
                      <a:r>
                        <a:rPr lang="en-US" sz="1600" dirty="0">
                          <a:effectLst/>
                        </a:rPr>
                        <a:t> </a:t>
                      </a:r>
                      <a:r>
                        <a:rPr lang="en-US" sz="1600" dirty="0" err="1">
                          <a:effectLst/>
                        </a:rPr>
                        <a:t>terkait</a:t>
                      </a:r>
                      <a:r>
                        <a:rPr lang="en-US" sz="1600" dirty="0">
                          <a:effectLst/>
                        </a:rPr>
                        <a:t> </a:t>
                      </a:r>
                      <a:r>
                        <a:rPr lang="en-US" sz="1600" dirty="0" err="1">
                          <a:effectLst/>
                        </a:rPr>
                        <a:t>apa</a:t>
                      </a:r>
                      <a:r>
                        <a:rPr lang="en-US" sz="1600" dirty="0">
                          <a:effectLst/>
                        </a:rPr>
                        <a:t> </a:t>
                      </a:r>
                      <a:r>
                        <a:rPr lang="en-US" sz="1600" dirty="0" err="1">
                          <a:effectLst/>
                        </a:rPr>
                        <a:t>itu</a:t>
                      </a:r>
                      <a:r>
                        <a:rPr lang="en-US" sz="1600" dirty="0">
                          <a:effectLst/>
                        </a:rPr>
                        <a:t> </a:t>
                      </a:r>
                      <a:r>
                        <a:rPr lang="en-US" sz="1600" dirty="0" err="1">
                          <a:effectLst/>
                        </a:rPr>
                        <a:t>kanker</a:t>
                      </a:r>
                      <a:r>
                        <a:rPr lang="en-US" sz="1600" dirty="0">
                          <a:effectLst/>
                        </a:rPr>
                        <a:t> </a:t>
                      </a:r>
                      <a:r>
                        <a:rPr lang="en-US" sz="1600" dirty="0" err="1">
                          <a:effectLst/>
                        </a:rPr>
                        <a:t>payudara</a:t>
                      </a:r>
                      <a:r>
                        <a:rPr lang="en-US" sz="1600" dirty="0">
                          <a:effectLst/>
                        </a:rPr>
                        <a:t>.</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ctr">
                        <a:spcAft>
                          <a:spcPts val="0"/>
                        </a:spcAft>
                      </a:pPr>
                      <a:r>
                        <a:rPr lang="en-US" sz="1600">
                          <a:effectLst/>
                        </a:rPr>
                        <a:t>221</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ctr">
                        <a:spcAft>
                          <a:spcPts val="0"/>
                        </a:spcAft>
                      </a:pPr>
                      <a:r>
                        <a:rPr lang="en-US" sz="1600" dirty="0">
                          <a:effectLst/>
                        </a:rPr>
                        <a:t>High</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3501212937"/>
                  </a:ext>
                </a:extLst>
              </a:tr>
              <a:tr h="479246">
                <a:tc>
                  <a:txBody>
                    <a:bodyPr/>
                    <a:lstStyle/>
                    <a:p>
                      <a:pPr algn="ctr">
                        <a:spcAft>
                          <a:spcPts val="0"/>
                        </a:spcAft>
                      </a:pPr>
                      <a:r>
                        <a:rPr lang="en-US" sz="1600">
                          <a:effectLst/>
                        </a:rPr>
                        <a:t>2.</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spcAft>
                          <a:spcPts val="0"/>
                        </a:spcAft>
                      </a:pPr>
                      <a:r>
                        <a:rPr lang="en-US" sz="1600" dirty="0">
                          <a:effectLst/>
                        </a:rPr>
                        <a:t>Saya </a:t>
                      </a:r>
                      <a:r>
                        <a:rPr lang="en-US" sz="1600" dirty="0" err="1">
                          <a:effectLst/>
                        </a:rPr>
                        <a:t>diberitahu</a:t>
                      </a:r>
                      <a:r>
                        <a:rPr lang="en-US" sz="1600" dirty="0">
                          <a:effectLst/>
                        </a:rPr>
                        <a:t> </a:t>
                      </a:r>
                      <a:r>
                        <a:rPr lang="en-US" sz="1600" dirty="0" err="1">
                          <a:effectLst/>
                        </a:rPr>
                        <a:t>oleh</a:t>
                      </a:r>
                      <a:r>
                        <a:rPr lang="en-US" sz="1600" dirty="0">
                          <a:effectLst/>
                        </a:rPr>
                        <a:t> </a:t>
                      </a:r>
                      <a:r>
                        <a:rPr lang="en-US" sz="1600" dirty="0" err="1">
                          <a:effectLst/>
                        </a:rPr>
                        <a:t>perawat</a:t>
                      </a:r>
                      <a:r>
                        <a:rPr lang="en-US" sz="1600" dirty="0">
                          <a:effectLst/>
                        </a:rPr>
                        <a:t> </a:t>
                      </a:r>
                      <a:r>
                        <a:rPr lang="en-US" sz="1600" dirty="0" err="1">
                          <a:effectLst/>
                        </a:rPr>
                        <a:t>jika</a:t>
                      </a:r>
                      <a:r>
                        <a:rPr lang="en-US" sz="1600" dirty="0">
                          <a:effectLst/>
                        </a:rPr>
                        <a:t> </a:t>
                      </a:r>
                      <a:r>
                        <a:rPr lang="en-US" sz="1600" dirty="0" err="1">
                          <a:effectLst/>
                        </a:rPr>
                        <a:t>kanker</a:t>
                      </a:r>
                      <a:r>
                        <a:rPr lang="en-US" sz="1600" dirty="0">
                          <a:effectLst/>
                        </a:rPr>
                        <a:t> </a:t>
                      </a:r>
                      <a:r>
                        <a:rPr lang="en-US" sz="1600" dirty="0" err="1">
                          <a:effectLst/>
                        </a:rPr>
                        <a:t>payudara</a:t>
                      </a:r>
                      <a:r>
                        <a:rPr lang="en-US" sz="1600" dirty="0">
                          <a:effectLst/>
                        </a:rPr>
                        <a:t> </a:t>
                      </a:r>
                      <a:r>
                        <a:rPr lang="en-US" sz="1600" dirty="0" err="1">
                          <a:effectLst/>
                        </a:rPr>
                        <a:t>dapat</a:t>
                      </a:r>
                      <a:r>
                        <a:rPr lang="en-US" sz="1600" dirty="0">
                          <a:effectLst/>
                        </a:rPr>
                        <a:t> </a:t>
                      </a:r>
                      <a:r>
                        <a:rPr lang="en-US" sz="1600" dirty="0" err="1">
                          <a:effectLst/>
                        </a:rPr>
                        <a:t>menyebar</a:t>
                      </a:r>
                      <a:r>
                        <a:rPr lang="en-US" sz="1600" dirty="0">
                          <a:effectLst/>
                        </a:rPr>
                        <a:t> </a:t>
                      </a:r>
                      <a:r>
                        <a:rPr lang="en-US" sz="1600" dirty="0" err="1">
                          <a:effectLst/>
                        </a:rPr>
                        <a:t>ke</a:t>
                      </a:r>
                      <a:r>
                        <a:rPr lang="en-US" sz="1600" dirty="0">
                          <a:effectLst/>
                        </a:rPr>
                        <a:t> organ lain </a:t>
                      </a:r>
                      <a:r>
                        <a:rPr lang="en-US" sz="1600" dirty="0" err="1">
                          <a:effectLst/>
                        </a:rPr>
                        <a:t>seperti</a:t>
                      </a:r>
                      <a:r>
                        <a:rPr lang="en-US" sz="1600" dirty="0">
                          <a:effectLst/>
                        </a:rPr>
                        <a:t> </a:t>
                      </a:r>
                      <a:r>
                        <a:rPr lang="en-US" sz="1600" dirty="0" err="1">
                          <a:effectLst/>
                        </a:rPr>
                        <a:t>tulang</a:t>
                      </a:r>
                      <a:r>
                        <a:rPr lang="en-US" sz="1600" dirty="0">
                          <a:effectLst/>
                        </a:rPr>
                        <a:t>, </a:t>
                      </a:r>
                      <a:r>
                        <a:rPr lang="en-US" sz="1600" dirty="0" err="1">
                          <a:effectLst/>
                        </a:rPr>
                        <a:t>hati</a:t>
                      </a:r>
                      <a:r>
                        <a:rPr lang="en-US" sz="1600" dirty="0">
                          <a:effectLst/>
                        </a:rPr>
                        <a:t>, </a:t>
                      </a:r>
                      <a:r>
                        <a:rPr lang="en-US" sz="1600" dirty="0" err="1">
                          <a:effectLst/>
                        </a:rPr>
                        <a:t>paru-paru</a:t>
                      </a:r>
                      <a:r>
                        <a:rPr lang="en-US" sz="1600" dirty="0">
                          <a:effectLst/>
                        </a:rPr>
                        <a:t> </a:t>
                      </a:r>
                      <a:r>
                        <a:rPr lang="en-US" sz="1600" dirty="0" err="1">
                          <a:effectLst/>
                        </a:rPr>
                        <a:t>dan</a:t>
                      </a:r>
                      <a:r>
                        <a:rPr lang="en-US" sz="1600" dirty="0">
                          <a:effectLst/>
                        </a:rPr>
                        <a:t> </a:t>
                      </a:r>
                      <a:r>
                        <a:rPr lang="en-US" sz="1600" dirty="0" err="1">
                          <a:effectLst/>
                        </a:rPr>
                        <a:t>otak</a:t>
                      </a:r>
                      <a:r>
                        <a:rPr lang="en-US" sz="1600" dirty="0">
                          <a:effectLst/>
                        </a:rPr>
                        <a:t>.</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ctr">
                        <a:spcAft>
                          <a:spcPts val="0"/>
                        </a:spcAft>
                      </a:pPr>
                      <a:r>
                        <a:rPr lang="en-US" sz="1600">
                          <a:effectLst/>
                        </a:rPr>
                        <a:t>237</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High</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3661398321"/>
                  </a:ext>
                </a:extLst>
              </a:tr>
              <a:tr h="319497">
                <a:tc>
                  <a:txBody>
                    <a:bodyPr/>
                    <a:lstStyle/>
                    <a:p>
                      <a:pPr algn="ctr">
                        <a:spcAft>
                          <a:spcPts val="0"/>
                        </a:spcAft>
                      </a:pPr>
                      <a:r>
                        <a:rPr lang="en-US" sz="1600">
                          <a:effectLst/>
                        </a:rPr>
                        <a:t>3.</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spcAft>
                          <a:spcPts val="0"/>
                        </a:spcAft>
                      </a:pPr>
                      <a:r>
                        <a:rPr lang="en-US" sz="1600" dirty="0">
                          <a:effectLst/>
                        </a:rPr>
                        <a:t>Saya </a:t>
                      </a:r>
                      <a:r>
                        <a:rPr lang="en-US" sz="1600" dirty="0" err="1">
                          <a:effectLst/>
                        </a:rPr>
                        <a:t>diberitahu</a:t>
                      </a:r>
                      <a:r>
                        <a:rPr lang="en-US" sz="1600" dirty="0">
                          <a:effectLst/>
                        </a:rPr>
                        <a:t> </a:t>
                      </a:r>
                      <a:r>
                        <a:rPr lang="en-US" sz="1600" dirty="0" err="1">
                          <a:effectLst/>
                        </a:rPr>
                        <a:t>oleh</a:t>
                      </a:r>
                      <a:r>
                        <a:rPr lang="en-US" sz="1600" dirty="0">
                          <a:effectLst/>
                        </a:rPr>
                        <a:t> </a:t>
                      </a:r>
                      <a:r>
                        <a:rPr lang="en-US" sz="1600" dirty="0" err="1">
                          <a:effectLst/>
                        </a:rPr>
                        <a:t>perawat</a:t>
                      </a:r>
                      <a:r>
                        <a:rPr lang="en-US" sz="1600" dirty="0">
                          <a:effectLst/>
                        </a:rPr>
                        <a:t> </a:t>
                      </a:r>
                      <a:r>
                        <a:rPr lang="en-US" sz="1600" dirty="0" err="1">
                          <a:effectLst/>
                        </a:rPr>
                        <a:t>jika</a:t>
                      </a:r>
                      <a:r>
                        <a:rPr lang="en-US" sz="1600" dirty="0">
                          <a:effectLst/>
                        </a:rPr>
                        <a:t> </a:t>
                      </a:r>
                      <a:r>
                        <a:rPr lang="en-US" sz="1600" dirty="0" err="1">
                          <a:effectLst/>
                        </a:rPr>
                        <a:t>kanker</a:t>
                      </a:r>
                      <a:r>
                        <a:rPr lang="en-US" sz="1600" dirty="0">
                          <a:effectLst/>
                        </a:rPr>
                        <a:t> </a:t>
                      </a:r>
                      <a:r>
                        <a:rPr lang="en-US" sz="1600" dirty="0" err="1">
                          <a:effectLst/>
                        </a:rPr>
                        <a:t>payudara</a:t>
                      </a:r>
                      <a:r>
                        <a:rPr lang="en-US" sz="1600" dirty="0">
                          <a:effectLst/>
                        </a:rPr>
                        <a:t> </a:t>
                      </a:r>
                      <a:r>
                        <a:rPr lang="en-US" sz="1600" dirty="0" err="1">
                          <a:effectLst/>
                        </a:rPr>
                        <a:t>merupakan</a:t>
                      </a:r>
                      <a:r>
                        <a:rPr lang="en-US" sz="1600" dirty="0">
                          <a:effectLst/>
                        </a:rPr>
                        <a:t> </a:t>
                      </a:r>
                      <a:r>
                        <a:rPr lang="en-US" sz="1600" dirty="0" err="1">
                          <a:effectLst/>
                        </a:rPr>
                        <a:t>suatu</a:t>
                      </a:r>
                      <a:r>
                        <a:rPr lang="en-US" sz="1600" dirty="0">
                          <a:effectLst/>
                        </a:rPr>
                        <a:t> </a:t>
                      </a:r>
                      <a:r>
                        <a:rPr lang="en-US" sz="1600" dirty="0" err="1">
                          <a:effectLst/>
                        </a:rPr>
                        <a:t>pertumbuhan</a:t>
                      </a:r>
                      <a:r>
                        <a:rPr lang="en-US" sz="1600" dirty="0">
                          <a:effectLst/>
                        </a:rPr>
                        <a:t> </a:t>
                      </a:r>
                      <a:r>
                        <a:rPr lang="en-US" sz="1600" dirty="0" err="1">
                          <a:effectLst/>
                        </a:rPr>
                        <a:t>sel</a:t>
                      </a:r>
                      <a:r>
                        <a:rPr lang="en-US" sz="1600" dirty="0">
                          <a:effectLst/>
                        </a:rPr>
                        <a:t> yang abnormal.</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ctr">
                        <a:spcAft>
                          <a:spcPts val="0"/>
                        </a:spcAft>
                      </a:pPr>
                      <a:r>
                        <a:rPr lang="en-US" sz="1600" dirty="0">
                          <a:effectLst/>
                        </a:rPr>
                        <a:t>220</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High</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2377475746"/>
                  </a:ext>
                </a:extLst>
              </a:tr>
              <a:tr h="319497">
                <a:tc>
                  <a:txBody>
                    <a:bodyPr/>
                    <a:lstStyle/>
                    <a:p>
                      <a:pPr algn="ctr">
                        <a:spcAft>
                          <a:spcPts val="0"/>
                        </a:spcAft>
                      </a:pPr>
                      <a:r>
                        <a:rPr lang="en-US" sz="1600">
                          <a:effectLst/>
                        </a:rPr>
                        <a:t>4.</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spcAft>
                          <a:spcPts val="0"/>
                        </a:spcAft>
                      </a:pPr>
                      <a:r>
                        <a:rPr lang="en-US" sz="1600">
                          <a:effectLst/>
                        </a:rPr>
                        <a:t>Saya pernah diberitahu oleh perawat terkait epidemiologi kanker payudara.</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ctr">
                        <a:spcAft>
                          <a:spcPts val="0"/>
                        </a:spcAft>
                      </a:pPr>
                      <a:r>
                        <a:rPr lang="en-US" sz="1600">
                          <a:effectLst/>
                        </a:rPr>
                        <a:t>208</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High</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774596530"/>
                  </a:ext>
                </a:extLst>
              </a:tr>
              <a:tr h="319497">
                <a:tc>
                  <a:txBody>
                    <a:bodyPr/>
                    <a:lstStyle/>
                    <a:p>
                      <a:pPr algn="ctr">
                        <a:spcAft>
                          <a:spcPts val="0"/>
                        </a:spcAft>
                      </a:pPr>
                      <a:r>
                        <a:rPr lang="en-US" sz="1600">
                          <a:effectLst/>
                        </a:rPr>
                        <a:t>5.</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spcAft>
                          <a:spcPts val="0"/>
                        </a:spcAft>
                      </a:pPr>
                      <a:r>
                        <a:rPr lang="en-US" sz="1600" dirty="0">
                          <a:effectLst/>
                        </a:rPr>
                        <a:t>Saya </a:t>
                      </a:r>
                      <a:r>
                        <a:rPr lang="en-US" sz="1600" dirty="0" err="1">
                          <a:effectLst/>
                        </a:rPr>
                        <a:t>diberitahu</a:t>
                      </a:r>
                      <a:r>
                        <a:rPr lang="en-US" sz="1600" dirty="0">
                          <a:effectLst/>
                        </a:rPr>
                        <a:t> </a:t>
                      </a:r>
                      <a:r>
                        <a:rPr lang="en-US" sz="1600" dirty="0" err="1">
                          <a:effectLst/>
                        </a:rPr>
                        <a:t>oleh</a:t>
                      </a:r>
                      <a:r>
                        <a:rPr lang="en-US" sz="1600" dirty="0">
                          <a:effectLst/>
                        </a:rPr>
                        <a:t> </a:t>
                      </a:r>
                      <a:r>
                        <a:rPr lang="en-US" sz="1600" dirty="0" err="1">
                          <a:effectLst/>
                        </a:rPr>
                        <a:t>perawat</a:t>
                      </a:r>
                      <a:r>
                        <a:rPr lang="en-US" sz="1600" dirty="0">
                          <a:effectLst/>
                        </a:rPr>
                        <a:t> </a:t>
                      </a:r>
                      <a:r>
                        <a:rPr lang="en-US" sz="1600" dirty="0" err="1">
                          <a:effectLst/>
                        </a:rPr>
                        <a:t>jika</a:t>
                      </a:r>
                      <a:r>
                        <a:rPr lang="en-US" sz="1600" dirty="0">
                          <a:effectLst/>
                        </a:rPr>
                        <a:t> </a:t>
                      </a:r>
                      <a:r>
                        <a:rPr lang="en-US" sz="1600" dirty="0" err="1">
                          <a:effectLst/>
                        </a:rPr>
                        <a:t>kanker</a:t>
                      </a:r>
                      <a:r>
                        <a:rPr lang="en-US" sz="1600" dirty="0">
                          <a:effectLst/>
                        </a:rPr>
                        <a:t> </a:t>
                      </a:r>
                      <a:r>
                        <a:rPr lang="en-US" sz="1600" dirty="0" err="1">
                          <a:effectLst/>
                        </a:rPr>
                        <a:t>payudaya</a:t>
                      </a:r>
                      <a:r>
                        <a:rPr lang="en-US" sz="1600" dirty="0">
                          <a:effectLst/>
                        </a:rPr>
                        <a:t> </a:t>
                      </a:r>
                      <a:r>
                        <a:rPr lang="en-US" sz="1600" dirty="0" err="1">
                          <a:effectLst/>
                        </a:rPr>
                        <a:t>merupakan</a:t>
                      </a:r>
                      <a:r>
                        <a:rPr lang="en-US" sz="1600" dirty="0">
                          <a:effectLst/>
                        </a:rPr>
                        <a:t> salah </a:t>
                      </a:r>
                      <a:r>
                        <a:rPr lang="en-US" sz="1600" dirty="0" err="1">
                          <a:effectLst/>
                        </a:rPr>
                        <a:t>satu</a:t>
                      </a:r>
                      <a:r>
                        <a:rPr lang="en-US" sz="1600" dirty="0">
                          <a:effectLst/>
                        </a:rPr>
                        <a:t> </a:t>
                      </a:r>
                      <a:r>
                        <a:rPr lang="en-US" sz="1600" dirty="0" err="1">
                          <a:effectLst/>
                        </a:rPr>
                        <a:t>penyebab</a:t>
                      </a:r>
                      <a:r>
                        <a:rPr lang="en-US" sz="1600" dirty="0">
                          <a:effectLst/>
                        </a:rPr>
                        <a:t> </a:t>
                      </a:r>
                      <a:r>
                        <a:rPr lang="en-US" sz="1600" dirty="0" err="1">
                          <a:effectLst/>
                        </a:rPr>
                        <a:t>kematian</a:t>
                      </a:r>
                      <a:r>
                        <a:rPr lang="en-US" sz="1600" dirty="0">
                          <a:effectLst/>
                        </a:rPr>
                        <a:t> </a:t>
                      </a:r>
                      <a:r>
                        <a:rPr lang="en-US" sz="1600" dirty="0" err="1">
                          <a:effectLst/>
                        </a:rPr>
                        <a:t>terbesar</a:t>
                      </a:r>
                      <a:r>
                        <a:rPr lang="en-US" sz="1600" dirty="0">
                          <a:effectLst/>
                        </a:rPr>
                        <a:t>.</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solidFill>
                      <a:schemeClr val="accent2"/>
                    </a:solidFill>
                  </a:tcPr>
                </a:tc>
                <a:tc>
                  <a:txBody>
                    <a:bodyPr/>
                    <a:lstStyle/>
                    <a:p>
                      <a:pPr algn="ctr">
                        <a:spcAft>
                          <a:spcPts val="0"/>
                        </a:spcAft>
                      </a:pPr>
                      <a:r>
                        <a:rPr lang="en-US" sz="1600" dirty="0">
                          <a:effectLst/>
                        </a:rPr>
                        <a:t>259,4</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High</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solidFill>
                      <a:schemeClr val="accent2"/>
                    </a:solidFill>
                  </a:tcPr>
                </a:tc>
                <a:extLst>
                  <a:ext uri="{0D108BD9-81ED-4DB2-BD59-A6C34878D82A}">
                    <a16:rowId xmlns:a16="http://schemas.microsoft.com/office/drawing/2014/main" val="2914575551"/>
                  </a:ext>
                </a:extLst>
              </a:tr>
              <a:tr h="319497">
                <a:tc>
                  <a:txBody>
                    <a:bodyPr/>
                    <a:lstStyle/>
                    <a:p>
                      <a:pPr algn="ctr">
                        <a:spcAft>
                          <a:spcPts val="0"/>
                        </a:spcAft>
                      </a:pPr>
                      <a:r>
                        <a:rPr lang="en-US" sz="1600">
                          <a:effectLst/>
                        </a:rPr>
                        <a:t>6.</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spcAft>
                          <a:spcPts val="0"/>
                        </a:spcAft>
                      </a:pPr>
                      <a:r>
                        <a:rPr lang="en-US" sz="1600" dirty="0">
                          <a:effectLst/>
                        </a:rPr>
                        <a:t>Saya </a:t>
                      </a:r>
                      <a:r>
                        <a:rPr lang="en-US" sz="1600" dirty="0" err="1">
                          <a:effectLst/>
                        </a:rPr>
                        <a:t>pernah</a:t>
                      </a:r>
                      <a:r>
                        <a:rPr lang="en-US" sz="1600" dirty="0">
                          <a:effectLst/>
                        </a:rPr>
                        <a:t> </a:t>
                      </a:r>
                      <a:r>
                        <a:rPr lang="en-US" sz="1600" dirty="0" err="1">
                          <a:effectLst/>
                        </a:rPr>
                        <a:t>mendapatkan</a:t>
                      </a:r>
                      <a:r>
                        <a:rPr lang="en-US" sz="1600" dirty="0">
                          <a:effectLst/>
                        </a:rPr>
                        <a:t> </a:t>
                      </a:r>
                      <a:r>
                        <a:rPr lang="en-US" sz="1600" dirty="0" err="1">
                          <a:effectLst/>
                        </a:rPr>
                        <a:t>edukasi</a:t>
                      </a:r>
                      <a:r>
                        <a:rPr lang="en-US" sz="1600" dirty="0">
                          <a:effectLst/>
                        </a:rPr>
                        <a:t> </a:t>
                      </a:r>
                      <a:r>
                        <a:rPr lang="en-US" sz="1600" dirty="0" err="1">
                          <a:effectLst/>
                        </a:rPr>
                        <a:t>dari</a:t>
                      </a:r>
                      <a:r>
                        <a:rPr lang="en-US" sz="1600" dirty="0">
                          <a:effectLst/>
                        </a:rPr>
                        <a:t> </a:t>
                      </a:r>
                      <a:r>
                        <a:rPr lang="en-US" sz="1600" dirty="0" err="1">
                          <a:effectLst/>
                        </a:rPr>
                        <a:t>perawat</a:t>
                      </a:r>
                      <a:r>
                        <a:rPr lang="en-US" sz="1600" dirty="0">
                          <a:effectLst/>
                        </a:rPr>
                        <a:t> </a:t>
                      </a:r>
                      <a:r>
                        <a:rPr lang="en-US" sz="1600" dirty="0" err="1">
                          <a:effectLst/>
                        </a:rPr>
                        <a:t>terkait</a:t>
                      </a:r>
                      <a:r>
                        <a:rPr lang="en-US" sz="1600" dirty="0">
                          <a:effectLst/>
                        </a:rPr>
                        <a:t> </a:t>
                      </a:r>
                      <a:r>
                        <a:rPr lang="en-US" sz="1600" dirty="0" err="1">
                          <a:effectLst/>
                        </a:rPr>
                        <a:t>beberapa</a:t>
                      </a:r>
                      <a:r>
                        <a:rPr lang="en-US" sz="1600" dirty="0">
                          <a:effectLst/>
                        </a:rPr>
                        <a:t> </a:t>
                      </a:r>
                      <a:r>
                        <a:rPr lang="en-US" sz="1600" dirty="0" err="1">
                          <a:effectLst/>
                        </a:rPr>
                        <a:t>klasifikasi</a:t>
                      </a:r>
                      <a:r>
                        <a:rPr lang="en-US" sz="1600" dirty="0">
                          <a:effectLst/>
                        </a:rPr>
                        <a:t> </a:t>
                      </a:r>
                      <a:r>
                        <a:rPr lang="en-US" sz="1600" dirty="0" err="1">
                          <a:effectLst/>
                        </a:rPr>
                        <a:t>dari</a:t>
                      </a:r>
                      <a:r>
                        <a:rPr lang="en-US" sz="1600" dirty="0">
                          <a:effectLst/>
                        </a:rPr>
                        <a:t> </a:t>
                      </a:r>
                      <a:r>
                        <a:rPr lang="en-US" sz="1600" dirty="0" err="1">
                          <a:effectLst/>
                        </a:rPr>
                        <a:t>kanker</a:t>
                      </a:r>
                      <a:r>
                        <a:rPr lang="en-US" sz="1600" dirty="0">
                          <a:effectLst/>
                        </a:rPr>
                        <a:t> </a:t>
                      </a:r>
                      <a:r>
                        <a:rPr lang="en-US" sz="1600" dirty="0" err="1">
                          <a:effectLst/>
                        </a:rPr>
                        <a:t>payudara</a:t>
                      </a:r>
                      <a:r>
                        <a:rPr lang="en-US" sz="1600" dirty="0">
                          <a:effectLst/>
                        </a:rPr>
                        <a:t>.</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ctr">
                        <a:spcAft>
                          <a:spcPts val="0"/>
                        </a:spcAft>
                      </a:pPr>
                      <a:r>
                        <a:rPr lang="en-US" sz="1600">
                          <a:effectLst/>
                        </a:rPr>
                        <a:t>244,2</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High</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1315943847"/>
                  </a:ext>
                </a:extLst>
              </a:tr>
              <a:tr h="319497">
                <a:tc>
                  <a:txBody>
                    <a:bodyPr/>
                    <a:lstStyle/>
                    <a:p>
                      <a:pPr algn="ctr">
                        <a:spcAft>
                          <a:spcPts val="0"/>
                        </a:spcAft>
                      </a:pPr>
                      <a:r>
                        <a:rPr lang="en-US" sz="1600">
                          <a:effectLst/>
                        </a:rPr>
                        <a:t>7.</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spcAft>
                          <a:spcPts val="0"/>
                        </a:spcAft>
                      </a:pPr>
                      <a:r>
                        <a:rPr lang="en-US" sz="1600">
                          <a:effectLst/>
                        </a:rPr>
                        <a:t>Saya diberitahu oleh perawat jika kanker payudara dapat disebabkan karena faktor keturunan.</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ctr">
                        <a:spcAft>
                          <a:spcPts val="0"/>
                        </a:spcAft>
                      </a:pPr>
                      <a:r>
                        <a:rPr lang="en-US" sz="1600">
                          <a:effectLst/>
                        </a:rPr>
                        <a:t>216</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High</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2340518171"/>
                  </a:ext>
                </a:extLst>
              </a:tr>
              <a:tr h="396293">
                <a:tc>
                  <a:txBody>
                    <a:bodyPr/>
                    <a:lstStyle/>
                    <a:p>
                      <a:pPr algn="ctr">
                        <a:spcAft>
                          <a:spcPts val="0"/>
                        </a:spcAft>
                      </a:pPr>
                      <a:r>
                        <a:rPr lang="en-US" sz="1600">
                          <a:effectLst/>
                        </a:rPr>
                        <a:t>8.</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spcAft>
                          <a:spcPts val="0"/>
                        </a:spcAft>
                      </a:pPr>
                      <a:r>
                        <a:rPr lang="en-US" sz="1600">
                          <a:effectLst/>
                        </a:rPr>
                        <a:t>Saya diberitahu oleh perawat jika asupan lemak berlebih dapat meningkatkan terjadinya kanker payudara.</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ctr">
                        <a:spcAft>
                          <a:spcPts val="0"/>
                        </a:spcAft>
                      </a:pPr>
                      <a:r>
                        <a:rPr lang="en-US" sz="1600">
                          <a:effectLst/>
                        </a:rPr>
                        <a:t>221,8</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High</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4282474949"/>
                  </a:ext>
                </a:extLst>
              </a:tr>
              <a:tr h="319497">
                <a:tc>
                  <a:txBody>
                    <a:bodyPr/>
                    <a:lstStyle/>
                    <a:p>
                      <a:pPr algn="ctr">
                        <a:spcAft>
                          <a:spcPts val="0"/>
                        </a:spcAft>
                      </a:pPr>
                      <a:r>
                        <a:rPr lang="en-US" sz="1600">
                          <a:effectLst/>
                        </a:rPr>
                        <a:t>9.</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spcAft>
                          <a:spcPts val="0"/>
                        </a:spcAft>
                      </a:pPr>
                      <a:r>
                        <a:rPr lang="en-US" sz="1600">
                          <a:effectLst/>
                        </a:rPr>
                        <a:t>Saya diberitahu oleh perawat jika kanker payudara berkaitan dengan pertambahan usia.</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ctr">
                        <a:spcAft>
                          <a:spcPts val="0"/>
                        </a:spcAft>
                      </a:pPr>
                      <a:r>
                        <a:rPr lang="en-US" sz="1600">
                          <a:effectLst/>
                        </a:rPr>
                        <a:t>257,2</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High</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504683491"/>
                  </a:ext>
                </a:extLst>
              </a:tr>
              <a:tr h="319497">
                <a:tc>
                  <a:txBody>
                    <a:bodyPr/>
                    <a:lstStyle/>
                    <a:p>
                      <a:pPr algn="ctr">
                        <a:spcAft>
                          <a:spcPts val="0"/>
                        </a:spcAft>
                      </a:pPr>
                      <a:r>
                        <a:rPr lang="en-US" sz="1600">
                          <a:effectLst/>
                        </a:rPr>
                        <a:t>10.</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spcAft>
                          <a:spcPts val="0"/>
                        </a:spcAft>
                      </a:pPr>
                      <a:r>
                        <a:rPr lang="en-US" sz="1600">
                          <a:effectLst/>
                        </a:rPr>
                        <a:t>Saya diberitahu oleh perawat bahwa ketidakpatuhan dalam pengobatan dapat memperburuk kondisi kesehatan.</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algn="ctr">
                        <a:spcAft>
                          <a:spcPts val="0"/>
                        </a:spcAft>
                      </a:pPr>
                      <a:r>
                        <a:rPr lang="en-US" sz="1600">
                          <a:effectLst/>
                        </a:rPr>
                        <a:t>231</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High</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extLst>
                  <a:ext uri="{0D108BD9-81ED-4DB2-BD59-A6C34878D82A}">
                    <a16:rowId xmlns:a16="http://schemas.microsoft.com/office/drawing/2014/main" val="1458559517"/>
                  </a:ext>
                </a:extLst>
              </a:tr>
              <a:tr h="487718">
                <a:tc>
                  <a:txBody>
                    <a:bodyPr/>
                    <a:lstStyle/>
                    <a:p>
                      <a:pPr>
                        <a:spcAft>
                          <a:spcPts val="0"/>
                        </a:spcAft>
                      </a:pPr>
                      <a:r>
                        <a:rPr lang="en-ID" sz="1600">
                          <a:effectLst/>
                        </a:rPr>
                        <a:t> </a:t>
                      </a:r>
                      <a:endParaRPr lang="en-ID"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tc>
                <a:tc gridSpan="3">
                  <a:txBody>
                    <a:bodyPr/>
                    <a:lstStyle/>
                    <a:p>
                      <a:pPr>
                        <a:spcAft>
                          <a:spcPts val="0"/>
                        </a:spcAft>
                      </a:pPr>
                      <a:r>
                        <a:rPr lang="en-ID" sz="1600" dirty="0">
                          <a:effectLst/>
                        </a:rPr>
                        <a:t>Total=  2315,6 ( HIGH) , Average = 231,56</a:t>
                      </a:r>
                      <a:endParaRPr lang="en-ID"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352" marR="65352" marT="0" marB="0" anchor="ctr">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188310"/>
                  </a:ext>
                </a:extLst>
              </a:tr>
            </a:tbl>
          </a:graphicData>
        </a:graphic>
      </p:graphicFrame>
    </p:spTree>
    <p:extLst>
      <p:ext uri="{BB962C8B-B14F-4D97-AF65-F5344CB8AC3E}">
        <p14:creationId xmlns:p14="http://schemas.microsoft.com/office/powerpoint/2010/main" val="1212385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D3A5E-8371-CE7A-AD73-2747333CD3B2}"/>
              </a:ext>
            </a:extLst>
          </p:cNvPr>
          <p:cNvSpPr txBox="1"/>
          <p:nvPr/>
        </p:nvSpPr>
        <p:spPr>
          <a:xfrm>
            <a:off x="3333750" y="266700"/>
            <a:ext cx="6953249" cy="584775"/>
          </a:xfrm>
          <a:prstGeom prst="rect">
            <a:avLst/>
          </a:prstGeom>
          <a:solidFill>
            <a:srgbClr val="FF9900"/>
          </a:solidFill>
        </p:spPr>
        <p:txBody>
          <a:bodyPr wrap="square" rtlCol="0">
            <a:spAutoFit/>
          </a:bodyPr>
          <a:lstStyle/>
          <a:p>
            <a:pPr algn="ctr"/>
            <a:r>
              <a:rPr lang="en-US" sz="3200" dirty="0">
                <a:latin typeface="Bodoni 72 Oldstyle Book" pitchFamily="2" charset="0"/>
              </a:rPr>
              <a:t>b) Univariate Analysis of Family Assistance </a:t>
            </a:r>
            <a:endParaRPr lang="en-ID" sz="3200" dirty="0">
              <a:latin typeface="Bodoni 72 Oldstyle Book" pitchFamily="2" charset="0"/>
            </a:endParaRPr>
          </a:p>
        </p:txBody>
      </p:sp>
      <p:graphicFrame>
        <p:nvGraphicFramePr>
          <p:cNvPr id="5" name="Table 4">
            <a:extLst>
              <a:ext uri="{FF2B5EF4-FFF2-40B4-BE49-F238E27FC236}">
                <a16:creationId xmlns:a16="http://schemas.microsoft.com/office/drawing/2014/main" id="{FE160CEE-9504-274D-BF22-F1D18C8D102D}"/>
              </a:ext>
            </a:extLst>
          </p:cNvPr>
          <p:cNvGraphicFramePr>
            <a:graphicFrameLocks noGrp="1"/>
          </p:cNvGraphicFramePr>
          <p:nvPr>
            <p:extLst>
              <p:ext uri="{D42A27DB-BD31-4B8C-83A1-F6EECF244321}">
                <p14:modId xmlns:p14="http://schemas.microsoft.com/office/powerpoint/2010/main" val="3857467699"/>
              </p:ext>
            </p:extLst>
          </p:nvPr>
        </p:nvGraphicFramePr>
        <p:xfrm>
          <a:off x="171451" y="949325"/>
          <a:ext cx="12020549" cy="5308346"/>
        </p:xfrm>
        <a:graphic>
          <a:graphicData uri="http://schemas.openxmlformats.org/drawingml/2006/table">
            <a:tbl>
              <a:tblPr firstRow="1" firstCol="1" bandRow="1">
                <a:tableStyleId>{5C22544A-7EE6-4342-B048-85BDC9FD1C3A}</a:tableStyleId>
              </a:tblPr>
              <a:tblGrid>
                <a:gridCol w="1024842">
                  <a:extLst>
                    <a:ext uri="{9D8B030D-6E8A-4147-A177-3AD203B41FA5}">
                      <a16:colId xmlns:a16="http://schemas.microsoft.com/office/drawing/2014/main" val="1862188663"/>
                    </a:ext>
                  </a:extLst>
                </a:gridCol>
                <a:gridCol w="677572">
                  <a:extLst>
                    <a:ext uri="{9D8B030D-6E8A-4147-A177-3AD203B41FA5}">
                      <a16:colId xmlns:a16="http://schemas.microsoft.com/office/drawing/2014/main" val="2631074543"/>
                    </a:ext>
                  </a:extLst>
                </a:gridCol>
                <a:gridCol w="2554917">
                  <a:extLst>
                    <a:ext uri="{9D8B030D-6E8A-4147-A177-3AD203B41FA5}">
                      <a16:colId xmlns:a16="http://schemas.microsoft.com/office/drawing/2014/main" val="109934313"/>
                    </a:ext>
                  </a:extLst>
                </a:gridCol>
                <a:gridCol w="4315168">
                  <a:extLst>
                    <a:ext uri="{9D8B030D-6E8A-4147-A177-3AD203B41FA5}">
                      <a16:colId xmlns:a16="http://schemas.microsoft.com/office/drawing/2014/main" val="2171359902"/>
                    </a:ext>
                  </a:extLst>
                </a:gridCol>
                <a:gridCol w="1219200">
                  <a:extLst>
                    <a:ext uri="{9D8B030D-6E8A-4147-A177-3AD203B41FA5}">
                      <a16:colId xmlns:a16="http://schemas.microsoft.com/office/drawing/2014/main" val="3069630854"/>
                    </a:ext>
                  </a:extLst>
                </a:gridCol>
                <a:gridCol w="895350">
                  <a:extLst>
                    <a:ext uri="{9D8B030D-6E8A-4147-A177-3AD203B41FA5}">
                      <a16:colId xmlns:a16="http://schemas.microsoft.com/office/drawing/2014/main" val="1591425312"/>
                    </a:ext>
                  </a:extLst>
                </a:gridCol>
                <a:gridCol w="1333500">
                  <a:extLst>
                    <a:ext uri="{9D8B030D-6E8A-4147-A177-3AD203B41FA5}">
                      <a16:colId xmlns:a16="http://schemas.microsoft.com/office/drawing/2014/main" val="1866084958"/>
                    </a:ext>
                  </a:extLst>
                </a:gridCol>
              </a:tblGrid>
              <a:tr h="63827">
                <a:tc>
                  <a:txBody>
                    <a:bodyPr/>
                    <a:lstStyle/>
                    <a:p>
                      <a:pPr algn="ctr">
                        <a:spcAft>
                          <a:spcPts val="0"/>
                        </a:spcAft>
                      </a:pPr>
                      <a:r>
                        <a:rPr lang="en-US" sz="1600" dirty="0">
                          <a:effectLst/>
                          <a:latin typeface="Bodoni 72 Oldstyle Book" pitchFamily="2" charset="0"/>
                        </a:rPr>
                        <a:t>No</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solidFill>
                      <a:schemeClr val="accent2"/>
                    </a:solidFill>
                  </a:tcPr>
                </a:tc>
                <a:tc gridSpan="3">
                  <a:txBody>
                    <a:bodyPr/>
                    <a:lstStyle/>
                    <a:p>
                      <a:pPr algn="ctr">
                        <a:spcAft>
                          <a:spcPts val="0"/>
                        </a:spcAft>
                      </a:pPr>
                      <a:r>
                        <a:rPr lang="en-US" sz="1600" dirty="0">
                          <a:effectLst/>
                          <a:latin typeface="Bodoni 72 Oldstyle Book" pitchFamily="2" charset="0"/>
                        </a:rPr>
                        <a:t>Statement Item </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solidFill>
                      <a:schemeClr val="accent2"/>
                    </a:solidFill>
                  </a:tcPr>
                </a:tc>
                <a:tc hMerge="1">
                  <a:txBody>
                    <a:bodyPr/>
                    <a:lstStyle/>
                    <a:p>
                      <a:endParaRPr lang="en-US"/>
                    </a:p>
                  </a:txBody>
                  <a:tcPr/>
                </a:tc>
                <a:tc hMerge="1">
                  <a:txBody>
                    <a:bodyPr/>
                    <a:lstStyle/>
                    <a:p>
                      <a:endParaRPr lang="en-US"/>
                    </a:p>
                  </a:txBody>
                  <a:tcPr/>
                </a:tc>
                <a:tc>
                  <a:txBody>
                    <a:bodyPr/>
                    <a:lstStyle/>
                    <a:p>
                      <a:pPr algn="ctr">
                        <a:spcAft>
                          <a:spcPts val="0"/>
                        </a:spcAft>
                      </a:pPr>
                      <a:r>
                        <a:rPr lang="en-US" sz="1600" dirty="0">
                          <a:effectLst/>
                          <a:latin typeface="Bodoni 72 Oldstyle Book" pitchFamily="2" charset="0"/>
                          <a:ea typeface="Times New Roman" panose="02020603050405020304" pitchFamily="18" charset="0"/>
                          <a:cs typeface="Times New Roman" panose="02020603050405020304" pitchFamily="18" charset="0"/>
                        </a:rPr>
                        <a:t>Number</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solidFill>
                      <a:schemeClr val="accent2"/>
                    </a:solidFill>
                  </a:tcPr>
                </a:tc>
                <a:tc>
                  <a:txBody>
                    <a:bodyPr/>
                    <a:lstStyle/>
                    <a:p>
                      <a:pPr algn="ctr">
                        <a:spcAft>
                          <a:spcPts val="0"/>
                        </a:spcAft>
                      </a:pPr>
                      <a:r>
                        <a:rPr lang="en-US" sz="1600" dirty="0" err="1">
                          <a:effectLst/>
                          <a:latin typeface="Bodoni 72 Oldstyle Book" pitchFamily="2" charset="0"/>
                        </a:rPr>
                        <a:t>Indeks</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solidFill>
                      <a:schemeClr val="accent2"/>
                    </a:solidFill>
                  </a:tcPr>
                </a:tc>
                <a:tc>
                  <a:txBody>
                    <a:bodyPr/>
                    <a:lstStyle/>
                    <a:p>
                      <a:pPr algn="ctr">
                        <a:spcAft>
                          <a:spcPts val="0"/>
                        </a:spcAft>
                      </a:pPr>
                      <a:r>
                        <a:rPr lang="en-US" sz="1600" dirty="0" err="1">
                          <a:effectLst/>
                          <a:latin typeface="Bodoni 72 Oldstyle Book" pitchFamily="2" charset="0"/>
                        </a:rPr>
                        <a:t>Categori</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solidFill>
                      <a:schemeClr val="accent2"/>
                    </a:solidFill>
                  </a:tcPr>
                </a:tc>
                <a:extLst>
                  <a:ext uri="{0D108BD9-81ED-4DB2-BD59-A6C34878D82A}">
                    <a16:rowId xmlns:a16="http://schemas.microsoft.com/office/drawing/2014/main" val="189910099"/>
                  </a:ext>
                </a:extLst>
              </a:tr>
              <a:tr h="255307">
                <a:tc>
                  <a:txBody>
                    <a:bodyPr/>
                    <a:lstStyle/>
                    <a:p>
                      <a:pPr algn="ctr">
                        <a:spcAft>
                          <a:spcPts val="0"/>
                        </a:spcAft>
                      </a:pPr>
                      <a:r>
                        <a:rPr lang="en-US" sz="1600">
                          <a:effectLst/>
                          <a:latin typeface="Bodoni 72 Oldstyle Book" pitchFamily="2" charset="0"/>
                        </a:rPr>
                        <a:t>1.</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dirty="0" err="1">
                          <a:effectLst/>
                          <a:latin typeface="Bodoni 72 Oldstyle Book" pitchFamily="2" charset="0"/>
                        </a:rPr>
                        <a:t>Keluarga</a:t>
                      </a:r>
                      <a:r>
                        <a:rPr lang="en-US" sz="1600" dirty="0">
                          <a:effectLst/>
                          <a:latin typeface="Bodoni 72 Oldstyle Book" pitchFamily="2" charset="0"/>
                        </a:rPr>
                        <a:t> </a:t>
                      </a:r>
                      <a:r>
                        <a:rPr lang="en-US" sz="1600" dirty="0" err="1">
                          <a:effectLst/>
                          <a:latin typeface="Bodoni 72 Oldstyle Book" pitchFamily="2" charset="0"/>
                        </a:rPr>
                        <a:t>saya</a:t>
                      </a:r>
                      <a:r>
                        <a:rPr lang="en-US" sz="1600" dirty="0">
                          <a:effectLst/>
                          <a:latin typeface="Bodoni 72 Oldstyle Book" pitchFamily="2" charset="0"/>
                        </a:rPr>
                        <a:t> </a:t>
                      </a:r>
                      <a:r>
                        <a:rPr lang="en-US" sz="1600" dirty="0" err="1">
                          <a:effectLst/>
                          <a:latin typeface="Bodoni 72 Oldstyle Book" pitchFamily="2" charset="0"/>
                        </a:rPr>
                        <a:t>memberikan</a:t>
                      </a:r>
                      <a:r>
                        <a:rPr lang="en-US" sz="1600" dirty="0">
                          <a:effectLst/>
                          <a:latin typeface="Bodoni 72 Oldstyle Book" pitchFamily="2" charset="0"/>
                        </a:rPr>
                        <a:t> </a:t>
                      </a:r>
                      <a:r>
                        <a:rPr lang="en-US" sz="1600" dirty="0" err="1">
                          <a:effectLst/>
                          <a:latin typeface="Bodoni 72 Oldstyle Book" pitchFamily="2" charset="0"/>
                        </a:rPr>
                        <a:t>dukungan</a:t>
                      </a:r>
                      <a:r>
                        <a:rPr lang="en-US" sz="1600" dirty="0">
                          <a:effectLst/>
                          <a:latin typeface="Bodoni 72 Oldstyle Book" pitchFamily="2" charset="0"/>
                        </a:rPr>
                        <a:t> </a:t>
                      </a:r>
                      <a:r>
                        <a:rPr lang="en-US" sz="1600" dirty="0" err="1">
                          <a:effectLst/>
                          <a:latin typeface="Bodoni 72 Oldstyle Book" pitchFamily="2" charset="0"/>
                        </a:rPr>
                        <a:t>semangat</a:t>
                      </a:r>
                      <a:r>
                        <a:rPr lang="en-US" sz="1600" dirty="0">
                          <a:effectLst/>
                          <a:latin typeface="Bodoni 72 Oldstyle Book" pitchFamily="2" charset="0"/>
                        </a:rPr>
                        <a:t> yang </a:t>
                      </a:r>
                      <a:r>
                        <a:rPr lang="en-US" sz="1600" dirty="0" err="1">
                          <a:effectLst/>
                          <a:latin typeface="Bodoni 72 Oldstyle Book" pitchFamily="2" charset="0"/>
                        </a:rPr>
                        <a:t>saya</a:t>
                      </a:r>
                      <a:r>
                        <a:rPr lang="en-US" sz="1600" dirty="0">
                          <a:effectLst/>
                          <a:latin typeface="Bodoni 72 Oldstyle Book" pitchFamily="2" charset="0"/>
                        </a:rPr>
                        <a:t> </a:t>
                      </a:r>
                      <a:r>
                        <a:rPr lang="en-US" sz="1600" dirty="0" err="1">
                          <a:effectLst/>
                          <a:latin typeface="Bodoni 72 Oldstyle Book" pitchFamily="2" charset="0"/>
                        </a:rPr>
                        <a:t>butuhkan</a:t>
                      </a:r>
                      <a:r>
                        <a:rPr lang="en-US" sz="1600" dirty="0">
                          <a:effectLst/>
                          <a:latin typeface="Bodoni 72 Oldstyle Book" pitchFamily="2" charset="0"/>
                        </a:rPr>
                        <a:t>.</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US" sz="1600">
                          <a:effectLst/>
                          <a:latin typeface="Bodoni 72 Oldstyle Book" pitchFamily="2" charset="0"/>
                        </a:rPr>
                        <a:t>1184</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236,8</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429219020"/>
                  </a:ext>
                </a:extLst>
              </a:tr>
              <a:tr h="255307">
                <a:tc>
                  <a:txBody>
                    <a:bodyPr/>
                    <a:lstStyle/>
                    <a:p>
                      <a:pPr algn="ctr">
                        <a:spcAft>
                          <a:spcPts val="0"/>
                        </a:spcAft>
                      </a:pPr>
                      <a:r>
                        <a:rPr lang="en-US" sz="1600">
                          <a:effectLst/>
                          <a:latin typeface="Bodoni 72 Oldstyle Book" pitchFamily="2" charset="0"/>
                        </a:rPr>
                        <a:t>2.</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Saya mendapatkan ide yang baik dari keluarga untuk melakukan kegiatan.</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US" sz="1600">
                          <a:effectLst/>
                          <a:latin typeface="Bodoni 72 Oldstyle Book" pitchFamily="2" charset="0"/>
                        </a:rPr>
                        <a:t>1094</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218,8</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2935635933"/>
                  </a:ext>
                </a:extLst>
              </a:tr>
              <a:tr h="191480">
                <a:tc>
                  <a:txBody>
                    <a:bodyPr/>
                    <a:lstStyle/>
                    <a:p>
                      <a:pPr algn="ctr">
                        <a:spcAft>
                          <a:spcPts val="0"/>
                        </a:spcAft>
                      </a:pPr>
                      <a:r>
                        <a:rPr lang="en-US" sz="1600">
                          <a:effectLst/>
                          <a:latin typeface="Bodoni 72 Oldstyle Book" pitchFamily="2" charset="0"/>
                        </a:rPr>
                        <a:t>3.</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Saya merasa lebih nyaman dekat dengan keluarga. </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1227</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245,4</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3889399906"/>
                  </a:ext>
                </a:extLst>
              </a:tr>
              <a:tr h="255307">
                <a:tc>
                  <a:txBody>
                    <a:bodyPr/>
                    <a:lstStyle/>
                    <a:p>
                      <a:pPr algn="ctr">
                        <a:spcAft>
                          <a:spcPts val="0"/>
                        </a:spcAft>
                      </a:pPr>
                      <a:r>
                        <a:rPr lang="en-US" sz="1600">
                          <a:effectLst/>
                          <a:latin typeface="Bodoni 72 Oldstyle Book" pitchFamily="2" charset="0"/>
                        </a:rPr>
                        <a:t>4.</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Keluarga yang dekat dengan saya kurang mendukung ketika saya memiliki ide.</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1114</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222,8</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2282681247"/>
                  </a:ext>
                </a:extLst>
              </a:tr>
              <a:tr h="106914">
                <a:tc>
                  <a:txBody>
                    <a:bodyPr/>
                    <a:lstStyle/>
                    <a:p>
                      <a:pPr algn="ctr">
                        <a:spcAft>
                          <a:spcPts val="0"/>
                        </a:spcAft>
                      </a:pPr>
                      <a:r>
                        <a:rPr lang="en-US" sz="1600">
                          <a:effectLst/>
                          <a:latin typeface="Bodoni 72 Oldstyle Book" pitchFamily="2" charset="0"/>
                        </a:rPr>
                        <a:t>5.</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Keluarga saya bersedia mendengar apa yang saya sampaikan.</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1096</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219,2</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3273705102"/>
                  </a:ext>
                </a:extLst>
              </a:tr>
              <a:tr h="255307">
                <a:tc>
                  <a:txBody>
                    <a:bodyPr/>
                    <a:lstStyle/>
                    <a:p>
                      <a:pPr algn="ctr">
                        <a:spcAft>
                          <a:spcPts val="0"/>
                        </a:spcAft>
                      </a:pPr>
                      <a:r>
                        <a:rPr lang="en-US" sz="1600">
                          <a:effectLst/>
                          <a:latin typeface="Bodoni 72 Oldstyle Book" pitchFamily="2" charset="0"/>
                        </a:rPr>
                        <a:t>6.</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Anggota keluarga saya mau berbagi dengan saya terkait apa yang saya sukai.</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1226</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245,2</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2613576262"/>
                  </a:ext>
                </a:extLst>
              </a:tr>
              <a:tr h="191480">
                <a:tc>
                  <a:txBody>
                    <a:bodyPr/>
                    <a:lstStyle/>
                    <a:p>
                      <a:pPr algn="ctr">
                        <a:spcAft>
                          <a:spcPts val="0"/>
                        </a:spcAft>
                      </a:pPr>
                      <a:r>
                        <a:rPr lang="en-US" sz="1600">
                          <a:effectLst/>
                          <a:latin typeface="Bodoni 72 Oldstyle Book" pitchFamily="2" charset="0"/>
                        </a:rPr>
                        <a:t>7.</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Keluarga saya sering mendengarkan nasehat yang saya berikan</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1139</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227,8</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705574664"/>
                  </a:ext>
                </a:extLst>
              </a:tr>
              <a:tr h="255307">
                <a:tc>
                  <a:txBody>
                    <a:bodyPr/>
                    <a:lstStyle/>
                    <a:p>
                      <a:pPr algn="ctr">
                        <a:spcAft>
                          <a:spcPts val="0"/>
                        </a:spcAft>
                      </a:pPr>
                      <a:r>
                        <a:rPr lang="en-US" sz="1600">
                          <a:effectLst/>
                          <a:latin typeface="Bodoni 72 Oldstyle Book" pitchFamily="2" charset="0"/>
                        </a:rPr>
                        <a:t>8.</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Saya mendapat dukungan mental/perasaan dari keluarga.</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1085</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217</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841610479"/>
                  </a:ext>
                </a:extLst>
              </a:tr>
              <a:tr h="255307">
                <a:tc>
                  <a:txBody>
                    <a:bodyPr/>
                    <a:lstStyle/>
                    <a:p>
                      <a:pPr algn="ctr">
                        <a:spcAft>
                          <a:spcPts val="0"/>
                        </a:spcAft>
                      </a:pPr>
                      <a:r>
                        <a:rPr lang="en-US" sz="1600">
                          <a:effectLst/>
                          <a:latin typeface="Bodoni 72 Oldstyle Book" pitchFamily="2" charset="0"/>
                        </a:rPr>
                        <a:t>9.</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Ada anggota keluarga saya yang datang hanya ketika saya merasa tidak berdaya (sakit)</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1099</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219,8</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1797630077"/>
                  </a:ext>
                </a:extLst>
              </a:tr>
              <a:tr h="191480">
                <a:tc>
                  <a:txBody>
                    <a:bodyPr/>
                    <a:lstStyle/>
                    <a:p>
                      <a:pPr algn="ctr">
                        <a:spcAft>
                          <a:spcPts val="0"/>
                        </a:spcAft>
                      </a:pPr>
                      <a:r>
                        <a:rPr lang="en-US" sz="1600">
                          <a:effectLst/>
                          <a:latin typeface="Bodoni 72 Oldstyle Book" pitchFamily="2" charset="0"/>
                        </a:rPr>
                        <a:t>10.</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Keluarga saya tampak tidak senang setelah menengok saya.</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1176</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235,2</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163241228"/>
                  </a:ext>
                </a:extLst>
              </a:tr>
              <a:tr h="191480">
                <a:tc>
                  <a:txBody>
                    <a:bodyPr/>
                    <a:lstStyle/>
                    <a:p>
                      <a:pPr algn="ctr">
                        <a:spcAft>
                          <a:spcPts val="0"/>
                        </a:spcAft>
                      </a:pPr>
                      <a:r>
                        <a:rPr lang="en-US" sz="1600">
                          <a:effectLst/>
                          <a:latin typeface="Bodoni 72 Oldstyle Book" pitchFamily="2" charset="0"/>
                        </a:rPr>
                        <a:t>11.</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Keluarga saya sangat tanggap dengan kebutuhan pribadi saya.</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1149</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229,8</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1860216357"/>
                  </a:ext>
                </a:extLst>
              </a:tr>
              <a:tr h="191480">
                <a:tc>
                  <a:txBody>
                    <a:bodyPr/>
                    <a:lstStyle/>
                    <a:p>
                      <a:pPr algn="ctr">
                        <a:spcAft>
                          <a:spcPts val="0"/>
                        </a:spcAft>
                      </a:pPr>
                      <a:r>
                        <a:rPr lang="en-US" sz="1600">
                          <a:effectLst/>
                          <a:latin typeface="Bodoni 72 Oldstyle Book" pitchFamily="2" charset="0"/>
                        </a:rPr>
                        <a:t>12.</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Keluarga saya sangat terbuka tentang hal apapun pada saya.</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1236</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247,2</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1349025169"/>
                  </a:ext>
                </a:extLst>
              </a:tr>
              <a:tr h="255307">
                <a:tc>
                  <a:txBody>
                    <a:bodyPr/>
                    <a:lstStyle/>
                    <a:p>
                      <a:pPr algn="ctr">
                        <a:spcAft>
                          <a:spcPts val="0"/>
                        </a:spcAft>
                      </a:pPr>
                      <a:r>
                        <a:rPr lang="en-US" sz="1600">
                          <a:effectLst/>
                          <a:latin typeface="Bodoni 72 Oldstyle Book" pitchFamily="2" charset="0"/>
                        </a:rPr>
                        <a:t>13.</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Keluarga saya sangat membantu saya dalam menyelesaikan masalah kesehatan saya.</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1176</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235,2</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4155918509"/>
                  </a:ext>
                </a:extLst>
              </a:tr>
              <a:tr h="376296">
                <a:tc>
                  <a:txBody>
                    <a:bodyPr/>
                    <a:lstStyle/>
                    <a:p>
                      <a:pPr algn="ctr">
                        <a:spcAft>
                          <a:spcPts val="0"/>
                        </a:spcAft>
                      </a:pPr>
                      <a:r>
                        <a:rPr lang="en-US" sz="1600">
                          <a:effectLst/>
                          <a:latin typeface="Bodoni 72 Oldstyle Book" pitchFamily="2" charset="0"/>
                        </a:rPr>
                        <a:t>14.</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Saya memiliki hubungan yang sangat dekat dengan beberapa anggota keluarga.</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1208</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241,6</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4166338027"/>
                  </a:ext>
                </a:extLst>
              </a:tr>
              <a:tr h="191480">
                <a:tc>
                  <a:txBody>
                    <a:bodyPr/>
                    <a:lstStyle/>
                    <a:p>
                      <a:pPr algn="ctr">
                        <a:spcAft>
                          <a:spcPts val="0"/>
                        </a:spcAft>
                      </a:pPr>
                      <a:r>
                        <a:rPr lang="en-US" sz="1600">
                          <a:effectLst/>
                          <a:latin typeface="Bodoni 72 Oldstyle Book" pitchFamily="2" charset="0"/>
                        </a:rPr>
                        <a:t>15.</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Keluarga saya sangat menjaga kepercayaan yang saya berikan. </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1209</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241,8</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2806494623"/>
                  </a:ext>
                </a:extLst>
              </a:tr>
              <a:tr h="65750">
                <a:tc>
                  <a:txBody>
                    <a:bodyPr/>
                    <a:lstStyle/>
                    <a:p>
                      <a:pPr algn="ctr">
                        <a:spcAft>
                          <a:spcPts val="0"/>
                        </a:spcAft>
                      </a:pPr>
                      <a:r>
                        <a:rPr lang="en-US" sz="1600">
                          <a:effectLst/>
                          <a:latin typeface="Bodoni 72 Oldstyle Book" pitchFamily="2" charset="0"/>
                        </a:rPr>
                        <a:t>16.</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Anggota keluarga saya sering melibatkan saya dalam berbagai kegiatan</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1247</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249,4</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3504622960"/>
                  </a:ext>
                </a:extLst>
              </a:tr>
              <a:tr h="312420">
                <a:tc>
                  <a:txBody>
                    <a:bodyPr/>
                    <a:lstStyle/>
                    <a:p>
                      <a:pPr algn="ctr">
                        <a:spcAft>
                          <a:spcPts val="0"/>
                        </a:spcAft>
                      </a:pPr>
                      <a:r>
                        <a:rPr lang="en-US" sz="1600">
                          <a:effectLst/>
                          <a:latin typeface="Bodoni 72 Oldstyle Book" pitchFamily="2" charset="0"/>
                        </a:rPr>
                        <a:t>17.</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Saya senang ketika dapat dilibatkan untuk membantu jika ada masalah dalam keluarga saya</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1255</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251</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1135098853"/>
                  </a:ext>
                </a:extLst>
              </a:tr>
              <a:tr h="255307">
                <a:tc>
                  <a:txBody>
                    <a:bodyPr/>
                    <a:lstStyle/>
                    <a:p>
                      <a:pPr algn="ctr">
                        <a:spcAft>
                          <a:spcPts val="0"/>
                        </a:spcAft>
                      </a:pPr>
                      <a:r>
                        <a:rPr lang="en-US" sz="1600">
                          <a:effectLst/>
                          <a:latin typeface="Bodoni 72 Oldstyle Book" pitchFamily="2" charset="0"/>
                        </a:rPr>
                        <a:t>18.</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gridSpan="3">
                  <a:txBody>
                    <a:bodyPr/>
                    <a:lstStyle/>
                    <a:p>
                      <a:pPr>
                        <a:spcAft>
                          <a:spcPts val="0"/>
                        </a:spcAft>
                      </a:pPr>
                      <a:r>
                        <a:rPr lang="en-US" sz="1600">
                          <a:effectLst/>
                          <a:latin typeface="Bodoni 72 Oldstyle Book" pitchFamily="2" charset="0"/>
                        </a:rPr>
                        <a:t>Saya berfikir sikap keluarga saya sangat berbeda dibandingkan sebelum Saya sakit.</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hMerge="1">
                  <a:txBody>
                    <a:bodyPr/>
                    <a:lstStyle/>
                    <a:p>
                      <a:endParaRPr lang="en-US"/>
                    </a:p>
                  </a:txBody>
                  <a:tcPr/>
                </a:tc>
                <a:tc>
                  <a:txBody>
                    <a:bodyPr/>
                    <a:lstStyle/>
                    <a:p>
                      <a:pPr algn="ctr">
                        <a:spcAft>
                          <a:spcPts val="0"/>
                        </a:spcAft>
                      </a:pPr>
                      <a:r>
                        <a:rPr lang="en-ID" sz="1600">
                          <a:effectLst/>
                          <a:latin typeface="Bodoni 72 Oldstyle Book" pitchFamily="2" charset="0"/>
                        </a:rPr>
                        <a:t>1155</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algn="ctr">
                        <a:spcAft>
                          <a:spcPts val="0"/>
                        </a:spcAft>
                      </a:pPr>
                      <a:r>
                        <a:rPr lang="en-US" sz="1600">
                          <a:effectLst/>
                          <a:latin typeface="Bodoni 72 Oldstyle Book" pitchFamily="2" charset="0"/>
                        </a:rPr>
                        <a:t>231</a:t>
                      </a:r>
                      <a:endParaRPr lang="en-ID" sz="160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Bodoni 72 Oldstyle Book" pitchFamily="2" charset="0"/>
                          <a:ea typeface="Times New Roman" panose="02020603050405020304" pitchFamily="18" charset="0"/>
                          <a:cs typeface="Times New Roman" panose="02020603050405020304" pitchFamily="18" charset="0"/>
                        </a:rPr>
                        <a:t>High</a:t>
                      </a:r>
                      <a:endParaRPr lang="en-ID" sz="1600" dirty="0">
                        <a:effectLst/>
                        <a:latin typeface="Bodoni 72 Oldstyle Book" pitchFamily="2" charset="0"/>
                        <a:ea typeface="Times New Roman" panose="02020603050405020304" pitchFamily="18" charset="0"/>
                        <a:cs typeface="Times New Roman" panose="02020603050405020304" pitchFamily="18" charset="0"/>
                      </a:endParaRPr>
                    </a:p>
                  </a:txBody>
                  <a:tcPr marL="26111" marR="26111" marT="0" marB="0" anchor="ctr"/>
                </a:tc>
                <a:extLst>
                  <a:ext uri="{0D108BD9-81ED-4DB2-BD59-A6C34878D82A}">
                    <a16:rowId xmlns:a16="http://schemas.microsoft.com/office/drawing/2014/main" val="3770750293"/>
                  </a:ext>
                </a:extLst>
              </a:tr>
              <a:tr h="69387">
                <a:tc gridSpan="2">
                  <a:txBody>
                    <a:bodyPr/>
                    <a:lstStyle/>
                    <a:p>
                      <a:pPr algn="ctr">
                        <a:spcAft>
                          <a:spcPts val="0"/>
                        </a:spcAft>
                      </a:pPr>
                      <a:r>
                        <a:rPr lang="en-US" sz="400">
                          <a:effectLst/>
                        </a:rPr>
                        <a:t>4215</a:t>
                      </a:r>
                      <a:endParaRPr lang="en-ID" sz="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rowSpan="2">
                  <a:txBody>
                    <a:bodyPr/>
                    <a:lstStyle/>
                    <a:p>
                      <a:pPr algn="ctr">
                        <a:spcAft>
                          <a:spcPts val="0"/>
                        </a:spcAft>
                      </a:pPr>
                      <a:r>
                        <a:rPr lang="en-US" sz="400">
                          <a:effectLst/>
                        </a:rPr>
                        <a:t>Tinggi</a:t>
                      </a:r>
                      <a:endParaRPr lang="en-ID" sz="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11" marR="26111" marT="0" marB="0" anchor="ctr"/>
                </a:tc>
                <a:tc gridSpan="4">
                  <a:txBody>
                    <a:bodyPr/>
                    <a:lstStyle/>
                    <a:p>
                      <a:pPr>
                        <a:spcAft>
                          <a:spcPts val="0"/>
                        </a:spcAft>
                      </a:pPr>
                      <a:r>
                        <a:rPr lang="en-ID" sz="400">
                          <a:effectLst/>
                        </a:rPr>
                        <a:t> </a:t>
                      </a:r>
                      <a:endParaRPr lang="en-ID" sz="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73520398"/>
                  </a:ext>
                </a:extLst>
              </a:tr>
              <a:tr h="69387">
                <a:tc gridSpan="2">
                  <a:txBody>
                    <a:bodyPr/>
                    <a:lstStyle/>
                    <a:p>
                      <a:pPr algn="ctr">
                        <a:spcAft>
                          <a:spcPts val="0"/>
                        </a:spcAft>
                      </a:pPr>
                      <a:r>
                        <a:rPr lang="en-ID" sz="400">
                          <a:effectLst/>
                        </a:rPr>
                        <a:t>234,2</a:t>
                      </a:r>
                      <a:endParaRPr lang="en-ID" sz="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11" marR="26111" marT="0" marB="0" anchor="ctr"/>
                </a:tc>
                <a:tc hMerge="1">
                  <a:txBody>
                    <a:bodyPr/>
                    <a:lstStyle/>
                    <a:p>
                      <a:endParaRPr lang="en-US"/>
                    </a:p>
                  </a:txBody>
                  <a:tcPr/>
                </a:tc>
                <a:tc vMerge="1">
                  <a:txBody>
                    <a:bodyPr/>
                    <a:lstStyle/>
                    <a:p>
                      <a:endParaRPr lang="en-US"/>
                    </a:p>
                  </a:txBody>
                  <a:tcPr/>
                </a:tc>
                <a:tc gridSpan="4">
                  <a:txBody>
                    <a:bodyPr/>
                    <a:lstStyle/>
                    <a:p>
                      <a:pPr>
                        <a:spcAft>
                          <a:spcPts val="0"/>
                        </a:spcAft>
                      </a:pPr>
                      <a:r>
                        <a:rPr lang="en-ID" sz="400" dirty="0">
                          <a:effectLst/>
                        </a:rPr>
                        <a:t> </a:t>
                      </a:r>
                      <a:endParaRPr lang="en-ID" sz="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94403836"/>
                  </a:ext>
                </a:extLst>
              </a:tr>
            </a:tbl>
          </a:graphicData>
        </a:graphic>
      </p:graphicFrame>
      <p:sp>
        <p:nvSpPr>
          <p:cNvPr id="6" name="Rectangle 5">
            <a:extLst>
              <a:ext uri="{FF2B5EF4-FFF2-40B4-BE49-F238E27FC236}">
                <a16:creationId xmlns:a16="http://schemas.microsoft.com/office/drawing/2014/main" id="{69BE8F8D-7D73-454A-AB37-4954699E678F}"/>
              </a:ext>
            </a:extLst>
          </p:cNvPr>
          <p:cNvSpPr/>
          <p:nvPr/>
        </p:nvSpPr>
        <p:spPr>
          <a:xfrm>
            <a:off x="1257300" y="5997406"/>
            <a:ext cx="6610350" cy="51769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Total = 4215, average = 234,2 (HIGH)</a:t>
            </a:r>
          </a:p>
        </p:txBody>
      </p:sp>
    </p:spTree>
    <p:extLst>
      <p:ext uri="{BB962C8B-B14F-4D97-AF65-F5344CB8AC3E}">
        <p14:creationId xmlns:p14="http://schemas.microsoft.com/office/powerpoint/2010/main" val="284771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2750</TotalTime>
  <Words>3227</Words>
  <Application>Microsoft Macintosh PowerPoint</Application>
  <PresentationFormat>Widescreen</PresentationFormat>
  <Paragraphs>555</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SimSun</vt:lpstr>
      <vt:lpstr>Arial</vt:lpstr>
      <vt:lpstr>Bodoni 72 Oldstyle Book</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Rudi -</dc:creator>
  <cp:lastModifiedBy>Microsoft Office User</cp:lastModifiedBy>
  <cp:revision>61</cp:revision>
  <dcterms:created xsi:type="dcterms:W3CDTF">2023-05-25T14:53:30Z</dcterms:created>
  <dcterms:modified xsi:type="dcterms:W3CDTF">2023-07-19T16:33:08Z</dcterms:modified>
</cp:coreProperties>
</file>