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5" r:id="rId2"/>
    <p:sldId id="304" r:id="rId3"/>
    <p:sldId id="305" r:id="rId4"/>
    <p:sldId id="306" r:id="rId5"/>
    <p:sldId id="307" r:id="rId6"/>
    <p:sldId id="308" r:id="rId7"/>
    <p:sldId id="309" r:id="rId8"/>
    <p:sldId id="320" r:id="rId9"/>
    <p:sldId id="310" r:id="rId10"/>
    <p:sldId id="311" r:id="rId11"/>
    <p:sldId id="312" r:id="rId12"/>
    <p:sldId id="313" r:id="rId13"/>
    <p:sldId id="314" r:id="rId14"/>
    <p:sldId id="315" r:id="rId15"/>
    <p:sldId id="316" r:id="rId16"/>
    <p:sldId id="317" r:id="rId17"/>
    <p:sldId id="318" r:id="rId18"/>
    <p:sldId id="319"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85"/>
    <p:restoredTop sz="94640"/>
  </p:normalViewPr>
  <p:slideViewPr>
    <p:cSldViewPr snapToGrid="0">
      <p:cViewPr varScale="1">
        <p:scale>
          <a:sx n="65" d="100"/>
          <a:sy n="65" d="100"/>
        </p:scale>
        <p:origin x="5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076D2-8BFF-4E6C-B509-51E2A9478A9E}" type="datetimeFigureOut">
              <a:rPr lang="en-US" smtClean="0"/>
              <a:t>7/20/2023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7BF89-B5D9-4FFB-8A3E-ADD9D208BFF2}" type="slidenum">
              <a:rPr lang="en-US" smtClean="0"/>
              <a:t>‹#›</a:t>
            </a:fld>
            <a:endParaRPr lang="en-US"/>
          </a:p>
        </p:txBody>
      </p:sp>
    </p:spTree>
    <p:extLst>
      <p:ext uri="{BB962C8B-B14F-4D97-AF65-F5344CB8AC3E}">
        <p14:creationId xmlns:p14="http://schemas.microsoft.com/office/powerpoint/2010/main" val="343312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0"/>
        <p:cNvGrpSpPr/>
        <p:nvPr/>
      </p:nvGrpSpPr>
      <p:grpSpPr>
        <a:xfrm>
          <a:off x="0" y="0"/>
          <a:ext cx="0" cy="0"/>
          <a:chOff x="0" y="0"/>
          <a:chExt cx="0" cy="0"/>
        </a:xfrm>
      </p:grpSpPr>
      <p:sp>
        <p:nvSpPr>
          <p:cNvPr id="2811" name="Google Shape;2811;g10a03f03ffb_0_1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2" name="Google Shape;2812;g10a03f03ffb_0_1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870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ae623c2c4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ae623c2c4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6847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ae623c2c4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ae623c2c4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388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ae623c2c4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ae623c2c4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263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ae623c2c4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ae623c2c4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96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descriptions should be brief.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5</a:t>
            </a:fld>
            <a:endParaRPr lang="en-US" dirty="0"/>
          </a:p>
        </p:txBody>
      </p:sp>
    </p:spTree>
    <p:extLst>
      <p:ext uri="{BB962C8B-B14F-4D97-AF65-F5344CB8AC3E}">
        <p14:creationId xmlns:p14="http://schemas.microsoft.com/office/powerpoint/2010/main" val="3461011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0f9e629ec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0f9e629ec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8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0f9e629ec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0f9e629ec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92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ac16aaf9c5_0_9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ac16aaf9c5_0_9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757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11</a:t>
            </a:fld>
            <a:endParaRPr lang="en-US" dirty="0"/>
          </a:p>
        </p:txBody>
      </p:sp>
    </p:spTree>
    <p:extLst>
      <p:ext uri="{BB962C8B-B14F-4D97-AF65-F5344CB8AC3E}">
        <p14:creationId xmlns:p14="http://schemas.microsoft.com/office/powerpoint/2010/main" val="111960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ae623c2c4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ae623c2c4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9725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13</a:t>
            </a:fld>
            <a:endParaRPr lang="en-US" dirty="0"/>
          </a:p>
        </p:txBody>
      </p:sp>
    </p:spTree>
    <p:extLst>
      <p:ext uri="{BB962C8B-B14F-4D97-AF65-F5344CB8AC3E}">
        <p14:creationId xmlns:p14="http://schemas.microsoft.com/office/powerpoint/2010/main" val="2051607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ae623c2c4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ae623c2c4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6822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D79B-8284-C87D-E3B3-BEE9CACFE4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E0FDC8E6-491A-64E0-CA47-9BC90ED83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6E4CDC7E-EBA0-9240-B955-97519239C33B}"/>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5" name="Footer Placeholder 4">
            <a:extLst>
              <a:ext uri="{FF2B5EF4-FFF2-40B4-BE49-F238E27FC236}">
                <a16:creationId xmlns:a16="http://schemas.microsoft.com/office/drawing/2014/main" id="{216A4747-92A4-ECD3-7ACB-05C90477E3A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03A03EE-00C0-4061-AEEF-E983BE6011C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83543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FD5D-CBDD-6A14-3612-FE8CC323423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541F646-F93E-9498-19D4-298C7EAEDB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3C492EA-C54F-68AB-C07B-CA225707F173}"/>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5" name="Footer Placeholder 4">
            <a:extLst>
              <a:ext uri="{FF2B5EF4-FFF2-40B4-BE49-F238E27FC236}">
                <a16:creationId xmlns:a16="http://schemas.microsoft.com/office/drawing/2014/main" id="{3ADE3546-566B-2B9C-F1F2-D8D63DEABCE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2DA6E23-29AF-0B28-6602-75724FDFD6C9}"/>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65701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8BE382-746F-D2AF-A6C5-7388065374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56679B8-CC3C-E4AD-4A3D-57B58C89D1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6E22882-9FC2-AEAD-7E97-9FC8AECF44E7}"/>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5" name="Footer Placeholder 4">
            <a:extLst>
              <a:ext uri="{FF2B5EF4-FFF2-40B4-BE49-F238E27FC236}">
                <a16:creationId xmlns:a16="http://schemas.microsoft.com/office/drawing/2014/main" id="{69DE4F1C-AA92-E0F1-AD2E-EC469BA73D5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79911A6-CA7D-7B24-450D-5F637DACC06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2992236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46"/>
        <p:cNvGrpSpPr/>
        <p:nvPr/>
      </p:nvGrpSpPr>
      <p:grpSpPr>
        <a:xfrm>
          <a:off x="0" y="0"/>
          <a:ext cx="0" cy="0"/>
          <a:chOff x="0" y="0"/>
          <a:chExt cx="0" cy="0"/>
        </a:xfrm>
      </p:grpSpPr>
      <p:sp>
        <p:nvSpPr>
          <p:cNvPr id="147" name="Google Shape;147;p25"/>
          <p:cNvSpPr txBox="1">
            <a:spLocks noGrp="1"/>
          </p:cNvSpPr>
          <p:nvPr>
            <p:ph type="title" hasCustomPrompt="1"/>
          </p:nvPr>
        </p:nvSpPr>
        <p:spPr>
          <a:xfrm>
            <a:off x="1001300" y="3758867"/>
            <a:ext cx="2885600" cy="8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solidFill>
                  <a:schemeClr val="dk2"/>
                </a:solidFill>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48" name="Google Shape;148;p25"/>
          <p:cNvSpPr txBox="1">
            <a:spLocks noGrp="1"/>
          </p:cNvSpPr>
          <p:nvPr>
            <p:ph type="subTitle" idx="1"/>
          </p:nvPr>
        </p:nvSpPr>
        <p:spPr>
          <a:xfrm>
            <a:off x="1001300" y="4520067"/>
            <a:ext cx="2885600" cy="862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67">
                <a:solidFill>
                  <a:schemeClr val="dk1"/>
                </a:solidFill>
              </a:defRPr>
            </a:lvl1pPr>
            <a:lvl2pPr lvl="1" algn="r" rtl="0">
              <a:spcBef>
                <a:spcPts val="2133"/>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endParaRPr/>
          </a:p>
        </p:txBody>
      </p:sp>
      <p:sp>
        <p:nvSpPr>
          <p:cNvPr id="149" name="Google Shape;149;p25"/>
          <p:cNvSpPr txBox="1">
            <a:spLocks noGrp="1"/>
          </p:cNvSpPr>
          <p:nvPr>
            <p:ph type="title" idx="2" hasCustomPrompt="1"/>
          </p:nvPr>
        </p:nvSpPr>
        <p:spPr>
          <a:xfrm>
            <a:off x="4678116" y="3758867"/>
            <a:ext cx="2885600" cy="8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solidFill>
                  <a:schemeClr val="dk2"/>
                </a:solidFill>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50" name="Google Shape;150;p25"/>
          <p:cNvSpPr txBox="1">
            <a:spLocks noGrp="1"/>
          </p:cNvSpPr>
          <p:nvPr>
            <p:ph type="subTitle" idx="3"/>
          </p:nvPr>
        </p:nvSpPr>
        <p:spPr>
          <a:xfrm>
            <a:off x="4678116" y="4520067"/>
            <a:ext cx="2885600" cy="862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67">
                <a:solidFill>
                  <a:schemeClr val="dk1"/>
                </a:solidFill>
              </a:defRPr>
            </a:lvl1pPr>
            <a:lvl2pPr lvl="1" algn="r" rtl="0">
              <a:spcBef>
                <a:spcPts val="2133"/>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endParaRPr/>
          </a:p>
        </p:txBody>
      </p:sp>
      <p:sp>
        <p:nvSpPr>
          <p:cNvPr id="151" name="Google Shape;151;p25"/>
          <p:cNvSpPr txBox="1">
            <a:spLocks noGrp="1"/>
          </p:cNvSpPr>
          <p:nvPr>
            <p:ph type="title" idx="4"/>
          </p:nvPr>
        </p:nvSpPr>
        <p:spPr>
          <a:xfrm>
            <a:off x="957067" y="510900"/>
            <a:ext cx="10277600" cy="86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152" name="Google Shape;152;p25"/>
          <p:cNvSpPr txBox="1">
            <a:spLocks noGrp="1"/>
          </p:cNvSpPr>
          <p:nvPr>
            <p:ph type="title" idx="5" hasCustomPrompt="1"/>
          </p:nvPr>
        </p:nvSpPr>
        <p:spPr>
          <a:xfrm>
            <a:off x="8288133" y="3758867"/>
            <a:ext cx="2885600" cy="8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solidFill>
                  <a:schemeClr val="dk2"/>
                </a:solidFill>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53" name="Google Shape;153;p25"/>
          <p:cNvSpPr txBox="1">
            <a:spLocks noGrp="1"/>
          </p:cNvSpPr>
          <p:nvPr>
            <p:ph type="subTitle" idx="6"/>
          </p:nvPr>
        </p:nvSpPr>
        <p:spPr>
          <a:xfrm>
            <a:off x="8288133" y="4520067"/>
            <a:ext cx="2885600" cy="862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67">
                <a:solidFill>
                  <a:schemeClr val="dk1"/>
                </a:solidFill>
              </a:defRPr>
            </a:lvl1pPr>
            <a:lvl2pPr lvl="1" algn="r" rtl="0">
              <a:spcBef>
                <a:spcPts val="2133"/>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endParaRPr/>
          </a:p>
        </p:txBody>
      </p:sp>
      <p:sp>
        <p:nvSpPr>
          <p:cNvPr id="154" name="Google Shape;154;p25"/>
          <p:cNvSpPr/>
          <p:nvPr/>
        </p:nvSpPr>
        <p:spPr>
          <a:xfrm flipH="1">
            <a:off x="67" y="6445700"/>
            <a:ext cx="6096000" cy="412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25"/>
          <p:cNvSpPr/>
          <p:nvPr/>
        </p:nvSpPr>
        <p:spPr>
          <a:xfrm flipH="1">
            <a:off x="6096000" y="6445700"/>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0000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DB52-846A-D193-A362-7F0174FABDB9}"/>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2B80D373-45CC-C7F6-CDA1-00EF08B752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4D74BE8-EDD4-E393-40F8-6124207D9810}"/>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5" name="Footer Placeholder 4">
            <a:extLst>
              <a:ext uri="{FF2B5EF4-FFF2-40B4-BE49-F238E27FC236}">
                <a16:creationId xmlns:a16="http://schemas.microsoft.com/office/drawing/2014/main" id="{AB574E26-FE4B-6555-EB8D-FAF65B7D74A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48FF57D-BDC7-6E96-C5F5-AC22E384BC72}"/>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05809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4D92-FF51-5222-2659-3AB2ABFA05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B45569B9-DD3A-2E31-9EAD-5A87B7DC9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BDBF7D-100D-28D2-0B4A-778AB94A2A8F}"/>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5" name="Footer Placeholder 4">
            <a:extLst>
              <a:ext uri="{FF2B5EF4-FFF2-40B4-BE49-F238E27FC236}">
                <a16:creationId xmlns:a16="http://schemas.microsoft.com/office/drawing/2014/main" id="{28DA12E8-D4D3-D746-87BB-9C8769083A0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09250EF-81C1-B82C-DEB7-FEC374C87B37}"/>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260087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5408-2B88-1B41-5688-0A7A6E3F10B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62BD276B-D249-AE0D-AC13-A81BD2FA4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959CB5B2-2693-BD01-0DDD-C628FC4D8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8E681557-A3BD-5F9A-9F68-3F69941FB054}"/>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6" name="Footer Placeholder 5">
            <a:extLst>
              <a:ext uri="{FF2B5EF4-FFF2-40B4-BE49-F238E27FC236}">
                <a16:creationId xmlns:a16="http://schemas.microsoft.com/office/drawing/2014/main" id="{F9878F86-1C51-C19F-4CE6-23DAAE9AA3E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CD786A6E-988B-383A-9D59-596185D25CB0}"/>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306009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DF7D1-2E62-3870-B5C6-BEA4D13A6D79}"/>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367089C-01D4-387E-D068-F504DCDE0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F677F1-157F-8678-4908-C27BB1FC7A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35558360-C9F1-9682-53F6-AC8AD263EE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138FE-0502-879F-211E-FA8972C2D2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E5705853-3955-E7B3-CAC0-948A4C78C1C4}"/>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8" name="Footer Placeholder 7">
            <a:extLst>
              <a:ext uri="{FF2B5EF4-FFF2-40B4-BE49-F238E27FC236}">
                <a16:creationId xmlns:a16="http://schemas.microsoft.com/office/drawing/2014/main" id="{4750505E-51FF-E20A-C765-5D0866290F06}"/>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BDFA2EC5-DF17-A625-AA4B-52C05BA3BD4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82095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AEF5-1916-38C4-AA98-CD14A1D830B9}"/>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CD75903A-8588-4EC6-486A-117027631A63}"/>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4" name="Footer Placeholder 3">
            <a:extLst>
              <a:ext uri="{FF2B5EF4-FFF2-40B4-BE49-F238E27FC236}">
                <a16:creationId xmlns:a16="http://schemas.microsoft.com/office/drawing/2014/main" id="{4FA4671D-402C-6390-35AA-8A997E04A04F}"/>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33C5885C-13D5-C011-BBC1-C8200AB03BF8}"/>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81086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DA01BA-BA69-6DF3-A3CC-D559F96B81AD}"/>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3" name="Footer Placeholder 2">
            <a:extLst>
              <a:ext uri="{FF2B5EF4-FFF2-40B4-BE49-F238E27FC236}">
                <a16:creationId xmlns:a16="http://schemas.microsoft.com/office/drawing/2014/main" id="{E0C36949-B2B6-EB39-C981-D6285B6757F1}"/>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E0D324B9-6B9D-3531-B30D-F945B59B258E}"/>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18870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41C5-C8BE-D856-1552-B4B0DA357D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77DEB303-A586-864B-0484-148A809A8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06A037AA-F1B3-0F3B-62C0-C3C717C89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C772F6-FE91-5FC4-28FF-01115560A841}"/>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6" name="Footer Placeholder 5">
            <a:extLst>
              <a:ext uri="{FF2B5EF4-FFF2-40B4-BE49-F238E27FC236}">
                <a16:creationId xmlns:a16="http://schemas.microsoft.com/office/drawing/2014/main" id="{2792DC5F-BCBD-022D-FC77-7E3A9E99B7F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32111DFB-E7F0-09E8-E55B-DAF74B39DEF9}"/>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99809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DABC-A94D-6FF3-5355-59464C43D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93E622CB-0BF0-7050-E6AD-40E635E916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8D90F5A8-FB31-5BFB-974C-B4EC8F921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63401-D973-9EFE-FD1A-37A9AC54DBF1}"/>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6" name="Footer Placeholder 5">
            <a:extLst>
              <a:ext uri="{FF2B5EF4-FFF2-40B4-BE49-F238E27FC236}">
                <a16:creationId xmlns:a16="http://schemas.microsoft.com/office/drawing/2014/main" id="{6E510A2A-6338-7745-1690-48A7A4A68B3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FBD5577-2B54-855C-E61A-07DAE9BEB9A7}"/>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0403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A31B0C-9891-AA1A-48B6-3A9C12C9A9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3F3FC8D-F2E2-CB4A-CF33-057E49C26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BDDA996-CF4F-721D-B68D-095CD311A1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B8424-981B-462E-B38F-6BADD22923FC}" type="datetimeFigureOut">
              <a:rPr lang="en-ID" smtClean="0"/>
              <a:t>20/07/2023</a:t>
            </a:fld>
            <a:endParaRPr lang="en-ID"/>
          </a:p>
        </p:txBody>
      </p:sp>
      <p:sp>
        <p:nvSpPr>
          <p:cNvPr id="5" name="Footer Placeholder 4">
            <a:extLst>
              <a:ext uri="{FF2B5EF4-FFF2-40B4-BE49-F238E27FC236}">
                <a16:creationId xmlns:a16="http://schemas.microsoft.com/office/drawing/2014/main" id="{57544215-36A7-DDA5-24CD-1A2D8B846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AC0D7D7-A735-8230-2D0C-399C8162F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B9ED7-488F-4081-B649-AA5447542BBF}" type="slidenum">
              <a:rPr lang="en-ID" smtClean="0"/>
              <a:t>‹#›</a:t>
            </a:fld>
            <a:endParaRPr lang="en-ID"/>
          </a:p>
        </p:txBody>
      </p:sp>
    </p:spTree>
    <p:extLst>
      <p:ext uri="{BB962C8B-B14F-4D97-AF65-F5344CB8AC3E}">
        <p14:creationId xmlns:p14="http://schemas.microsoft.com/office/powerpoint/2010/main" val="3998192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garment&#10;&#10;Description automatically generated with low confidence">
            <a:extLst>
              <a:ext uri="{FF2B5EF4-FFF2-40B4-BE49-F238E27FC236}">
                <a16:creationId xmlns:a16="http://schemas.microsoft.com/office/drawing/2014/main" id="{02E2572A-377E-7739-F2ED-29D6C5B54C6F}"/>
              </a:ext>
            </a:extLst>
          </p:cNvPr>
          <p:cNvPicPr>
            <a:picLocks noChangeAspect="1"/>
          </p:cNvPicPr>
          <p:nvPr/>
        </p:nvPicPr>
        <p:blipFill rotWithShape="1">
          <a:blip r:embed="rId2">
            <a:extLst>
              <a:ext uri="{28A0092B-C50C-407E-A947-70E740481C1C}">
                <a14:useLocalDpi xmlns:a14="http://schemas.microsoft.com/office/drawing/2010/main" val="0"/>
              </a:ext>
            </a:extLst>
          </a:blip>
          <a:srcRect l="14779" r="14129"/>
          <a:stretch/>
        </p:blipFill>
        <p:spPr>
          <a:xfrm>
            <a:off x="0" y="5"/>
            <a:ext cx="12192000" cy="6857995"/>
          </a:xfrm>
          <a:prstGeom prst="rect">
            <a:avLst/>
          </a:prstGeom>
        </p:spPr>
      </p:pic>
      <p:sp>
        <p:nvSpPr>
          <p:cNvPr id="4" name="Rectangle 3">
            <a:extLst>
              <a:ext uri="{FF2B5EF4-FFF2-40B4-BE49-F238E27FC236}">
                <a16:creationId xmlns:a16="http://schemas.microsoft.com/office/drawing/2014/main" id="{B9EFE3E3-F113-3DCB-9E5A-FADB6F505896}"/>
              </a:ext>
            </a:extLst>
          </p:cNvPr>
          <p:cNvSpPr/>
          <p:nvPr/>
        </p:nvSpPr>
        <p:spPr>
          <a:xfrm>
            <a:off x="0" y="0"/>
            <a:ext cx="11646568"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4B45074C-3226-1448-BEF5-681032C8D6A5}"/>
              </a:ext>
            </a:extLst>
          </p:cNvPr>
          <p:cNvSpPr/>
          <p:nvPr/>
        </p:nvSpPr>
        <p:spPr>
          <a:xfrm>
            <a:off x="0" y="-5"/>
            <a:ext cx="11117179"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a:extLst>
              <a:ext uri="{FF2B5EF4-FFF2-40B4-BE49-F238E27FC236}">
                <a16:creationId xmlns:a16="http://schemas.microsoft.com/office/drawing/2014/main" id="{0689CBA0-A215-AAB9-2CE6-07BD41E2464F}"/>
              </a:ext>
            </a:extLst>
          </p:cNvPr>
          <p:cNvSpPr/>
          <p:nvPr/>
        </p:nvSpPr>
        <p:spPr>
          <a:xfrm>
            <a:off x="-1" y="5"/>
            <a:ext cx="10515601" cy="6857995"/>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8" name="Picture 7" descr="A picture containing graphics, graphic design, font, cartoon&#10;&#10;Description automatically generated">
            <a:extLst>
              <a:ext uri="{FF2B5EF4-FFF2-40B4-BE49-F238E27FC236}">
                <a16:creationId xmlns:a16="http://schemas.microsoft.com/office/drawing/2014/main" id="{633282DF-9301-3FD6-C0D7-B395C40B36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4484" y="203707"/>
            <a:ext cx="2983832" cy="1060452"/>
          </a:xfrm>
          <a:prstGeom prst="rect">
            <a:avLst/>
          </a:prstGeom>
        </p:spPr>
      </p:pic>
      <p:sp>
        <p:nvSpPr>
          <p:cNvPr id="9" name="Rectangle 8">
            <a:extLst>
              <a:ext uri="{FF2B5EF4-FFF2-40B4-BE49-F238E27FC236}">
                <a16:creationId xmlns:a16="http://schemas.microsoft.com/office/drawing/2014/main" id="{A56F657A-BF92-5400-A320-92FA32E23D4C}"/>
              </a:ext>
            </a:extLst>
          </p:cNvPr>
          <p:cNvSpPr/>
          <p:nvPr/>
        </p:nvSpPr>
        <p:spPr>
          <a:xfrm>
            <a:off x="-1" y="6168189"/>
            <a:ext cx="12192001" cy="721895"/>
          </a:xfrm>
          <a:prstGeom prst="rect">
            <a:avLst/>
          </a:prstGeom>
          <a:gradFill flip="none" rotWithShape="1">
            <a:gsLst>
              <a:gs pos="0">
                <a:srgbClr val="FFFF00">
                  <a:alpha val="34000"/>
                </a:srgbClr>
              </a:gs>
              <a:gs pos="100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17504A89-2F27-46B6-054B-A5CC06390D98}"/>
              </a:ext>
            </a:extLst>
          </p:cNvPr>
          <p:cNvSpPr/>
          <p:nvPr/>
        </p:nvSpPr>
        <p:spPr>
          <a:xfrm>
            <a:off x="184485" y="1264159"/>
            <a:ext cx="130744" cy="45831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10">
            <a:extLst>
              <a:ext uri="{FF2B5EF4-FFF2-40B4-BE49-F238E27FC236}">
                <a16:creationId xmlns:a16="http://schemas.microsoft.com/office/drawing/2014/main" id="{0D3726BC-0B0C-0C71-AF21-280EBA5514AB}"/>
              </a:ext>
            </a:extLst>
          </p:cNvPr>
          <p:cNvSpPr txBox="1"/>
          <p:nvPr/>
        </p:nvSpPr>
        <p:spPr>
          <a:xfrm>
            <a:off x="545432" y="1598907"/>
            <a:ext cx="11101136" cy="2031325"/>
          </a:xfrm>
          <a:prstGeom prst="rect">
            <a:avLst/>
          </a:prstGeom>
          <a:noFill/>
        </p:spPr>
        <p:txBody>
          <a:bodyPr wrap="square" rtlCol="0">
            <a:spAutoFit/>
          </a:bodyPr>
          <a:lstStyle/>
          <a:p>
            <a:pPr algn="ctr">
              <a:lnSpc>
                <a:spcPct val="150000"/>
              </a:lnSpc>
            </a:pPr>
            <a:r>
              <a:rPr lang="en-US" sz="2800" b="1" dirty="0"/>
              <a:t>Understanding decision-making experience regarding hematopoietic stem cell transplantation in adult patients with blood cancer in Vietnam: Through the perspectives of relational autonomy</a:t>
            </a:r>
          </a:p>
        </p:txBody>
      </p:sp>
      <p:sp>
        <p:nvSpPr>
          <p:cNvPr id="12" name="TextBox 11">
            <a:extLst>
              <a:ext uri="{FF2B5EF4-FFF2-40B4-BE49-F238E27FC236}">
                <a16:creationId xmlns:a16="http://schemas.microsoft.com/office/drawing/2014/main" id="{6A2F02A4-0167-12E1-77FD-D7D7B468B405}"/>
              </a:ext>
            </a:extLst>
          </p:cNvPr>
          <p:cNvSpPr txBox="1"/>
          <p:nvPr/>
        </p:nvSpPr>
        <p:spPr>
          <a:xfrm>
            <a:off x="985385" y="4086978"/>
            <a:ext cx="10154653" cy="1815882"/>
          </a:xfrm>
          <a:prstGeom prst="rect">
            <a:avLst/>
          </a:prstGeom>
          <a:noFill/>
        </p:spPr>
        <p:txBody>
          <a:bodyPr wrap="square" rtlCol="0">
            <a:spAutoFit/>
          </a:bodyPr>
          <a:lstStyle/>
          <a:p>
            <a:pPr algn="ctr"/>
            <a:r>
              <a:rPr lang="en-US" sz="2400" b="1" dirty="0">
                <a:solidFill>
                  <a:srgbClr val="002060"/>
                </a:solidFill>
              </a:rPr>
              <a:t>Nguyen </a:t>
            </a:r>
            <a:r>
              <a:rPr lang="en-US" sz="2400" b="1" dirty="0" err="1">
                <a:solidFill>
                  <a:srgbClr val="002060"/>
                </a:solidFill>
              </a:rPr>
              <a:t>Thi</a:t>
            </a:r>
            <a:r>
              <a:rPr lang="en-US" sz="2400" b="1" dirty="0">
                <a:solidFill>
                  <a:srgbClr val="002060"/>
                </a:solidFill>
              </a:rPr>
              <a:t> </a:t>
            </a:r>
            <a:r>
              <a:rPr lang="en-US" sz="2400" b="1" dirty="0" err="1" smtClean="0">
                <a:solidFill>
                  <a:srgbClr val="002060"/>
                </a:solidFill>
              </a:rPr>
              <a:t>Quyen</a:t>
            </a:r>
            <a:endParaRPr lang="en-US" sz="2400" b="1" dirty="0" smtClean="0">
              <a:solidFill>
                <a:srgbClr val="002060"/>
              </a:solidFill>
            </a:endParaRPr>
          </a:p>
          <a:p>
            <a:pPr algn="ctr"/>
            <a:endParaRPr lang="en-US" sz="2400" b="1" dirty="0" smtClean="0">
              <a:solidFill>
                <a:srgbClr val="002060"/>
              </a:solidFill>
            </a:endParaRPr>
          </a:p>
          <a:p>
            <a:pPr algn="ctr"/>
            <a:r>
              <a:rPr lang="en-US" sz="2000" dirty="0"/>
              <a:t>MSc Nursing, Department of Nursing, National Cheng Kung University, Taiwan</a:t>
            </a:r>
          </a:p>
          <a:p>
            <a:pPr algn="ctr"/>
            <a:r>
              <a:rPr lang="en-US" sz="2000" dirty="0" smtClean="0"/>
              <a:t>Registered </a:t>
            </a:r>
            <a:r>
              <a:rPr lang="en-US" sz="2000" dirty="0"/>
              <a:t>Nurse, </a:t>
            </a:r>
            <a:r>
              <a:rPr lang="en-US" sz="2000" dirty="0" err="1" smtClean="0"/>
              <a:t>Vinmec</a:t>
            </a:r>
            <a:r>
              <a:rPr lang="en-US" sz="2000" dirty="0" smtClean="0"/>
              <a:t> </a:t>
            </a:r>
            <a:r>
              <a:rPr lang="en-US" sz="2000" dirty="0"/>
              <a:t>International Hospital, Vietnam</a:t>
            </a:r>
          </a:p>
          <a:p>
            <a:endParaRPr lang="en-ID" sz="2400"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1538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641F4-6C55-4E27-8C0F-FF33436B35AA}" type="slidenum">
              <a:rPr lang="en-US" smtClean="0"/>
              <a:t>10</a:t>
            </a:fld>
            <a:endParaRPr lang="en-US"/>
          </a:p>
        </p:txBody>
      </p:sp>
      <p:sp>
        <p:nvSpPr>
          <p:cNvPr id="4" name="Title 1"/>
          <p:cNvSpPr txBox="1">
            <a:spLocks/>
          </p:cNvSpPr>
          <p:nvPr/>
        </p:nvSpPr>
        <p:spPr>
          <a:xfrm>
            <a:off x="775854" y="379170"/>
            <a:ext cx="10972800" cy="578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5">
                    <a:lumMod val="50000"/>
                  </a:schemeClr>
                </a:solidFill>
                <a:latin typeface="+mn-lt"/>
              </a:rPr>
              <a:t>Themes – subthemes</a:t>
            </a:r>
            <a:endParaRPr lang="en-US" sz="3200" b="1" dirty="0">
              <a:solidFill>
                <a:schemeClr val="accent5">
                  <a:lumMod val="50000"/>
                </a:schemeClr>
              </a:solidFill>
              <a:latin typeface="+mn-lt"/>
            </a:endParaRPr>
          </a:p>
        </p:txBody>
      </p:sp>
      <p:graphicFrame>
        <p:nvGraphicFramePr>
          <p:cNvPr id="5" name="Table 4"/>
          <p:cNvGraphicFramePr>
            <a:graphicFrameLocks noGrp="1"/>
          </p:cNvGraphicFramePr>
          <p:nvPr>
            <p:extLst/>
          </p:nvPr>
        </p:nvGraphicFramePr>
        <p:xfrm>
          <a:off x="775854" y="1212785"/>
          <a:ext cx="10758056" cy="4637735"/>
        </p:xfrm>
        <a:graphic>
          <a:graphicData uri="http://schemas.openxmlformats.org/drawingml/2006/table">
            <a:tbl>
              <a:tblPr/>
              <a:tblGrid>
                <a:gridCol w="3699164">
                  <a:extLst>
                    <a:ext uri="{9D8B030D-6E8A-4147-A177-3AD203B41FA5}">
                      <a16:colId xmlns:a16="http://schemas.microsoft.com/office/drawing/2014/main" val="610983725"/>
                    </a:ext>
                  </a:extLst>
                </a:gridCol>
                <a:gridCol w="7058892">
                  <a:extLst>
                    <a:ext uri="{9D8B030D-6E8A-4147-A177-3AD203B41FA5}">
                      <a16:colId xmlns:a16="http://schemas.microsoft.com/office/drawing/2014/main" val="1384984110"/>
                    </a:ext>
                  </a:extLst>
                </a:gridCol>
              </a:tblGrid>
              <a:tr h="435906">
                <a:tc>
                  <a:txBody>
                    <a:bodyPr/>
                    <a:lstStyle/>
                    <a:p>
                      <a:pPr algn="l" fontAlgn="t"/>
                      <a:r>
                        <a:rPr lang="en-US" sz="1800" b="1" i="0" u="none" strike="noStrike" dirty="0">
                          <a:solidFill>
                            <a:srgbClr val="000000"/>
                          </a:solidFill>
                          <a:effectLst/>
                          <a:latin typeface="+mn-lt"/>
                        </a:rPr>
                        <a:t>Themes</a:t>
                      </a:r>
                    </a:p>
                  </a:txBody>
                  <a:tcPr marL="7798" marR="7798" marT="7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t"/>
                      <a:r>
                        <a:rPr lang="en-US" sz="1800" b="1" i="0" u="none" strike="noStrike" dirty="0">
                          <a:solidFill>
                            <a:srgbClr val="000000"/>
                          </a:solidFill>
                          <a:effectLst/>
                          <a:latin typeface="+mn-lt"/>
                        </a:rPr>
                        <a:t>Subthemes</a:t>
                      </a:r>
                    </a:p>
                  </a:txBody>
                  <a:tcPr marL="7798" marR="7798" marT="7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906688388"/>
                  </a:ext>
                </a:extLst>
              </a:tr>
              <a:tr h="419538">
                <a:tc rowSpan="2">
                  <a:txBody>
                    <a:bodyPr/>
                    <a:lstStyle/>
                    <a:p>
                      <a:pPr algn="l" fontAlgn="t"/>
                      <a:r>
                        <a:rPr lang="en-US" sz="1800" b="0" i="0" u="none" strike="noStrike" dirty="0" smtClean="0">
                          <a:solidFill>
                            <a:srgbClr val="000000"/>
                          </a:solidFill>
                          <a:effectLst/>
                          <a:latin typeface="+mn-lt"/>
                        </a:rPr>
                        <a:t>1. Illness </a:t>
                      </a:r>
                      <a:r>
                        <a:rPr lang="en-US" sz="1800" b="0" i="0" u="none" strike="noStrike" dirty="0">
                          <a:solidFill>
                            <a:srgbClr val="000000"/>
                          </a:solidFill>
                          <a:effectLst/>
                          <a:latin typeface="+mn-lt"/>
                        </a:rPr>
                        <a:t>encounter portraying a treatment hint</a:t>
                      </a:r>
                      <a:br>
                        <a:rPr lang="en-US" sz="1800" b="0" i="0" u="none" strike="noStrike" dirty="0">
                          <a:solidFill>
                            <a:srgbClr val="000000"/>
                          </a:solidFill>
                          <a:effectLst/>
                          <a:latin typeface="+mn-lt"/>
                        </a:rPr>
                      </a:br>
                      <a:endParaRPr lang="en-US" sz="1800" b="0" i="0" u="none" strike="noStrike" dirty="0">
                        <a:solidFill>
                          <a:srgbClr val="000000"/>
                        </a:solidFill>
                        <a:effectLst/>
                        <a:latin typeface="+mn-lt"/>
                      </a:endParaRPr>
                    </a:p>
                  </a:txBody>
                  <a:tcPr marL="7798" marR="7798" marT="7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dirty="0" smtClean="0">
                          <a:solidFill>
                            <a:srgbClr val="000000"/>
                          </a:solidFill>
                          <a:effectLst/>
                          <a:latin typeface="+mn-lt"/>
                        </a:rPr>
                        <a:t>1.1. Identity </a:t>
                      </a:r>
                      <a:r>
                        <a:rPr lang="en-US" sz="1800" b="0" i="0" u="none" strike="noStrike" dirty="0">
                          <a:solidFill>
                            <a:srgbClr val="000000"/>
                          </a:solidFill>
                          <a:effectLst/>
                          <a:latin typeface="+mn-lt"/>
                        </a:rPr>
                        <a:t>transitioning when entering the "kingdom of sick"</a:t>
                      </a:r>
                    </a:p>
                  </a:txBody>
                  <a:tcPr marL="7798" marR="7798" marT="7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5459870"/>
                  </a:ext>
                </a:extLst>
              </a:tr>
              <a:tr h="413123">
                <a:tc vMerge="1">
                  <a:txBody>
                    <a:bodyPr/>
                    <a:lstStyle/>
                    <a:p>
                      <a:endParaRPr lang="en-US"/>
                    </a:p>
                  </a:txBody>
                  <a:tcPr/>
                </a:tc>
                <a:tc>
                  <a:txBody>
                    <a:bodyPr/>
                    <a:lstStyle/>
                    <a:p>
                      <a:pPr algn="l" fontAlgn="t"/>
                      <a:r>
                        <a:rPr lang="en-US" sz="1800" b="0" i="0" u="none" strike="noStrike" dirty="0" smtClean="0">
                          <a:solidFill>
                            <a:srgbClr val="000000"/>
                          </a:solidFill>
                          <a:effectLst/>
                          <a:latin typeface="+mn-lt"/>
                        </a:rPr>
                        <a:t>1.2. Perceiving </a:t>
                      </a:r>
                      <a:r>
                        <a:rPr lang="en-US" sz="1800" b="0" i="0" u="none" strike="noStrike" dirty="0">
                          <a:solidFill>
                            <a:srgbClr val="000000"/>
                          </a:solidFill>
                          <a:effectLst/>
                          <a:latin typeface="+mn-lt"/>
                        </a:rPr>
                        <a:t>a treatment option from environmental orientation</a:t>
                      </a:r>
                    </a:p>
                  </a:txBody>
                  <a:tcPr marL="7798" marR="7798" marT="7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733762"/>
                  </a:ext>
                </a:extLst>
              </a:tr>
              <a:tr h="438230">
                <a:tc rowSpan="3">
                  <a:txBody>
                    <a:bodyPr/>
                    <a:lstStyle/>
                    <a:p>
                      <a:pPr algn="l" fontAlgn="t"/>
                      <a:r>
                        <a:rPr lang="en-US" sz="1800" b="0" i="0" u="none" strike="noStrike" dirty="0" smtClean="0">
                          <a:solidFill>
                            <a:srgbClr val="000000"/>
                          </a:solidFill>
                          <a:effectLst/>
                          <a:latin typeface="+mn-lt"/>
                        </a:rPr>
                        <a:t>2. A </a:t>
                      </a:r>
                      <a:r>
                        <a:rPr lang="en-US" sz="1800" b="0" i="0" u="none" strike="noStrike" dirty="0">
                          <a:solidFill>
                            <a:srgbClr val="000000"/>
                          </a:solidFill>
                          <a:effectLst/>
                          <a:latin typeface="+mn-lt"/>
                        </a:rPr>
                        <a:t>consideration process from self-reflection </a:t>
                      </a:r>
                      <a:r>
                        <a:rPr lang="en-US" sz="1800" b="0" i="0" u="none" strike="noStrike" dirty="0" smtClean="0">
                          <a:solidFill>
                            <a:srgbClr val="000000"/>
                          </a:solidFill>
                          <a:effectLst/>
                          <a:latin typeface="+mn-lt"/>
                        </a:rPr>
                        <a:t>to </a:t>
                      </a:r>
                      <a:r>
                        <a:rPr lang="en-US" sz="1800" b="0" i="0" u="none" strike="noStrike" dirty="0">
                          <a:solidFill>
                            <a:srgbClr val="000000"/>
                          </a:solidFill>
                          <a:effectLst/>
                          <a:latin typeface="+mn-lt"/>
                        </a:rPr>
                        <a:t>external influences</a:t>
                      </a:r>
                    </a:p>
                  </a:txBody>
                  <a:tcPr marL="7798" marR="7798" marT="7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t"/>
                      <a:r>
                        <a:rPr lang="en-US" sz="1800" b="0" i="0" u="none" strike="noStrike" dirty="0" smtClean="0">
                          <a:solidFill>
                            <a:srgbClr val="000000"/>
                          </a:solidFill>
                          <a:effectLst/>
                          <a:latin typeface="+mn-lt"/>
                        </a:rPr>
                        <a:t>2.1. Essential </a:t>
                      </a:r>
                      <a:r>
                        <a:rPr lang="en-US" sz="1800" b="0" i="0" u="none" strike="noStrike" dirty="0">
                          <a:solidFill>
                            <a:srgbClr val="000000"/>
                          </a:solidFill>
                          <a:effectLst/>
                          <a:latin typeface="+mn-lt"/>
                        </a:rPr>
                        <a:t>preparation for a significant </a:t>
                      </a:r>
                      <a:r>
                        <a:rPr lang="en-US" sz="1800" b="0" i="0" u="none" strike="noStrike" dirty="0" smtClean="0">
                          <a:solidFill>
                            <a:srgbClr val="000000"/>
                          </a:solidFill>
                          <a:effectLst/>
                          <a:latin typeface="+mn-lt"/>
                        </a:rPr>
                        <a:t>decision</a:t>
                      </a:r>
                      <a:endParaRPr lang="en-US" sz="1800" b="0" i="0" u="none" strike="noStrike" dirty="0">
                        <a:solidFill>
                          <a:srgbClr val="000000"/>
                        </a:solidFill>
                        <a:effectLst/>
                        <a:latin typeface="+mn-lt"/>
                      </a:endParaRPr>
                    </a:p>
                  </a:txBody>
                  <a:tcPr marL="7798" marR="7798" marT="7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12639038"/>
                  </a:ext>
                </a:extLst>
              </a:tr>
              <a:tr h="419538">
                <a:tc vMerge="1">
                  <a:txBody>
                    <a:bodyPr/>
                    <a:lstStyle/>
                    <a:p>
                      <a:endParaRPr lang="en-US"/>
                    </a:p>
                  </a:txBody>
                  <a:tcPr/>
                </a:tc>
                <a:tc>
                  <a:txBody>
                    <a:bodyPr/>
                    <a:lstStyle/>
                    <a:p>
                      <a:pPr algn="l" fontAlgn="t"/>
                      <a:r>
                        <a:rPr lang="en-US" sz="1800" b="0" i="0" u="none" strike="noStrike" dirty="0" smtClean="0">
                          <a:solidFill>
                            <a:srgbClr val="000000"/>
                          </a:solidFill>
                          <a:effectLst/>
                          <a:latin typeface="+mn-lt"/>
                        </a:rPr>
                        <a:t>2.2. Reviewing </a:t>
                      </a:r>
                      <a:r>
                        <a:rPr lang="en-US" sz="1800" b="0" i="0" u="none" strike="noStrike" dirty="0">
                          <a:solidFill>
                            <a:srgbClr val="000000"/>
                          </a:solidFill>
                          <a:effectLst/>
                          <a:latin typeface="+mn-lt"/>
                        </a:rPr>
                        <a:t>HSCT through personal perspectives and others experiences</a:t>
                      </a:r>
                    </a:p>
                  </a:txBody>
                  <a:tcPr marL="7798" marR="7798" marT="7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609205342"/>
                  </a:ext>
                </a:extLst>
              </a:tr>
              <a:tr h="419538">
                <a:tc vMerge="1">
                  <a:txBody>
                    <a:bodyPr/>
                    <a:lstStyle/>
                    <a:p>
                      <a:endParaRPr lang="en-US"/>
                    </a:p>
                  </a:txBody>
                  <a:tcPr/>
                </a:tc>
                <a:tc>
                  <a:txBody>
                    <a:bodyPr/>
                    <a:lstStyle/>
                    <a:p>
                      <a:pPr algn="l" fontAlgn="t"/>
                      <a:r>
                        <a:rPr lang="en-US" sz="1800" b="0" i="0" u="none" strike="noStrike" dirty="0" smtClean="0">
                          <a:solidFill>
                            <a:srgbClr val="000000"/>
                          </a:solidFill>
                          <a:effectLst/>
                          <a:latin typeface="+mn-lt"/>
                        </a:rPr>
                        <a:t>2.3. Internalized </a:t>
                      </a:r>
                      <a:r>
                        <a:rPr lang="en-US" sz="1800" b="0" i="0" u="none" strike="noStrike" dirty="0">
                          <a:solidFill>
                            <a:srgbClr val="000000"/>
                          </a:solidFill>
                          <a:effectLst/>
                          <a:latin typeface="+mn-lt"/>
                        </a:rPr>
                        <a:t>and externalized motivations </a:t>
                      </a:r>
                      <a:r>
                        <a:rPr lang="en-US" sz="1800" b="0" i="0" u="none" strike="noStrike" dirty="0" smtClean="0">
                          <a:solidFill>
                            <a:srgbClr val="000000"/>
                          </a:solidFill>
                          <a:effectLst/>
                          <a:latin typeface="+mn-lt"/>
                        </a:rPr>
                        <a:t>driving </a:t>
                      </a:r>
                      <a:r>
                        <a:rPr lang="en-US" sz="1800" b="0" i="0" u="none" strike="noStrike" dirty="0">
                          <a:solidFill>
                            <a:srgbClr val="000000"/>
                          </a:solidFill>
                          <a:effectLst/>
                          <a:latin typeface="+mn-lt"/>
                        </a:rPr>
                        <a:t>decision-making</a:t>
                      </a:r>
                    </a:p>
                  </a:txBody>
                  <a:tcPr marL="7798" marR="7798" marT="7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771808426"/>
                  </a:ext>
                </a:extLst>
              </a:tr>
              <a:tr h="428170">
                <a:tc rowSpan="3">
                  <a:txBody>
                    <a:bodyPr/>
                    <a:lstStyle/>
                    <a:p>
                      <a:pPr algn="l" fontAlgn="t"/>
                      <a:r>
                        <a:rPr lang="en-US" sz="1800" b="0" i="0" u="none" strike="noStrike" dirty="0" smtClean="0">
                          <a:solidFill>
                            <a:srgbClr val="000000"/>
                          </a:solidFill>
                          <a:effectLst/>
                          <a:latin typeface="+mn-lt"/>
                        </a:rPr>
                        <a:t>3. Achieving </a:t>
                      </a:r>
                      <a:r>
                        <a:rPr lang="en-US" sz="1800" b="0" i="0" u="none" strike="noStrike" dirty="0">
                          <a:solidFill>
                            <a:srgbClr val="000000"/>
                          </a:solidFill>
                          <a:effectLst/>
                          <a:latin typeface="+mn-lt"/>
                        </a:rPr>
                        <a:t>a dynamic balance in decision-making process</a:t>
                      </a:r>
                    </a:p>
                  </a:txBody>
                  <a:tcPr marL="7798" marR="7798" marT="7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dirty="0" smtClean="0">
                          <a:solidFill>
                            <a:srgbClr val="000000"/>
                          </a:solidFill>
                          <a:effectLst/>
                          <a:latin typeface="+mn-lt"/>
                        </a:rPr>
                        <a:t>3.1.</a:t>
                      </a:r>
                      <a:r>
                        <a:rPr lang="en-US" sz="1800" b="0" i="0" u="none" strike="noStrike" baseline="0" dirty="0" smtClean="0">
                          <a:solidFill>
                            <a:srgbClr val="000000"/>
                          </a:solidFill>
                          <a:effectLst/>
                          <a:latin typeface="+mn-lt"/>
                        </a:rPr>
                        <a:t> </a:t>
                      </a:r>
                      <a:r>
                        <a:rPr lang="en-US" sz="1800" b="0" i="0" u="none" strike="noStrike" dirty="0" smtClean="0">
                          <a:solidFill>
                            <a:srgbClr val="000000"/>
                          </a:solidFill>
                          <a:effectLst/>
                          <a:latin typeface="+mn-lt"/>
                        </a:rPr>
                        <a:t>Facilitations </a:t>
                      </a:r>
                      <a:r>
                        <a:rPr lang="en-US" sz="1800" b="0" i="0" u="none" strike="noStrike" dirty="0">
                          <a:solidFill>
                            <a:srgbClr val="000000"/>
                          </a:solidFill>
                          <a:effectLst/>
                          <a:latin typeface="+mn-lt"/>
                        </a:rPr>
                        <a:t>relational autonomy demonstration</a:t>
                      </a:r>
                    </a:p>
                  </a:txBody>
                  <a:tcPr marL="7798" marR="7798" marT="7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8981365"/>
                  </a:ext>
                </a:extLst>
              </a:tr>
              <a:tr h="374073">
                <a:tc vMerge="1">
                  <a:txBody>
                    <a:bodyPr/>
                    <a:lstStyle/>
                    <a:p>
                      <a:endParaRPr lang="en-US"/>
                    </a:p>
                  </a:txBody>
                  <a:tcPr/>
                </a:tc>
                <a:tc>
                  <a:txBody>
                    <a:bodyPr/>
                    <a:lstStyle/>
                    <a:p>
                      <a:pPr algn="l" fontAlgn="t"/>
                      <a:r>
                        <a:rPr lang="en-US" sz="1800" b="0" i="0" u="none" strike="noStrike" dirty="0" smtClean="0">
                          <a:solidFill>
                            <a:srgbClr val="000000"/>
                          </a:solidFill>
                          <a:effectLst/>
                          <a:latin typeface="+mn-lt"/>
                        </a:rPr>
                        <a:t>3.2. Restrictions </a:t>
                      </a:r>
                      <a:r>
                        <a:rPr lang="en-US" sz="1800" b="0" i="0" u="none" strike="noStrike" dirty="0">
                          <a:solidFill>
                            <a:srgbClr val="000000"/>
                          </a:solidFill>
                          <a:effectLst/>
                          <a:latin typeface="+mn-lt"/>
                        </a:rPr>
                        <a:t>to practice relational </a:t>
                      </a:r>
                      <a:r>
                        <a:rPr lang="en-US" sz="1800" b="0" i="0" u="none" strike="noStrike" dirty="0" smtClean="0">
                          <a:solidFill>
                            <a:srgbClr val="000000"/>
                          </a:solidFill>
                          <a:effectLst/>
                          <a:latin typeface="+mn-lt"/>
                        </a:rPr>
                        <a:t>autonomy</a:t>
                      </a:r>
                      <a:endParaRPr lang="en-US" sz="1800" b="0" i="0" u="none" strike="noStrike" dirty="0">
                        <a:solidFill>
                          <a:srgbClr val="000000"/>
                        </a:solidFill>
                        <a:effectLst/>
                        <a:latin typeface="+mn-lt"/>
                      </a:endParaRPr>
                    </a:p>
                  </a:txBody>
                  <a:tcPr marL="7798" marR="7798" marT="7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96079"/>
                  </a:ext>
                </a:extLst>
              </a:tr>
              <a:tr h="419538">
                <a:tc vMerge="1">
                  <a:txBody>
                    <a:bodyPr/>
                    <a:lstStyle/>
                    <a:p>
                      <a:endParaRPr lang="en-US"/>
                    </a:p>
                  </a:txBody>
                  <a:tcPr/>
                </a:tc>
                <a:tc>
                  <a:txBody>
                    <a:bodyPr/>
                    <a:lstStyle/>
                    <a:p>
                      <a:pPr algn="l" fontAlgn="t"/>
                      <a:r>
                        <a:rPr lang="en-US" sz="1800" b="0" i="0" u="none" strike="noStrike" dirty="0" smtClean="0">
                          <a:solidFill>
                            <a:srgbClr val="000000"/>
                          </a:solidFill>
                          <a:effectLst/>
                          <a:latin typeface="+mn-lt"/>
                        </a:rPr>
                        <a:t>3.3. Dynamic </a:t>
                      </a:r>
                      <a:r>
                        <a:rPr lang="en-US" sz="1800" b="0" i="0" u="none" strike="noStrike" dirty="0">
                          <a:solidFill>
                            <a:srgbClr val="000000"/>
                          </a:solidFill>
                          <a:effectLst/>
                          <a:latin typeface="+mn-lt"/>
                        </a:rPr>
                        <a:t>balance of power in achieving the final decision </a:t>
                      </a:r>
                    </a:p>
                  </a:txBody>
                  <a:tcPr marL="7798" marR="7798" marT="7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496226"/>
                  </a:ext>
                </a:extLst>
              </a:tr>
              <a:tr h="450543">
                <a:tc rowSpan="2">
                  <a:txBody>
                    <a:bodyPr/>
                    <a:lstStyle/>
                    <a:p>
                      <a:pPr algn="l" fontAlgn="t"/>
                      <a:r>
                        <a:rPr lang="en-US" sz="1800" b="0" i="0" u="none" strike="noStrike" dirty="0" smtClean="0">
                          <a:solidFill>
                            <a:srgbClr val="000000"/>
                          </a:solidFill>
                          <a:effectLst/>
                          <a:latin typeface="+mn-lt"/>
                        </a:rPr>
                        <a:t>4. Eventual </a:t>
                      </a:r>
                      <a:r>
                        <a:rPr lang="en-US" sz="1800" b="0" i="0" u="none" strike="noStrike" dirty="0">
                          <a:solidFill>
                            <a:srgbClr val="000000"/>
                          </a:solidFill>
                          <a:effectLst/>
                          <a:latin typeface="+mn-lt"/>
                        </a:rPr>
                        <a:t>decision and its long-term repercussion on decision-makers</a:t>
                      </a:r>
                    </a:p>
                  </a:txBody>
                  <a:tcPr marL="7798" marR="7798" marT="7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t"/>
                      <a:r>
                        <a:rPr lang="en-US" sz="1800" b="0" i="0" u="none" strike="noStrike" dirty="0" smtClean="0">
                          <a:solidFill>
                            <a:srgbClr val="000000"/>
                          </a:solidFill>
                          <a:effectLst/>
                          <a:latin typeface="+mn-lt"/>
                        </a:rPr>
                        <a:t>4.1. Attitude </a:t>
                      </a:r>
                      <a:r>
                        <a:rPr lang="en-US" sz="1800" b="0" i="0" u="none" strike="noStrike" dirty="0">
                          <a:solidFill>
                            <a:srgbClr val="000000"/>
                          </a:solidFill>
                          <a:effectLst/>
                          <a:latin typeface="+mn-lt"/>
                        </a:rPr>
                        <a:t>toward decision-making </a:t>
                      </a:r>
                      <a:r>
                        <a:rPr lang="en-US" sz="1800" b="0" i="0" u="none" strike="noStrike" dirty="0" smtClean="0">
                          <a:solidFill>
                            <a:srgbClr val="000000"/>
                          </a:solidFill>
                          <a:effectLst/>
                          <a:latin typeface="+mn-lt"/>
                        </a:rPr>
                        <a:t>outcomes</a:t>
                      </a:r>
                      <a:endParaRPr lang="en-US" sz="1800" b="0" i="0" u="none" strike="noStrike" dirty="0">
                        <a:solidFill>
                          <a:srgbClr val="000000"/>
                        </a:solidFill>
                        <a:effectLst/>
                        <a:latin typeface="+mn-lt"/>
                      </a:endParaRPr>
                    </a:p>
                  </a:txBody>
                  <a:tcPr marL="7798" marR="7798" marT="7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310375536"/>
                  </a:ext>
                </a:extLst>
              </a:tr>
              <a:tr h="419538">
                <a:tc vMerge="1">
                  <a:txBody>
                    <a:bodyPr/>
                    <a:lstStyle/>
                    <a:p>
                      <a:endParaRPr lang="en-US"/>
                    </a:p>
                  </a:txBody>
                  <a:tcPr/>
                </a:tc>
                <a:tc>
                  <a:txBody>
                    <a:bodyPr/>
                    <a:lstStyle/>
                    <a:p>
                      <a:pPr algn="l" fontAlgn="t"/>
                      <a:r>
                        <a:rPr lang="en-US" sz="1800" b="0" i="0" u="none" strike="noStrike" dirty="0" smtClean="0">
                          <a:solidFill>
                            <a:srgbClr val="000000"/>
                          </a:solidFill>
                          <a:effectLst/>
                          <a:latin typeface="+mn-lt"/>
                        </a:rPr>
                        <a:t>4.2. Raising </a:t>
                      </a:r>
                      <a:r>
                        <a:rPr lang="en-US" sz="1800" b="0" i="0" u="none" strike="noStrike" dirty="0">
                          <a:solidFill>
                            <a:srgbClr val="000000"/>
                          </a:solidFill>
                          <a:effectLst/>
                          <a:latin typeface="+mn-lt"/>
                        </a:rPr>
                        <a:t>the voice for future decision-making support</a:t>
                      </a:r>
                    </a:p>
                  </a:txBody>
                  <a:tcPr marL="7798" marR="7798" marT="77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621195642"/>
                  </a:ext>
                </a:extLst>
              </a:tr>
            </a:tbl>
          </a:graphicData>
        </a:graphic>
      </p:graphicFrame>
    </p:spTree>
    <p:extLst>
      <p:ext uri="{BB962C8B-B14F-4D97-AF65-F5344CB8AC3E}">
        <p14:creationId xmlns:p14="http://schemas.microsoft.com/office/powerpoint/2010/main" val="2834832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11</a:t>
            </a:fld>
            <a:endParaRPr lang="en-US" dirty="0"/>
          </a:p>
        </p:txBody>
      </p:sp>
      <p:sp>
        <p:nvSpPr>
          <p:cNvPr id="9" name="Rectangle 8"/>
          <p:cNvSpPr/>
          <p:nvPr/>
        </p:nvSpPr>
        <p:spPr>
          <a:xfrm>
            <a:off x="639614" y="1699962"/>
            <a:ext cx="10852726" cy="923330"/>
          </a:xfrm>
          <a:prstGeom prst="rect">
            <a:avLst/>
          </a:prstGeom>
          <a:noFill/>
        </p:spPr>
        <p:txBody>
          <a:bodyPr wrap="square">
            <a:spAutoFit/>
          </a:bodyPr>
          <a:lstStyle/>
          <a:p>
            <a:r>
              <a:rPr lang="en-US" i="1" dirty="0">
                <a:latin typeface="Times New Roman" panose="02020603050405020304" pitchFamily="18" charset="0"/>
                <a:ea typeface="Times New Roman" panose="02020603050405020304" pitchFamily="18" charset="0"/>
              </a:rPr>
              <a:t>“I was at a young age and suddenly got sick like that…. When I was sick, I was generally quite </a:t>
            </a:r>
            <a:r>
              <a:rPr lang="en-US" i="1" dirty="0">
                <a:solidFill>
                  <a:srgbClr val="FF0000"/>
                </a:solidFill>
                <a:latin typeface="Times New Roman" panose="02020603050405020304" pitchFamily="18" charset="0"/>
                <a:ea typeface="Times New Roman" panose="02020603050405020304" pitchFamily="18" charset="0"/>
              </a:rPr>
              <a:t>shocked </a:t>
            </a:r>
            <a:r>
              <a:rPr lang="en-US" i="1" dirty="0">
                <a:latin typeface="Times New Roman" panose="02020603050405020304" pitchFamily="18" charset="0"/>
                <a:ea typeface="Times New Roman" panose="02020603050405020304" pitchFamily="18" charset="0"/>
              </a:rPr>
              <a:t>because I was at a beautiful age, I was only 24 years old. At that time, I was also very emotional. </a:t>
            </a:r>
            <a:r>
              <a:rPr lang="en-US" i="1" dirty="0" smtClean="0">
                <a:latin typeface="Times New Roman" panose="02020603050405020304" pitchFamily="18" charset="0"/>
                <a:ea typeface="Times New Roman" panose="02020603050405020304" pitchFamily="18" charset="0"/>
              </a:rPr>
              <a:t>Everyone </a:t>
            </a:r>
            <a:r>
              <a:rPr lang="en-US" i="1" dirty="0">
                <a:latin typeface="Times New Roman" panose="02020603050405020304" pitchFamily="18" charset="0"/>
                <a:ea typeface="Times New Roman" panose="02020603050405020304" pitchFamily="18" charset="0"/>
              </a:rPr>
              <a:t>keep </a:t>
            </a:r>
            <a:r>
              <a:rPr lang="en-US" i="1" dirty="0" smtClean="0">
                <a:latin typeface="Times New Roman" panose="02020603050405020304" pitchFamily="18" charset="0"/>
                <a:ea typeface="Times New Roman" panose="02020603050405020304" pitchFamily="18" charset="0"/>
              </a:rPr>
              <a:t>saying: </a:t>
            </a:r>
            <a:r>
              <a:rPr lang="en-US" i="1" dirty="0">
                <a:latin typeface="Times New Roman" panose="02020603050405020304" pitchFamily="18" charset="0"/>
                <a:ea typeface="Times New Roman" panose="02020603050405020304" pitchFamily="18" charset="0"/>
              </a:rPr>
              <a:t>"Oh my god, that's so poor, so bad, so </a:t>
            </a:r>
            <a:r>
              <a:rPr lang="en-US" i="1" dirty="0" smtClean="0">
                <a:latin typeface="Times New Roman" panose="02020603050405020304" pitchFamily="18" charset="0"/>
                <a:ea typeface="Times New Roman" panose="02020603050405020304" pitchFamily="18" charset="0"/>
              </a:rPr>
              <a:t>young”  </a:t>
            </a:r>
            <a:r>
              <a:rPr lang="en-US" i="1" dirty="0" smtClean="0">
                <a:solidFill>
                  <a:srgbClr val="FF0000"/>
                </a:solidFill>
                <a:latin typeface="Times New Roman" panose="02020603050405020304" pitchFamily="18" charset="0"/>
                <a:ea typeface="Times New Roman" panose="02020603050405020304" pitchFamily="18" charset="0"/>
              </a:rPr>
              <a:t>suddenly I </a:t>
            </a:r>
            <a:r>
              <a:rPr lang="en-US" i="1" dirty="0">
                <a:solidFill>
                  <a:srgbClr val="FF0000"/>
                </a:solidFill>
                <a:latin typeface="Times New Roman" panose="02020603050405020304" pitchFamily="18" charset="0"/>
                <a:ea typeface="Times New Roman" panose="02020603050405020304" pitchFamily="18" charset="0"/>
              </a:rPr>
              <a:t>fell ill </a:t>
            </a:r>
            <a:r>
              <a:rPr lang="en-US" i="1" dirty="0">
                <a:latin typeface="Times New Roman" panose="02020603050405020304" pitchFamily="18" charset="0"/>
                <a:ea typeface="Times New Roman" panose="02020603050405020304" pitchFamily="18" charset="0"/>
              </a:rPr>
              <a:t>like that" </a:t>
            </a:r>
            <a:r>
              <a:rPr lang="en-US" i="1" dirty="0" smtClean="0">
                <a:latin typeface="Times New Roman" panose="02020603050405020304" pitchFamily="18" charset="0"/>
                <a:ea typeface="Times New Roman" panose="02020603050405020304" pitchFamily="18" charset="0"/>
              </a:rPr>
              <a:t>(NIBTH01</a:t>
            </a:r>
            <a:r>
              <a:rPr lang="en-US" i="1" dirty="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rPr>
              <a:t> </a:t>
            </a:r>
            <a:endParaRPr lang="en-US" dirty="0"/>
          </a:p>
        </p:txBody>
      </p:sp>
      <p:sp>
        <p:nvSpPr>
          <p:cNvPr id="10" name="Rectangle 9"/>
          <p:cNvSpPr/>
          <p:nvPr/>
        </p:nvSpPr>
        <p:spPr>
          <a:xfrm>
            <a:off x="609598" y="3161895"/>
            <a:ext cx="10852726" cy="923330"/>
          </a:xfrm>
          <a:prstGeom prst="rect">
            <a:avLst/>
          </a:prstGeom>
          <a:noFill/>
        </p:spPr>
        <p:txBody>
          <a:bodyPr wrap="square">
            <a:spAutoFit/>
          </a:bodyPr>
          <a:lstStyle/>
          <a:p>
            <a:r>
              <a:rPr lang="en-US" i="1" dirty="0">
                <a:latin typeface="Times New Roman" panose="02020603050405020304" pitchFamily="18" charset="0"/>
                <a:ea typeface="Times New Roman" panose="02020603050405020304" pitchFamily="18" charset="0"/>
              </a:rPr>
              <a:t>“When facing illness, I always look at it directly, see what it is and I always have the psychological awareness that I have been sick, I have to treat it. That's me, everything is predestined to come to me, so I should </a:t>
            </a:r>
            <a:r>
              <a:rPr lang="en-US" i="1" dirty="0">
                <a:solidFill>
                  <a:srgbClr val="FF0000"/>
                </a:solidFill>
                <a:latin typeface="Times New Roman" panose="02020603050405020304" pitchFamily="18" charset="0"/>
                <a:ea typeface="Times New Roman" panose="02020603050405020304" pitchFamily="18" charset="0"/>
              </a:rPr>
              <a:t>accept it and find a way to overcome</a:t>
            </a:r>
            <a:r>
              <a:rPr lang="en-US" i="1" dirty="0">
                <a:latin typeface="Times New Roman" panose="02020603050405020304" pitchFamily="18" charset="0"/>
                <a:ea typeface="Times New Roman" panose="02020603050405020304" pitchFamily="18" charset="0"/>
              </a:rPr>
              <a:t> it. When it happened to me, it was my karma that I would have to </a:t>
            </a:r>
            <a:r>
              <a:rPr lang="en-US" i="1" dirty="0" smtClean="0">
                <a:latin typeface="Times New Roman" panose="02020603050405020304" pitchFamily="18" charset="0"/>
                <a:ea typeface="Times New Roman" panose="02020603050405020304" pitchFamily="18" charset="0"/>
              </a:rPr>
              <a:t>accept” (NIBTH04</a:t>
            </a:r>
            <a:r>
              <a:rPr lang="en-US" i="1" dirty="0">
                <a:latin typeface="Times New Roman" panose="02020603050405020304" pitchFamily="18" charset="0"/>
                <a:ea typeface="Times New Roman" panose="02020603050405020304" pitchFamily="18" charset="0"/>
              </a:rPr>
              <a:t>).</a:t>
            </a:r>
            <a:endParaRPr lang="en-US" dirty="0"/>
          </a:p>
        </p:txBody>
      </p:sp>
      <p:sp>
        <p:nvSpPr>
          <p:cNvPr id="8" name="Google Shape;312;p34"/>
          <p:cNvSpPr/>
          <p:nvPr/>
        </p:nvSpPr>
        <p:spPr>
          <a:xfrm>
            <a:off x="609595" y="1538173"/>
            <a:ext cx="10972800" cy="1246909"/>
          </a:xfrm>
          <a:prstGeom prst="flowChartAlternateProcess">
            <a:avLst/>
          </a:prstGeom>
          <a:solidFill>
            <a:srgbClr val="5BCEC7">
              <a:alpha val="15180"/>
            </a:srgbClr>
          </a:solidFill>
          <a:ln>
            <a:noFill/>
          </a:ln>
        </p:spPr>
        <p:txBody>
          <a:bodyPr spcFirstLastPara="1" wrap="square" lIns="121900" tIns="121900" rIns="121900" bIns="121900" anchor="ctr" anchorCtr="0">
            <a:noAutofit/>
          </a:bodyPr>
          <a:lstStyle/>
          <a:p>
            <a:endParaRPr sz="2400"/>
          </a:p>
        </p:txBody>
      </p:sp>
      <p:sp>
        <p:nvSpPr>
          <p:cNvPr id="11" name="Google Shape;312;p34"/>
          <p:cNvSpPr/>
          <p:nvPr/>
        </p:nvSpPr>
        <p:spPr>
          <a:xfrm>
            <a:off x="609595" y="3042681"/>
            <a:ext cx="10972800" cy="1246909"/>
          </a:xfrm>
          <a:prstGeom prst="flowChartAlternateProcess">
            <a:avLst/>
          </a:prstGeom>
          <a:solidFill>
            <a:srgbClr val="5BCEC7">
              <a:alpha val="15180"/>
            </a:srgbClr>
          </a:solidFill>
          <a:ln>
            <a:noFill/>
          </a:ln>
        </p:spPr>
        <p:txBody>
          <a:bodyPr spcFirstLastPara="1" wrap="square" lIns="121900" tIns="121900" rIns="121900" bIns="121900" anchor="ctr" anchorCtr="0">
            <a:noAutofit/>
          </a:bodyPr>
          <a:lstStyle/>
          <a:p>
            <a:endParaRPr sz="2400"/>
          </a:p>
        </p:txBody>
      </p:sp>
      <p:sp>
        <p:nvSpPr>
          <p:cNvPr id="16" name="Google Shape;312;p34"/>
          <p:cNvSpPr/>
          <p:nvPr/>
        </p:nvSpPr>
        <p:spPr>
          <a:xfrm>
            <a:off x="639614" y="4666403"/>
            <a:ext cx="10912763" cy="936322"/>
          </a:xfrm>
          <a:prstGeom prst="flowChartAlternateProcess">
            <a:avLst/>
          </a:prstGeom>
          <a:solidFill>
            <a:srgbClr val="5BCEC7">
              <a:alpha val="15180"/>
            </a:srgbClr>
          </a:solidFill>
          <a:ln>
            <a:noFill/>
          </a:ln>
        </p:spPr>
        <p:txBody>
          <a:bodyPr spcFirstLastPara="1" wrap="square" lIns="121900" tIns="121900" rIns="121900" bIns="121900" anchor="ctr" anchorCtr="0">
            <a:noAutofit/>
          </a:bodyPr>
          <a:lstStyle/>
          <a:p>
            <a:endParaRPr sz="2400"/>
          </a:p>
        </p:txBody>
      </p:sp>
      <p:sp>
        <p:nvSpPr>
          <p:cNvPr id="17" name="Rectangle 16"/>
          <p:cNvSpPr/>
          <p:nvPr/>
        </p:nvSpPr>
        <p:spPr>
          <a:xfrm>
            <a:off x="740058" y="4730156"/>
            <a:ext cx="10591801" cy="646331"/>
          </a:xfrm>
          <a:prstGeom prst="rect">
            <a:avLst/>
          </a:prstGeom>
          <a:noFill/>
        </p:spPr>
        <p:txBody>
          <a:bodyPr wrap="square">
            <a:spAutoFit/>
          </a:bodyPr>
          <a:lstStyle/>
          <a:p>
            <a:r>
              <a:rPr lang="en-US" i="1" dirty="0">
                <a:latin typeface="Times New Roman" panose="02020603050405020304" pitchFamily="18" charset="0"/>
                <a:ea typeface="Times New Roman" panose="02020603050405020304" pitchFamily="18" charset="0"/>
              </a:rPr>
              <a:t>“I only have the biggest belief that I can recover from my illness, I can return to a normal life, I can go to work, I can be like them, that's one of the things that urges me to accept the </a:t>
            </a:r>
            <a:r>
              <a:rPr lang="en-US" i="1" dirty="0" smtClean="0">
                <a:latin typeface="Times New Roman" panose="02020603050405020304" pitchFamily="18" charset="0"/>
                <a:ea typeface="Times New Roman" panose="02020603050405020304" pitchFamily="18" charset="0"/>
              </a:rPr>
              <a:t>challenge” (VM04</a:t>
            </a:r>
            <a:r>
              <a:rPr lang="en-US" i="1" dirty="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rPr>
              <a:t> </a:t>
            </a:r>
            <a:r>
              <a:rPr lang="en-US" i="1" dirty="0" smtClean="0">
                <a:solidFill>
                  <a:srgbClr val="FF0000"/>
                </a:solidFill>
                <a:latin typeface="Times New Roman" panose="02020603050405020304" pitchFamily="18" charset="0"/>
                <a:ea typeface="Times New Roman" panose="02020603050405020304" pitchFamily="18" charset="0"/>
              </a:rPr>
              <a:t>HSCT is my hope</a:t>
            </a:r>
            <a:endParaRPr lang="en-US" i="1" dirty="0">
              <a:solidFill>
                <a:srgbClr val="FF0000"/>
              </a:solidFill>
            </a:endParaRPr>
          </a:p>
        </p:txBody>
      </p:sp>
      <p:sp>
        <p:nvSpPr>
          <p:cNvPr id="18" name="Title 1"/>
          <p:cNvSpPr txBox="1">
            <a:spLocks/>
          </p:cNvSpPr>
          <p:nvPr/>
        </p:nvSpPr>
        <p:spPr>
          <a:xfrm>
            <a:off x="740058" y="307389"/>
            <a:ext cx="9476887" cy="6389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smtClean="0">
                <a:solidFill>
                  <a:srgbClr val="002060"/>
                </a:solidFill>
                <a:latin typeface="+mn-lt"/>
              </a:rPr>
              <a:t>Theme 1: </a:t>
            </a:r>
          </a:p>
          <a:p>
            <a:r>
              <a:rPr lang="en-US" sz="3000" b="1" dirty="0" smtClean="0">
                <a:solidFill>
                  <a:srgbClr val="002060"/>
                </a:solidFill>
                <a:latin typeface="Calibri" panose="020F0502020204030204" pitchFamily="34" charset="0"/>
              </a:rPr>
              <a:t>Illness encounter portraying a treatment hint</a:t>
            </a:r>
            <a:endParaRPr lang="en-US" sz="3000" b="1" dirty="0">
              <a:solidFill>
                <a:srgbClr val="002060"/>
              </a:solidFill>
              <a:latin typeface="+mn-lt"/>
            </a:endParaRPr>
          </a:p>
        </p:txBody>
      </p:sp>
    </p:spTree>
    <p:extLst>
      <p:ext uri="{BB962C8B-B14F-4D97-AF65-F5344CB8AC3E}">
        <p14:creationId xmlns:p14="http://schemas.microsoft.com/office/powerpoint/2010/main" val="2366277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0" name="Title 1"/>
          <p:cNvSpPr txBox="1">
            <a:spLocks/>
          </p:cNvSpPr>
          <p:nvPr/>
        </p:nvSpPr>
        <p:spPr>
          <a:xfrm>
            <a:off x="398117" y="336537"/>
            <a:ext cx="11128865" cy="9935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smtClean="0">
                <a:solidFill>
                  <a:srgbClr val="002060"/>
                </a:solidFill>
                <a:latin typeface="+mn-lt"/>
              </a:rPr>
              <a:t>Theme 2: </a:t>
            </a:r>
          </a:p>
          <a:p>
            <a:r>
              <a:rPr lang="en-US" sz="3000" b="1" dirty="0" smtClean="0">
                <a:solidFill>
                  <a:schemeClr val="accent5">
                    <a:lumMod val="50000"/>
                  </a:schemeClr>
                </a:solidFill>
                <a:latin typeface="+mn-lt"/>
              </a:rPr>
              <a:t>A </a:t>
            </a:r>
            <a:r>
              <a:rPr lang="en-US" sz="3000" b="1" dirty="0">
                <a:solidFill>
                  <a:schemeClr val="accent5">
                    <a:lumMod val="50000"/>
                  </a:schemeClr>
                </a:solidFill>
                <a:latin typeface="+mn-lt"/>
              </a:rPr>
              <a:t>consideration process from self-reflection </a:t>
            </a:r>
            <a:r>
              <a:rPr lang="en-US" sz="3000" b="1" dirty="0" smtClean="0">
                <a:solidFill>
                  <a:schemeClr val="accent5">
                    <a:lumMod val="50000"/>
                  </a:schemeClr>
                </a:solidFill>
                <a:latin typeface="+mn-lt"/>
              </a:rPr>
              <a:t>to </a:t>
            </a:r>
            <a:r>
              <a:rPr lang="en-US" sz="3000" b="1" dirty="0">
                <a:solidFill>
                  <a:schemeClr val="accent5">
                    <a:lumMod val="50000"/>
                  </a:schemeClr>
                </a:solidFill>
                <a:latin typeface="+mn-lt"/>
              </a:rPr>
              <a:t>external influences</a:t>
            </a:r>
          </a:p>
        </p:txBody>
      </p:sp>
      <p:sp>
        <p:nvSpPr>
          <p:cNvPr id="8" name="Google Shape;312;p34"/>
          <p:cNvSpPr/>
          <p:nvPr/>
        </p:nvSpPr>
        <p:spPr>
          <a:xfrm>
            <a:off x="398117" y="1545961"/>
            <a:ext cx="11194470" cy="1805821"/>
          </a:xfrm>
          <a:prstGeom prst="flowChartAlternateProcess">
            <a:avLst/>
          </a:prstGeom>
          <a:solidFill>
            <a:srgbClr val="5BCEC7">
              <a:alpha val="15180"/>
            </a:srgbClr>
          </a:solidFill>
          <a:ln>
            <a:noFill/>
          </a:ln>
        </p:spPr>
        <p:txBody>
          <a:bodyPr spcFirstLastPara="1" wrap="square" lIns="121900" tIns="121900" rIns="121900" bIns="121900" anchor="ctr" anchorCtr="0">
            <a:noAutofit/>
          </a:bodyPr>
          <a:lstStyle/>
          <a:p>
            <a:endParaRPr sz="2400"/>
          </a:p>
        </p:txBody>
      </p:sp>
      <p:sp>
        <p:nvSpPr>
          <p:cNvPr id="9" name="Rectangle 8"/>
          <p:cNvSpPr/>
          <p:nvPr/>
        </p:nvSpPr>
        <p:spPr>
          <a:xfrm>
            <a:off x="398117" y="1779457"/>
            <a:ext cx="11194471" cy="1338828"/>
          </a:xfrm>
          <a:prstGeom prst="rect">
            <a:avLst/>
          </a:prstGeom>
        </p:spPr>
        <p:txBody>
          <a:bodyPr wrap="square">
            <a:spAutoFit/>
          </a:bodyPr>
          <a:lstStyle/>
          <a:p>
            <a:pPr indent="228600">
              <a:lnSpc>
                <a:spcPct val="150000"/>
              </a:lnSpc>
              <a:spcAft>
                <a:spcPts val="800"/>
              </a:spcAft>
            </a:pPr>
            <a:r>
              <a:rPr lang="en-US" i="1" dirty="0">
                <a:latin typeface="Times New Roman" panose="02020603050405020304" pitchFamily="18" charset="0"/>
                <a:ea typeface="Times New Roman" panose="02020603050405020304" pitchFamily="18" charset="0"/>
                <a:cs typeface="Times New Roman" panose="02020603050405020304" pitchFamily="18" charset="0"/>
              </a:rPr>
              <a:t>“</a:t>
            </a:r>
            <a:r>
              <a:rPr lang="en-US"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My family </a:t>
            </a:r>
            <a:r>
              <a:rPr lang="en-US" i="1" dirty="0">
                <a:latin typeface="Times New Roman" panose="02020603050405020304" pitchFamily="18" charset="0"/>
                <a:ea typeface="Times New Roman" panose="02020603050405020304" pitchFamily="18" charset="0"/>
                <a:cs typeface="Times New Roman" panose="02020603050405020304" pitchFamily="18" charset="0"/>
              </a:rPr>
              <a:t>has only me and my son, he is very small. I had to think about it all, what if I wasn't lucky.... Well, I guess his father wouldn't have abandoned him. Grandpa then </a:t>
            </a:r>
            <a:r>
              <a:rPr lang="en-US" i="1" dirty="0" smtClean="0">
                <a:latin typeface="Times New Roman" panose="02020603050405020304" pitchFamily="18" charset="0"/>
                <a:ea typeface="Times New Roman" panose="02020603050405020304" pitchFamily="18" charset="0"/>
                <a:cs typeface="Times New Roman" panose="02020603050405020304" pitchFamily="18" charset="0"/>
              </a:rPr>
              <a:t>my brothers and my sister </a:t>
            </a:r>
            <a:r>
              <a:rPr lang="en-US" i="1" dirty="0">
                <a:latin typeface="Times New Roman" panose="02020603050405020304" pitchFamily="18" charset="0"/>
                <a:ea typeface="Times New Roman" panose="02020603050405020304" pitchFamily="18" charset="0"/>
                <a:cs typeface="Times New Roman" panose="02020603050405020304" pitchFamily="18" charset="0"/>
              </a:rPr>
              <a:t>I'm sure </a:t>
            </a:r>
            <a:r>
              <a:rPr lang="en-US" i="1" dirty="0" smtClean="0">
                <a:latin typeface="Times New Roman" panose="02020603050405020304" pitchFamily="18" charset="0"/>
                <a:ea typeface="Times New Roman" panose="02020603050405020304" pitchFamily="18" charset="0"/>
                <a:cs typeface="Times New Roman" panose="02020603050405020304" pitchFamily="18" charset="0"/>
              </a:rPr>
              <a:t>they </a:t>
            </a:r>
            <a:r>
              <a:rPr lang="en-US" i="1" dirty="0">
                <a:latin typeface="Times New Roman" panose="02020603050405020304" pitchFamily="18" charset="0"/>
                <a:ea typeface="Times New Roman" panose="02020603050405020304" pitchFamily="18" charset="0"/>
                <a:cs typeface="Times New Roman" panose="02020603050405020304" pitchFamily="18" charset="0"/>
              </a:rPr>
              <a:t>won't abandon him. I have a house there, everything is </a:t>
            </a:r>
            <a:r>
              <a:rPr lang="en-US" i="1" dirty="0" smtClean="0">
                <a:latin typeface="Times New Roman" panose="02020603050405020304" pitchFamily="18" charset="0"/>
                <a:ea typeface="Times New Roman" panose="02020603050405020304" pitchFamily="18" charset="0"/>
                <a:cs typeface="Times New Roman" panose="02020603050405020304" pitchFamily="18" charset="0"/>
              </a:rPr>
              <a:t>there. </a:t>
            </a:r>
            <a:r>
              <a:rPr lang="en-US" i="1" dirty="0">
                <a:latin typeface="Times New Roman" panose="02020603050405020304" pitchFamily="18" charset="0"/>
                <a:ea typeface="Times New Roman" panose="02020603050405020304" pitchFamily="18" charset="0"/>
                <a:cs typeface="Times New Roman" panose="02020603050405020304" pitchFamily="18" charset="0"/>
              </a:rPr>
              <a:t>Just keep raising him, I'm sure no one will abandon him” (NIHBT08).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398116" y="3567706"/>
            <a:ext cx="11128865" cy="923330"/>
          </a:xfrm>
          <a:prstGeom prst="rect">
            <a:avLst/>
          </a:prstGeom>
        </p:spPr>
        <p:txBody>
          <a:bodyPr wrap="square">
            <a:spAutoFit/>
          </a:bodyPr>
          <a:lstStyle/>
          <a:p>
            <a:pPr indent="228600">
              <a:lnSpc>
                <a:spcPct val="150000"/>
              </a:lnSpc>
              <a:spcAft>
                <a:spcPts val="800"/>
              </a:spcAft>
            </a:pPr>
            <a:r>
              <a:rPr lang="en-US" i="1" dirty="0">
                <a:latin typeface="Times New Roman" panose="02020603050405020304" pitchFamily="18" charset="0"/>
                <a:ea typeface="Times New Roman" panose="02020603050405020304" pitchFamily="18" charset="0"/>
                <a:cs typeface="Times New Roman" panose="02020603050405020304" pitchFamily="18" charset="0"/>
              </a:rPr>
              <a:t>“For this disease, the </a:t>
            </a:r>
            <a:r>
              <a:rPr lang="en-US" i="1" dirty="0" smtClean="0">
                <a:latin typeface="Times New Roman" panose="02020603050405020304" pitchFamily="18" charset="0"/>
                <a:ea typeface="Times New Roman" panose="02020603050405020304" pitchFamily="18" charset="0"/>
                <a:cs typeface="Times New Roman" panose="02020603050405020304" pitchFamily="18" charset="0"/>
              </a:rPr>
              <a:t>HSCT has </a:t>
            </a:r>
            <a:r>
              <a:rPr lang="en-US" i="1" dirty="0">
                <a:latin typeface="Times New Roman" panose="02020603050405020304" pitchFamily="18" charset="0"/>
                <a:ea typeface="Times New Roman" panose="02020603050405020304" pitchFamily="18" charset="0"/>
                <a:cs typeface="Times New Roman" panose="02020603050405020304" pitchFamily="18" charset="0"/>
              </a:rPr>
              <a:t>many problems, the first is the very big risk. </a:t>
            </a:r>
            <a:r>
              <a:rPr lang="en-US"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It is an opportunity but it is </a:t>
            </a:r>
            <a:r>
              <a:rPr lang="en-US"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also </a:t>
            </a:r>
            <a:r>
              <a:rPr lang="en-US"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risk and </a:t>
            </a:r>
            <a:r>
              <a:rPr lang="en-US"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challenge</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ea typeface="Times New Roman" panose="02020603050405020304" pitchFamily="18" charset="0"/>
                <a:cs typeface="Times New Roman" panose="02020603050405020304" pitchFamily="18" charset="0"/>
              </a:rPr>
              <a:t>I </a:t>
            </a:r>
            <a:r>
              <a:rPr lang="en-US" i="1" dirty="0">
                <a:latin typeface="Times New Roman" panose="02020603050405020304" pitchFamily="18" charset="0"/>
                <a:ea typeface="Times New Roman" panose="02020603050405020304" pitchFamily="18" charset="0"/>
                <a:cs typeface="Times New Roman" panose="02020603050405020304" pitchFamily="18" charset="0"/>
              </a:rPr>
              <a:t>have a comparison. Of </a:t>
            </a:r>
            <a:r>
              <a:rPr lang="en-US" i="1" dirty="0" smtClean="0">
                <a:latin typeface="Times New Roman" panose="02020603050405020304" pitchFamily="18" charset="0"/>
                <a:ea typeface="Times New Roman" panose="02020603050405020304" pitchFamily="18" charset="0"/>
                <a:cs typeface="Times New Roman" panose="02020603050405020304" pitchFamily="18" charset="0"/>
              </a:rPr>
              <a:t>course, </a:t>
            </a:r>
            <a:r>
              <a:rPr lang="en-US" i="1" dirty="0">
                <a:latin typeface="Times New Roman" panose="02020603050405020304" pitchFamily="18" charset="0"/>
                <a:ea typeface="Times New Roman" panose="02020603050405020304" pitchFamily="18" charset="0"/>
                <a:cs typeface="Times New Roman" panose="02020603050405020304" pitchFamily="18" charset="0"/>
              </a:rPr>
              <a:t>it will be fifty-fifty. One is gain, two is a loss” (NIBTH04).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Google Shape;312;p34"/>
          <p:cNvSpPr/>
          <p:nvPr/>
        </p:nvSpPr>
        <p:spPr>
          <a:xfrm>
            <a:off x="398117" y="3588125"/>
            <a:ext cx="11194470" cy="902911"/>
          </a:xfrm>
          <a:prstGeom prst="flowChartAlternateProcess">
            <a:avLst/>
          </a:prstGeom>
          <a:solidFill>
            <a:srgbClr val="5BCEC7">
              <a:alpha val="15180"/>
            </a:srgbClr>
          </a:solidFill>
          <a:ln>
            <a:noFill/>
          </a:ln>
        </p:spPr>
        <p:txBody>
          <a:bodyPr spcFirstLastPara="1" wrap="square" lIns="121900" tIns="121900" rIns="121900" bIns="121900" anchor="ctr" anchorCtr="0">
            <a:noAutofit/>
          </a:bodyPr>
          <a:lstStyle/>
          <a:p>
            <a:endParaRPr sz="2400"/>
          </a:p>
        </p:txBody>
      </p:sp>
      <p:sp>
        <p:nvSpPr>
          <p:cNvPr id="12" name="Rectangle 11"/>
          <p:cNvSpPr/>
          <p:nvPr/>
        </p:nvSpPr>
        <p:spPr>
          <a:xfrm>
            <a:off x="398116" y="4851575"/>
            <a:ext cx="11128865" cy="1338828"/>
          </a:xfrm>
          <a:prstGeom prst="rect">
            <a:avLst/>
          </a:prstGeom>
        </p:spPr>
        <p:txBody>
          <a:bodyPr wrap="square">
            <a:spAutoFit/>
          </a:bodyPr>
          <a:lstStyle/>
          <a:p>
            <a:pPr indent="228600">
              <a:lnSpc>
                <a:spcPct val="150000"/>
              </a:lnSpc>
              <a:spcAft>
                <a:spcPts val="800"/>
              </a:spcAft>
            </a:pPr>
            <a:r>
              <a:rPr lang="en-US" i="1" dirty="0">
                <a:latin typeface="Times New Roman" panose="02020603050405020304" pitchFamily="18" charset="0"/>
                <a:ea typeface="Times New Roman" panose="02020603050405020304" pitchFamily="18" charset="0"/>
                <a:cs typeface="Times New Roman" panose="02020603050405020304" pitchFamily="18" charset="0"/>
              </a:rPr>
              <a:t>“During the treatment process, I also </a:t>
            </a:r>
            <a:r>
              <a:rPr lang="en-US"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witnessed many patients </a:t>
            </a:r>
            <a:r>
              <a:rPr lang="en-US" i="1" dirty="0">
                <a:latin typeface="Times New Roman" panose="02020603050405020304" pitchFamily="18" charset="0"/>
                <a:ea typeface="Times New Roman" panose="02020603050405020304" pitchFamily="18" charset="0"/>
                <a:cs typeface="Times New Roman" panose="02020603050405020304" pitchFamily="18" charset="0"/>
              </a:rPr>
              <a:t>who were not strong enough to fight, they gave up, there were times when the hospital ran out of medicine, and I also saw many people leaving. At that time, of course, I was also worried about myself” (BTH05).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Google Shape;312;p34"/>
          <p:cNvSpPr/>
          <p:nvPr/>
        </p:nvSpPr>
        <p:spPr>
          <a:xfrm>
            <a:off x="398117" y="4851575"/>
            <a:ext cx="11194470" cy="1507661"/>
          </a:xfrm>
          <a:prstGeom prst="flowChartAlternateProcess">
            <a:avLst/>
          </a:prstGeom>
          <a:solidFill>
            <a:srgbClr val="5BCEC7">
              <a:alpha val="15180"/>
            </a:srgbClr>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730053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13</a:t>
            </a:fld>
            <a:endParaRPr lang="en-US" dirty="0"/>
          </a:p>
        </p:txBody>
      </p:sp>
      <p:sp>
        <p:nvSpPr>
          <p:cNvPr id="9" name="TextBox 8"/>
          <p:cNvSpPr txBox="1"/>
          <p:nvPr/>
        </p:nvSpPr>
        <p:spPr>
          <a:xfrm>
            <a:off x="5480336" y="1589844"/>
            <a:ext cx="1099404" cy="461665"/>
          </a:xfrm>
          <a:prstGeom prst="rect">
            <a:avLst/>
          </a:prstGeom>
          <a:noFill/>
        </p:spPr>
        <p:txBody>
          <a:bodyPr wrap="none" rtlCol="0">
            <a:spAutoFit/>
          </a:bodyPr>
          <a:lstStyle/>
          <a:p>
            <a:r>
              <a:rPr lang="en-US" sz="2400" b="1" dirty="0" smtClean="0"/>
              <a:t>Patient</a:t>
            </a:r>
            <a:endParaRPr lang="en-US" sz="2400" b="1" dirty="0"/>
          </a:p>
        </p:txBody>
      </p:sp>
      <p:sp>
        <p:nvSpPr>
          <p:cNvPr id="10" name="TextBox 9"/>
          <p:cNvSpPr txBox="1"/>
          <p:nvPr/>
        </p:nvSpPr>
        <p:spPr>
          <a:xfrm>
            <a:off x="2475897" y="4334496"/>
            <a:ext cx="1871474" cy="830997"/>
          </a:xfrm>
          <a:prstGeom prst="rect">
            <a:avLst/>
          </a:prstGeom>
          <a:noFill/>
        </p:spPr>
        <p:txBody>
          <a:bodyPr wrap="none" rtlCol="0">
            <a:spAutoFit/>
          </a:bodyPr>
          <a:lstStyle/>
          <a:p>
            <a:pPr algn="ctr"/>
            <a:r>
              <a:rPr lang="en-US" sz="2400" b="1" dirty="0" smtClean="0"/>
              <a:t>Healthcare </a:t>
            </a:r>
          </a:p>
          <a:p>
            <a:pPr algn="ctr"/>
            <a:r>
              <a:rPr lang="en-US" sz="2400" b="1" dirty="0" smtClean="0"/>
              <a:t>professionals</a:t>
            </a:r>
            <a:endParaRPr lang="en-US" sz="2400" b="1" dirty="0"/>
          </a:p>
        </p:txBody>
      </p:sp>
      <p:sp>
        <p:nvSpPr>
          <p:cNvPr id="11" name="TextBox 10"/>
          <p:cNvSpPr txBox="1"/>
          <p:nvPr/>
        </p:nvSpPr>
        <p:spPr>
          <a:xfrm>
            <a:off x="8334211" y="4402543"/>
            <a:ext cx="1016240" cy="461665"/>
          </a:xfrm>
          <a:prstGeom prst="rect">
            <a:avLst/>
          </a:prstGeom>
          <a:noFill/>
        </p:spPr>
        <p:txBody>
          <a:bodyPr wrap="none" rtlCol="0">
            <a:spAutoFit/>
          </a:bodyPr>
          <a:lstStyle/>
          <a:p>
            <a:r>
              <a:rPr lang="en-US" sz="2400" b="1" dirty="0" smtClean="0"/>
              <a:t>Family</a:t>
            </a:r>
            <a:endParaRPr lang="en-US" sz="2400" b="1" dirty="0"/>
          </a:p>
        </p:txBody>
      </p:sp>
      <p:sp>
        <p:nvSpPr>
          <p:cNvPr id="12" name="Rounded Rectangle 11"/>
          <p:cNvSpPr/>
          <p:nvPr/>
        </p:nvSpPr>
        <p:spPr>
          <a:xfrm>
            <a:off x="2177261" y="4333172"/>
            <a:ext cx="2468747" cy="8309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032511" y="1469511"/>
            <a:ext cx="1995055" cy="6916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934268" y="4288054"/>
            <a:ext cx="1990945" cy="8309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2799634" y="1918603"/>
            <a:ext cx="2021748" cy="213990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195240" y="2242625"/>
            <a:ext cx="1647091" cy="1758020"/>
          </a:xfrm>
          <a:prstGeom prst="straightConnector1">
            <a:avLst/>
          </a:prstGeom>
          <a:ln w="285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195240" y="1909643"/>
            <a:ext cx="1962615" cy="209642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056406" y="4703552"/>
            <a:ext cx="2476846"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963077" y="4891705"/>
            <a:ext cx="2704061" cy="1417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18788108">
            <a:off x="2595068" y="2769856"/>
            <a:ext cx="1899494" cy="338554"/>
          </a:xfrm>
          <a:prstGeom prst="rect">
            <a:avLst/>
          </a:prstGeom>
          <a:noFill/>
        </p:spPr>
        <p:txBody>
          <a:bodyPr wrap="none" rtlCol="0">
            <a:spAutoFit/>
          </a:bodyPr>
          <a:lstStyle/>
          <a:p>
            <a:r>
              <a:rPr lang="en-US" sz="1600" dirty="0" smtClean="0"/>
              <a:t>Respect the decision</a:t>
            </a:r>
            <a:endParaRPr lang="en-US" sz="1600" dirty="0"/>
          </a:p>
        </p:txBody>
      </p:sp>
      <p:cxnSp>
        <p:nvCxnSpPr>
          <p:cNvPr id="45" name="Straight Arrow Connector 44"/>
          <p:cNvCxnSpPr/>
          <p:nvPr/>
        </p:nvCxnSpPr>
        <p:spPr>
          <a:xfrm flipV="1">
            <a:off x="3061855" y="2242625"/>
            <a:ext cx="1759527" cy="1844466"/>
          </a:xfrm>
          <a:prstGeom prst="straightConnector1">
            <a:avLst/>
          </a:prstGeom>
          <a:ln w="285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rot="18780489">
            <a:off x="3179544" y="3121066"/>
            <a:ext cx="1785810" cy="369332"/>
          </a:xfrm>
          <a:prstGeom prst="rect">
            <a:avLst/>
          </a:prstGeom>
          <a:noFill/>
        </p:spPr>
        <p:txBody>
          <a:bodyPr wrap="none" rtlCol="0">
            <a:spAutoFit/>
          </a:bodyPr>
          <a:lstStyle/>
          <a:p>
            <a:r>
              <a:rPr lang="en-US" dirty="0" smtClean="0"/>
              <a:t>2-way </a:t>
            </a:r>
            <a:r>
              <a:rPr lang="en-US" sz="1600" dirty="0" smtClean="0"/>
              <a:t>relationship</a:t>
            </a:r>
            <a:endParaRPr lang="en-US" sz="1600" dirty="0"/>
          </a:p>
        </p:txBody>
      </p:sp>
      <p:sp>
        <p:nvSpPr>
          <p:cNvPr id="52" name="TextBox 51"/>
          <p:cNvSpPr txBox="1"/>
          <p:nvPr/>
        </p:nvSpPr>
        <p:spPr>
          <a:xfrm rot="2828767">
            <a:off x="7412467" y="2667763"/>
            <a:ext cx="1899494" cy="338554"/>
          </a:xfrm>
          <a:prstGeom prst="rect">
            <a:avLst/>
          </a:prstGeom>
          <a:noFill/>
        </p:spPr>
        <p:txBody>
          <a:bodyPr wrap="none" rtlCol="0">
            <a:spAutoFit/>
          </a:bodyPr>
          <a:lstStyle/>
          <a:p>
            <a:r>
              <a:rPr lang="en-US" sz="1600" dirty="0" smtClean="0"/>
              <a:t>Respect the decision</a:t>
            </a:r>
            <a:endParaRPr lang="en-US" sz="1600" dirty="0"/>
          </a:p>
        </p:txBody>
      </p:sp>
      <p:sp>
        <p:nvSpPr>
          <p:cNvPr id="53" name="TextBox 52"/>
          <p:cNvSpPr txBox="1"/>
          <p:nvPr/>
        </p:nvSpPr>
        <p:spPr>
          <a:xfrm rot="2807550">
            <a:off x="6826779" y="3024093"/>
            <a:ext cx="2055884" cy="338554"/>
          </a:xfrm>
          <a:prstGeom prst="rect">
            <a:avLst/>
          </a:prstGeom>
          <a:noFill/>
        </p:spPr>
        <p:txBody>
          <a:bodyPr wrap="none" rtlCol="0">
            <a:spAutoFit/>
          </a:bodyPr>
          <a:lstStyle/>
          <a:p>
            <a:r>
              <a:rPr lang="en-US" sz="1600" dirty="0" smtClean="0"/>
              <a:t>Share decision-making</a:t>
            </a:r>
            <a:endParaRPr lang="en-US" sz="1600" dirty="0"/>
          </a:p>
        </p:txBody>
      </p:sp>
      <p:sp>
        <p:nvSpPr>
          <p:cNvPr id="54" name="TextBox 53"/>
          <p:cNvSpPr txBox="1"/>
          <p:nvPr/>
        </p:nvSpPr>
        <p:spPr>
          <a:xfrm>
            <a:off x="5946661" y="4905880"/>
            <a:ext cx="597664" cy="338554"/>
          </a:xfrm>
          <a:prstGeom prst="rect">
            <a:avLst/>
          </a:prstGeom>
          <a:noFill/>
        </p:spPr>
        <p:txBody>
          <a:bodyPr wrap="none" rtlCol="0">
            <a:spAutoFit/>
          </a:bodyPr>
          <a:lstStyle/>
          <a:p>
            <a:r>
              <a:rPr lang="en-US" sz="1600" dirty="0" smtClean="0"/>
              <a:t>Trust</a:t>
            </a:r>
            <a:endParaRPr lang="en-US" sz="1600" dirty="0"/>
          </a:p>
        </p:txBody>
      </p:sp>
      <p:sp>
        <p:nvSpPr>
          <p:cNvPr id="55" name="TextBox 54"/>
          <p:cNvSpPr txBox="1"/>
          <p:nvPr/>
        </p:nvSpPr>
        <p:spPr>
          <a:xfrm>
            <a:off x="5343702" y="4340343"/>
            <a:ext cx="1899494" cy="338554"/>
          </a:xfrm>
          <a:prstGeom prst="rect">
            <a:avLst/>
          </a:prstGeom>
          <a:noFill/>
        </p:spPr>
        <p:txBody>
          <a:bodyPr wrap="none" rtlCol="0">
            <a:spAutoFit/>
          </a:bodyPr>
          <a:lstStyle/>
          <a:p>
            <a:r>
              <a:rPr lang="en-US" sz="1600" dirty="0" smtClean="0"/>
              <a:t>Respect the decision</a:t>
            </a:r>
            <a:endParaRPr lang="en-US" sz="1600" dirty="0"/>
          </a:p>
        </p:txBody>
      </p:sp>
      <p:sp>
        <p:nvSpPr>
          <p:cNvPr id="68" name="Oval 67"/>
          <p:cNvSpPr/>
          <p:nvPr/>
        </p:nvSpPr>
        <p:spPr>
          <a:xfrm>
            <a:off x="1379124" y="1112098"/>
            <a:ext cx="9301827" cy="527169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txBox="1">
            <a:spLocks/>
          </p:cNvSpPr>
          <p:nvPr/>
        </p:nvSpPr>
        <p:spPr>
          <a:xfrm>
            <a:off x="675207" y="264403"/>
            <a:ext cx="10169993" cy="6020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smtClean="0">
                <a:solidFill>
                  <a:srgbClr val="002060"/>
                </a:solidFill>
                <a:latin typeface="+mn-lt"/>
              </a:rPr>
              <a:t>Theme 3: </a:t>
            </a:r>
            <a:r>
              <a:rPr lang="en-US" sz="3000" b="1" dirty="0" smtClean="0">
                <a:solidFill>
                  <a:schemeClr val="accent5">
                    <a:lumMod val="50000"/>
                  </a:schemeClr>
                </a:solidFill>
                <a:latin typeface="+mn-lt"/>
              </a:rPr>
              <a:t>Achieving </a:t>
            </a:r>
            <a:r>
              <a:rPr lang="en-US" sz="3000" b="1" dirty="0">
                <a:solidFill>
                  <a:schemeClr val="accent5">
                    <a:lumMod val="50000"/>
                  </a:schemeClr>
                </a:solidFill>
                <a:latin typeface="+mn-lt"/>
              </a:rPr>
              <a:t>a dynamic balance in decision-making</a:t>
            </a:r>
          </a:p>
        </p:txBody>
      </p:sp>
    </p:spTree>
    <p:extLst>
      <p:ext uri="{BB962C8B-B14F-4D97-AF65-F5344CB8AC3E}">
        <p14:creationId xmlns:p14="http://schemas.microsoft.com/office/powerpoint/2010/main" val="900291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0" name="Title 1"/>
          <p:cNvSpPr txBox="1">
            <a:spLocks/>
          </p:cNvSpPr>
          <p:nvPr/>
        </p:nvSpPr>
        <p:spPr>
          <a:xfrm>
            <a:off x="716771" y="281119"/>
            <a:ext cx="10169993" cy="10073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smtClean="0">
                <a:solidFill>
                  <a:srgbClr val="002060"/>
                </a:solidFill>
                <a:latin typeface="+mn-lt"/>
              </a:rPr>
              <a:t>Theme 3: </a:t>
            </a:r>
          </a:p>
          <a:p>
            <a:r>
              <a:rPr lang="en-US" sz="3000" b="1" dirty="0">
                <a:solidFill>
                  <a:schemeClr val="accent5">
                    <a:lumMod val="50000"/>
                  </a:schemeClr>
                </a:solidFill>
                <a:latin typeface="+mn-lt"/>
              </a:rPr>
              <a:t>Achieving a dynamic balance in decision-making</a:t>
            </a:r>
          </a:p>
        </p:txBody>
      </p:sp>
      <p:sp>
        <p:nvSpPr>
          <p:cNvPr id="8" name="Google Shape;312;p34"/>
          <p:cNvSpPr/>
          <p:nvPr/>
        </p:nvSpPr>
        <p:spPr>
          <a:xfrm>
            <a:off x="595744" y="1533436"/>
            <a:ext cx="11111343" cy="1690254"/>
          </a:xfrm>
          <a:prstGeom prst="flowChartAlternateProcess">
            <a:avLst/>
          </a:prstGeom>
          <a:solidFill>
            <a:srgbClr val="5BCEC7">
              <a:alpha val="15180"/>
            </a:srgbClr>
          </a:solidFill>
          <a:ln>
            <a:noFill/>
          </a:ln>
        </p:spPr>
        <p:txBody>
          <a:bodyPr spcFirstLastPara="1" wrap="square" lIns="121900" tIns="121900" rIns="121900" bIns="121900" anchor="ctr" anchorCtr="0">
            <a:noAutofit/>
          </a:bodyPr>
          <a:lstStyle/>
          <a:p>
            <a:endParaRPr sz="2400"/>
          </a:p>
        </p:txBody>
      </p:sp>
      <p:sp>
        <p:nvSpPr>
          <p:cNvPr id="9" name="Rectangle 8"/>
          <p:cNvSpPr/>
          <p:nvPr/>
        </p:nvSpPr>
        <p:spPr>
          <a:xfrm>
            <a:off x="716771" y="1626153"/>
            <a:ext cx="10487893" cy="1338828"/>
          </a:xfrm>
          <a:prstGeom prst="rect">
            <a:avLst/>
          </a:prstGeom>
        </p:spPr>
        <p:txBody>
          <a:bodyPr wrap="square">
            <a:spAutoFit/>
          </a:bodyPr>
          <a:lstStyle/>
          <a:p>
            <a:pPr indent="228600">
              <a:lnSpc>
                <a:spcPct val="150000"/>
              </a:lnSpc>
              <a:spcAft>
                <a:spcPts val="800"/>
              </a:spcAft>
            </a:pPr>
            <a:r>
              <a:rPr lang="en-US" i="1" dirty="0">
                <a:latin typeface="Times New Roman" panose="02020603050405020304" pitchFamily="18" charset="0"/>
                <a:ea typeface="Times New Roman" panose="02020603050405020304" pitchFamily="18" charset="0"/>
                <a:cs typeface="Times New Roman" panose="02020603050405020304" pitchFamily="18" charset="0"/>
              </a:rPr>
              <a:t>“The communication between </a:t>
            </a:r>
            <a:r>
              <a:rPr lang="en-US"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 patient and the doctor should also have a two-way relationship</a:t>
            </a:r>
            <a:r>
              <a:rPr lang="en-US" i="1" dirty="0">
                <a:latin typeface="Times New Roman" panose="02020603050405020304" pitchFamily="18" charset="0"/>
                <a:ea typeface="Times New Roman" panose="02020603050405020304" pitchFamily="18" charset="0"/>
                <a:cs typeface="Times New Roman" panose="02020603050405020304" pitchFamily="18" charset="0"/>
              </a:rPr>
              <a:t>, enhancing the experience and being more effective… In general, I also keep a good relationship with the doctor and especially I have my own ideas.” (NIBTH02)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716771" y="4045099"/>
            <a:ext cx="11166748" cy="1709892"/>
          </a:xfrm>
          <a:prstGeom prst="rect">
            <a:avLst/>
          </a:prstGeom>
        </p:spPr>
        <p:txBody>
          <a:bodyPr wrap="square">
            <a:spAutoFit/>
          </a:bodyPr>
          <a:lstStyle/>
          <a:p>
            <a:pPr>
              <a:lnSpc>
                <a:spcPct val="150000"/>
              </a:lnSpc>
            </a:pPr>
            <a:r>
              <a:rPr lang="en-US" i="1" dirty="0" smtClean="0">
                <a:latin typeface="Times New Roman" panose="02020603050405020304" pitchFamily="18" charset="0"/>
                <a:ea typeface="Times New Roman" panose="02020603050405020304" pitchFamily="18" charset="0"/>
              </a:rPr>
              <a:t>“Actually</a:t>
            </a:r>
            <a:r>
              <a:rPr lang="en-US" i="1" dirty="0">
                <a:latin typeface="Times New Roman" panose="02020603050405020304" pitchFamily="18" charset="0"/>
                <a:ea typeface="Times New Roman" panose="02020603050405020304" pitchFamily="18" charset="0"/>
              </a:rPr>
              <a:t>, I got this disease when I was only seventeen years old. I'm still very young, I can't decide for myself. It's not that I don't decide, but because of course </a:t>
            </a:r>
            <a:r>
              <a:rPr lang="en-US" i="1" dirty="0">
                <a:solidFill>
                  <a:srgbClr val="FF0000"/>
                </a:solidFill>
                <a:latin typeface="Times New Roman" panose="02020603050405020304" pitchFamily="18" charset="0"/>
                <a:ea typeface="Times New Roman" panose="02020603050405020304" pitchFamily="18" charset="0"/>
              </a:rPr>
              <a:t>I'm young, my parents have to make the decision. Because my father has money, </a:t>
            </a:r>
            <a:r>
              <a:rPr lang="en-US" i="1" dirty="0">
                <a:latin typeface="Times New Roman" panose="02020603050405020304" pitchFamily="18" charset="0"/>
                <a:ea typeface="Times New Roman" panose="02020603050405020304" pitchFamily="18" charset="0"/>
              </a:rPr>
              <a:t>my father has research about situation, my father is interested in learning a lot of information, and also regarding financial issue, right? ...</a:t>
            </a:r>
            <a:endParaRPr lang="en-US" dirty="0"/>
          </a:p>
        </p:txBody>
      </p:sp>
      <p:sp>
        <p:nvSpPr>
          <p:cNvPr id="11" name="Google Shape;312;p34"/>
          <p:cNvSpPr/>
          <p:nvPr/>
        </p:nvSpPr>
        <p:spPr>
          <a:xfrm>
            <a:off x="595744" y="3800136"/>
            <a:ext cx="11111343" cy="2143463"/>
          </a:xfrm>
          <a:prstGeom prst="flowChartAlternateProcess">
            <a:avLst/>
          </a:prstGeom>
          <a:solidFill>
            <a:srgbClr val="5BCEC7">
              <a:alpha val="15180"/>
            </a:srgbClr>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456946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0" name="Title 1"/>
          <p:cNvSpPr txBox="1">
            <a:spLocks/>
          </p:cNvSpPr>
          <p:nvPr/>
        </p:nvSpPr>
        <p:spPr>
          <a:xfrm>
            <a:off x="529841" y="256405"/>
            <a:ext cx="11191104" cy="10073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smtClean="0">
                <a:solidFill>
                  <a:srgbClr val="002060"/>
                </a:solidFill>
                <a:latin typeface="+mn-lt"/>
              </a:rPr>
              <a:t>Theme 4: </a:t>
            </a:r>
          </a:p>
          <a:p>
            <a:r>
              <a:rPr lang="en-US" sz="3000" b="1" dirty="0">
                <a:solidFill>
                  <a:schemeClr val="accent5">
                    <a:lumMod val="50000"/>
                  </a:schemeClr>
                </a:solidFill>
                <a:latin typeface="+mn-lt"/>
              </a:rPr>
              <a:t>Eventual decision and its long-term repercussion </a:t>
            </a:r>
            <a:r>
              <a:rPr lang="en-US" sz="3000" b="1" dirty="0" smtClean="0">
                <a:solidFill>
                  <a:schemeClr val="accent5">
                    <a:lumMod val="50000"/>
                  </a:schemeClr>
                </a:solidFill>
                <a:latin typeface="+mn-lt"/>
              </a:rPr>
              <a:t>on </a:t>
            </a:r>
            <a:r>
              <a:rPr lang="en-US" sz="3000" b="1" dirty="0">
                <a:solidFill>
                  <a:schemeClr val="accent5">
                    <a:lumMod val="50000"/>
                  </a:schemeClr>
                </a:solidFill>
                <a:latin typeface="+mn-lt"/>
              </a:rPr>
              <a:t>decision-makers</a:t>
            </a:r>
          </a:p>
        </p:txBody>
      </p:sp>
      <p:sp>
        <p:nvSpPr>
          <p:cNvPr id="8" name="Rectangle 7"/>
          <p:cNvSpPr/>
          <p:nvPr/>
        </p:nvSpPr>
        <p:spPr>
          <a:xfrm>
            <a:off x="638993" y="1651291"/>
            <a:ext cx="10972800" cy="923330"/>
          </a:xfrm>
          <a:prstGeom prst="rect">
            <a:avLst/>
          </a:prstGeom>
        </p:spPr>
        <p:txBody>
          <a:bodyPr wrap="square">
            <a:spAutoFit/>
          </a:bodyPr>
          <a:lstStyle/>
          <a:p>
            <a:pPr indent="228600">
              <a:lnSpc>
                <a:spcPct val="150000"/>
              </a:lnSpc>
              <a:spcAft>
                <a:spcPts val="800"/>
              </a:spcAft>
            </a:pPr>
            <a:r>
              <a:rPr lang="en-US" i="1" dirty="0">
                <a:latin typeface="Times New Roman" panose="02020603050405020304" pitchFamily="18" charset="0"/>
                <a:ea typeface="Times New Roman" panose="02020603050405020304" pitchFamily="18" charset="0"/>
                <a:cs typeface="Times New Roman" panose="02020603050405020304" pitchFamily="18" charset="0"/>
              </a:rPr>
              <a:t>“Ever since I made that decision, both me and my family have tried a lot in terms of time, effort, money, and many different factors. Well, until now he and everyone are </a:t>
            </a:r>
            <a:r>
              <a:rPr lang="en-US"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satisfied</a:t>
            </a:r>
            <a:r>
              <a:rPr lang="en-US" i="1" dirty="0">
                <a:latin typeface="Times New Roman" panose="02020603050405020304" pitchFamily="18" charset="0"/>
                <a:ea typeface="Times New Roman" panose="02020603050405020304" pitchFamily="18" charset="0"/>
                <a:cs typeface="Times New Roman" panose="02020603050405020304" pitchFamily="18" charset="0"/>
              </a:rPr>
              <a:t> and also see that </a:t>
            </a:r>
            <a:r>
              <a:rPr lang="en-US"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it was a right decision</a:t>
            </a:r>
            <a:r>
              <a:rPr lang="en-US" i="1" dirty="0">
                <a:latin typeface="Times New Roman" panose="02020603050405020304" pitchFamily="18" charset="0"/>
                <a:ea typeface="Times New Roman" panose="02020603050405020304" pitchFamily="18" charset="0"/>
                <a:cs typeface="Times New Roman" panose="02020603050405020304" pitchFamily="18" charset="0"/>
              </a:rPr>
              <a:t>” (NIBTH02).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Google Shape;312;p34"/>
          <p:cNvSpPr/>
          <p:nvPr/>
        </p:nvSpPr>
        <p:spPr>
          <a:xfrm>
            <a:off x="638993" y="1489501"/>
            <a:ext cx="10972800" cy="1246909"/>
          </a:xfrm>
          <a:prstGeom prst="flowChartAlternateProcess">
            <a:avLst/>
          </a:prstGeom>
          <a:solidFill>
            <a:srgbClr val="5BCEC7">
              <a:alpha val="15180"/>
            </a:srgbClr>
          </a:solidFill>
          <a:ln>
            <a:noFill/>
          </a:ln>
        </p:spPr>
        <p:txBody>
          <a:bodyPr spcFirstLastPara="1" wrap="square" lIns="121900" tIns="121900" rIns="121900" bIns="121900" anchor="ctr" anchorCtr="0">
            <a:noAutofit/>
          </a:bodyPr>
          <a:lstStyle/>
          <a:p>
            <a:endParaRPr sz="2400"/>
          </a:p>
        </p:txBody>
      </p:sp>
      <p:sp>
        <p:nvSpPr>
          <p:cNvPr id="10" name="Google Shape;312;p34"/>
          <p:cNvSpPr/>
          <p:nvPr/>
        </p:nvSpPr>
        <p:spPr>
          <a:xfrm>
            <a:off x="609598" y="3369872"/>
            <a:ext cx="11277602" cy="2351349"/>
          </a:xfrm>
          <a:prstGeom prst="flowChartAlternateProcess">
            <a:avLst/>
          </a:prstGeom>
          <a:solidFill>
            <a:srgbClr val="5BCEC7">
              <a:alpha val="15180"/>
            </a:srgbClr>
          </a:solidFill>
          <a:ln>
            <a:noFill/>
          </a:ln>
        </p:spPr>
        <p:txBody>
          <a:bodyPr spcFirstLastPara="1" wrap="square" lIns="121900" tIns="121900" rIns="121900" bIns="121900" anchor="ctr" anchorCtr="0">
            <a:noAutofit/>
          </a:bodyPr>
          <a:lstStyle/>
          <a:p>
            <a:endParaRPr sz="2400"/>
          </a:p>
        </p:txBody>
      </p:sp>
      <p:sp>
        <p:nvSpPr>
          <p:cNvPr id="11" name="Rectangle 10"/>
          <p:cNvSpPr/>
          <p:nvPr/>
        </p:nvSpPr>
        <p:spPr>
          <a:xfrm>
            <a:off x="609598" y="3460635"/>
            <a:ext cx="10972800" cy="2169825"/>
          </a:xfrm>
          <a:prstGeom prst="rect">
            <a:avLst/>
          </a:prstGeom>
        </p:spPr>
        <p:txBody>
          <a:bodyPr wrap="square">
            <a:spAutoFit/>
          </a:bodyPr>
          <a:lstStyle/>
          <a:p>
            <a:pPr indent="228600">
              <a:lnSpc>
                <a:spcPct val="150000"/>
              </a:lnSpc>
              <a:spcAft>
                <a:spcPts val="800"/>
              </a:spcAft>
            </a:pPr>
            <a:r>
              <a:rPr lang="en-US" i="1" dirty="0">
                <a:latin typeface="Times New Roman" panose="02020603050405020304" pitchFamily="18" charset="0"/>
                <a:ea typeface="Times New Roman" panose="02020603050405020304" pitchFamily="18" charset="0"/>
                <a:cs typeface="Times New Roman" panose="02020603050405020304" pitchFamily="18" charset="0"/>
              </a:rPr>
              <a:t>“That's me, ... Just like myself, I hope many people are as lucky as me. Either this or either health insurance is likely to pay for most of the costs of transplants for patients to have access to. If not, it is possible that hospitals could implement programs. In general, </a:t>
            </a:r>
            <a:r>
              <a:rPr lang="en-US"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there are charitable sources, there are budget sources, which can mobilize budget sources to support them in part or to give them access to </a:t>
            </a:r>
            <a:r>
              <a:rPr lang="en-US"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it</a:t>
            </a:r>
            <a:r>
              <a:rPr lang="en-US" i="1" dirty="0" smtClean="0">
                <a:latin typeface="Times New Roman" panose="02020603050405020304" pitchFamily="18" charset="0"/>
                <a:ea typeface="Times New Roman" panose="02020603050405020304" pitchFamily="18" charset="0"/>
                <a:cs typeface="Times New Roman" panose="02020603050405020304" pitchFamily="18" charset="0"/>
              </a:rPr>
              <a:t>…Well</a:t>
            </a:r>
            <a:r>
              <a:rPr lang="en-US" i="1" dirty="0">
                <a:latin typeface="Times New Roman" panose="02020603050405020304" pitchFamily="18" charset="0"/>
                <a:ea typeface="Times New Roman" panose="02020603050405020304" pitchFamily="18" charset="0"/>
                <a:cs typeface="Times New Roman" panose="02020603050405020304" pitchFamily="18" charset="0"/>
              </a:rPr>
              <a:t>, I hope that in the future, if you can make a call as a person taking care of your patients, call for fund. To be able to help them somewhat</a:t>
            </a:r>
            <a:r>
              <a:rPr lang="en-US"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Times New Roman" panose="02020603050405020304" pitchFamily="18" charset="0"/>
                <a:cs typeface="Times New Roman" panose="02020603050405020304" pitchFamily="18" charset="0"/>
              </a:rPr>
              <a:t>(VM04).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28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0" name="Title 1"/>
          <p:cNvSpPr txBox="1">
            <a:spLocks/>
          </p:cNvSpPr>
          <p:nvPr/>
        </p:nvSpPr>
        <p:spPr>
          <a:xfrm>
            <a:off x="690433" y="363573"/>
            <a:ext cx="9476887" cy="6389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rgbClr val="002060"/>
                </a:solidFill>
                <a:latin typeface="Calibri" panose="020F0502020204030204" pitchFamily="34" charset="0"/>
              </a:rPr>
              <a:t>Discussion</a:t>
            </a:r>
            <a:endParaRPr lang="en-US" sz="3200" b="1" dirty="0">
              <a:solidFill>
                <a:srgbClr val="002060"/>
              </a:solidFill>
              <a:latin typeface="+mn-lt"/>
            </a:endParaRPr>
          </a:p>
        </p:txBody>
      </p:sp>
      <p:sp>
        <p:nvSpPr>
          <p:cNvPr id="2" name="Rectangle 1"/>
          <p:cNvSpPr/>
          <p:nvPr/>
        </p:nvSpPr>
        <p:spPr>
          <a:xfrm>
            <a:off x="429491" y="1215333"/>
            <a:ext cx="11374582" cy="5078313"/>
          </a:xfrm>
          <a:prstGeom prst="rect">
            <a:avLst/>
          </a:prstGeom>
        </p:spPr>
        <p:txBody>
          <a:bodyPr wrap="square">
            <a:spAutoFit/>
          </a:bodyPr>
          <a:lstStyle/>
          <a:p>
            <a:pPr marL="285750" indent="-285750">
              <a:buFont typeface="Arial" panose="020B0604020202020204" pitchFamily="34" charset="0"/>
              <a:buChar char="•"/>
            </a:pPr>
            <a:r>
              <a:rPr lang="en-US" dirty="0"/>
              <a:t>Getting illness provides a context </a:t>
            </a:r>
            <a:r>
              <a:rPr lang="en-US" dirty="0" smtClean="0"/>
              <a:t>that encourages </a:t>
            </a:r>
            <a:r>
              <a:rPr lang="en-US" dirty="0"/>
              <a:t>individuals to participate in </a:t>
            </a:r>
            <a:r>
              <a:rPr lang="en-US" dirty="0" smtClean="0"/>
              <a:t>decisions, </a:t>
            </a:r>
            <a:r>
              <a:rPr lang="en-US" dirty="0">
                <a:ea typeface="Times New Roman" panose="02020603050405020304" pitchFamily="18" charset="0"/>
                <a:cs typeface="Times New Roman" panose="02020603050405020304" pitchFamily="18" charset="0"/>
              </a:rPr>
              <a:t>ask questions and get references, voice their feelings and concerns, and take responsibility for </a:t>
            </a:r>
            <a:r>
              <a:rPr lang="en-US" dirty="0" smtClean="0">
                <a:ea typeface="Times New Roman" panose="02020603050405020304" pitchFamily="18" charset="0"/>
                <a:cs typeface="Times New Roman" panose="02020603050405020304" pitchFamily="18" charset="0"/>
              </a:rPr>
              <a:t>their decisions </a:t>
            </a:r>
            <a:r>
              <a:rPr lang="en-US" sz="1400" dirty="0" smtClean="0"/>
              <a:t>(</a:t>
            </a:r>
            <a:r>
              <a:rPr lang="en-US" sz="1400" dirty="0" err="1" smtClean="0"/>
              <a:t>Dodds</a:t>
            </a:r>
            <a:r>
              <a:rPr lang="en-US" sz="1400" dirty="0"/>
              <a:t>, 2000; </a:t>
            </a:r>
            <a:r>
              <a:rPr lang="en-US" sz="1400" dirty="0" err="1"/>
              <a:t>Spierings</a:t>
            </a:r>
            <a:r>
              <a:rPr lang="en-US" sz="1400" dirty="0"/>
              <a:t> et al., 2020; </a:t>
            </a:r>
            <a:r>
              <a:rPr lang="en-US" sz="1400" dirty="0" err="1"/>
              <a:t>Tariman</a:t>
            </a:r>
            <a:r>
              <a:rPr lang="en-US" sz="1400" dirty="0"/>
              <a:t> et al., 2014).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Different situations of HSCT approaches made different </a:t>
            </a:r>
            <a:r>
              <a:rPr lang="en-US" dirty="0" smtClean="0"/>
              <a:t>perceptions and </a:t>
            </a:r>
            <a:r>
              <a:rPr lang="en-US" dirty="0"/>
              <a:t>attitudes about HSCT =&gt; Social context had influences on patient’s point of view regarding treatment option </a:t>
            </a:r>
            <a:r>
              <a:rPr lang="en-US" sz="1400" dirty="0"/>
              <a:t>(Walter et al., 2014; Dove at al., 2017</a:t>
            </a:r>
            <a:r>
              <a:rPr lang="en-US" sz="1400" dirty="0" smtClean="0"/>
              <a:t>).</a:t>
            </a:r>
          </a:p>
          <a:p>
            <a:pPr marL="285750" indent="-285750">
              <a:buFont typeface="Arial" panose="020B0604020202020204" pitchFamily="34" charset="0"/>
              <a:buChar char="•"/>
            </a:pPr>
            <a:endParaRPr lang="en-US" dirty="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t>Receiving support from </a:t>
            </a:r>
            <a:r>
              <a:rPr lang="en-US" dirty="0" smtClean="0"/>
              <a:t>relationships (family</a:t>
            </a:r>
            <a:r>
              <a:rPr lang="en-US" dirty="0"/>
              <a:t>, HCPs, </a:t>
            </a:r>
            <a:r>
              <a:rPr lang="en-US" dirty="0" smtClean="0"/>
              <a:t>personal rapports) </a:t>
            </a:r>
            <a:r>
              <a:rPr lang="en-US" dirty="0"/>
              <a:t>foster a person’s capacity to be autonomous, help them get more strength and closer to the final decision </a:t>
            </a:r>
            <a:r>
              <a:rPr lang="en-US" sz="1400" dirty="0"/>
              <a:t>(Solanki et al.,2021, Shih et al., 2018; Bell et al., 2015</a:t>
            </a:r>
            <a:r>
              <a:rPr lang="en-US" sz="1400"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Undue interference of FMs and time constraint affect ability to make decisions autonomously and makes patient care more challenging </a:t>
            </a:r>
            <a:r>
              <a:rPr lang="en-US" sz="1400" dirty="0"/>
              <a:t>(Fuller et al., 2022; Schneider, 1998; Maule &amp; </a:t>
            </a:r>
            <a:r>
              <a:rPr lang="en-US" sz="1400" dirty="0" err="1"/>
              <a:t>Edland</a:t>
            </a:r>
            <a:r>
              <a:rPr lang="en-US" sz="1400" dirty="0"/>
              <a:t>, 1997; </a:t>
            </a:r>
            <a:r>
              <a:rPr lang="en-US" sz="1400" dirty="0" err="1"/>
              <a:t>Musken</a:t>
            </a:r>
            <a:r>
              <a:rPr lang="en-US" sz="1400" dirty="0"/>
              <a:t> et al., 2019).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final say in the decision-making </a:t>
            </a:r>
            <a:r>
              <a:rPr lang="en-US" dirty="0" smtClean="0"/>
              <a:t>is </a:t>
            </a:r>
            <a:r>
              <a:rPr lang="en-US" dirty="0"/>
              <a:t>not only the moment that patients look into themselves but also looking for the accompany and interactions with their family, HCPs </a:t>
            </a:r>
            <a:r>
              <a:rPr lang="en-US" sz="1400" dirty="0" smtClean="0"/>
              <a:t>(</a:t>
            </a:r>
            <a:r>
              <a:rPr lang="en-US" sz="1400" dirty="0" err="1" smtClean="0"/>
              <a:t>Asiedu</a:t>
            </a:r>
            <a:r>
              <a:rPr lang="en-US" sz="1400" dirty="0" smtClean="0"/>
              <a:t> </a:t>
            </a:r>
            <a:r>
              <a:rPr lang="en-US" sz="1400" dirty="0"/>
              <a:t>et al., 2018; </a:t>
            </a:r>
            <a:r>
              <a:rPr lang="en-US" sz="1400" dirty="0" err="1"/>
              <a:t>Caocci</a:t>
            </a:r>
            <a:r>
              <a:rPr lang="en-US" sz="1400" dirty="0"/>
              <a:t> et al., 2011; </a:t>
            </a:r>
            <a:r>
              <a:rPr lang="en-US" sz="1400" dirty="0" err="1"/>
              <a:t>Mekelenkamp</a:t>
            </a:r>
            <a:r>
              <a:rPr lang="en-US" sz="1400" dirty="0"/>
              <a:t> et al., 2021)</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ea typeface="Times New Roman" panose="02020603050405020304" pitchFamily="18" charset="0"/>
              </a:rPr>
              <a:t>Satisfaction with the decision they already gave, regardless of agreeing HSCT or declining HSCT </a:t>
            </a:r>
            <a:r>
              <a:rPr lang="en-US" sz="1400" dirty="0"/>
              <a:t>(</a:t>
            </a:r>
            <a:r>
              <a:rPr lang="en-US" sz="1400" dirty="0" err="1"/>
              <a:t>Khemani</a:t>
            </a:r>
            <a:r>
              <a:rPr lang="en-US" sz="1400" dirty="0"/>
              <a:t> et al., 2018; Gallo et al., 2019; Cho et al., 2020</a:t>
            </a:r>
            <a:r>
              <a:rPr lang="en-US" sz="1400" dirty="0" smtClean="0"/>
              <a:t>)</a:t>
            </a:r>
            <a:endParaRPr lang="en-US" sz="1400" dirty="0"/>
          </a:p>
        </p:txBody>
      </p:sp>
    </p:spTree>
    <p:extLst>
      <p:ext uri="{BB962C8B-B14F-4D97-AF65-F5344CB8AC3E}">
        <p14:creationId xmlns:p14="http://schemas.microsoft.com/office/powerpoint/2010/main" val="3783994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0" name="Title 1"/>
          <p:cNvSpPr txBox="1">
            <a:spLocks/>
          </p:cNvSpPr>
          <p:nvPr/>
        </p:nvSpPr>
        <p:spPr>
          <a:xfrm>
            <a:off x="690433" y="363573"/>
            <a:ext cx="9476887" cy="6389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rgbClr val="002060"/>
                </a:solidFill>
                <a:latin typeface="Calibri" panose="020F0502020204030204" pitchFamily="34" charset="0"/>
              </a:rPr>
              <a:t>Discussion – New findings</a:t>
            </a:r>
            <a:endParaRPr lang="en-US" sz="3200" b="1" dirty="0">
              <a:solidFill>
                <a:srgbClr val="002060"/>
              </a:solidFill>
              <a:latin typeface="+mn-lt"/>
            </a:endParaRPr>
          </a:p>
        </p:txBody>
      </p:sp>
      <p:sp>
        <p:nvSpPr>
          <p:cNvPr id="2" name="Rectangle 1"/>
          <p:cNvSpPr/>
          <p:nvPr/>
        </p:nvSpPr>
        <p:spPr>
          <a:xfrm>
            <a:off x="443345" y="1376593"/>
            <a:ext cx="11374582" cy="4801314"/>
          </a:xfrm>
          <a:prstGeom prst="rect">
            <a:avLst/>
          </a:prstGeom>
        </p:spPr>
        <p:txBody>
          <a:bodyPr wrap="square">
            <a:spAutoFit/>
          </a:bodyPr>
          <a:lstStyle/>
          <a:p>
            <a:pPr marL="285750" indent="-285750">
              <a:buFont typeface="Arial" panose="020B0604020202020204" pitchFamily="34" charset="0"/>
              <a:buChar char="•"/>
            </a:pPr>
            <a:r>
              <a:rPr lang="en-US" dirty="0">
                <a:ea typeface="Times New Roman" panose="02020603050405020304" pitchFamily="18" charset="0"/>
              </a:rPr>
              <a:t>Underline the shock and vulnerable emotions when coping with the illness, and patient's behaviors to adapt to the disease, including accepting, self-change, self-taking care, positively thinking, and finding the accompanies.</a:t>
            </a:r>
          </a:p>
          <a:p>
            <a:pPr marL="285750" indent="-285750">
              <a:buFont typeface="Arial" panose="020B0604020202020204" pitchFamily="34" charset="0"/>
              <a:buChar char="•"/>
            </a:pPr>
            <a:endParaRPr lang="en-US" dirty="0">
              <a:ea typeface="Times New Roman" panose="02020603050405020304" pitchFamily="18" charset="0"/>
            </a:endParaRPr>
          </a:p>
          <a:p>
            <a:pPr marL="285750" indent="-285750">
              <a:buFont typeface="Arial" panose="020B0604020202020204" pitchFamily="34" charset="0"/>
              <a:buChar char="•"/>
            </a:pPr>
            <a:r>
              <a:rPr lang="en-US" dirty="0">
                <a:ea typeface="Times New Roman" panose="02020603050405020304" pitchFamily="18" charset="0"/>
              </a:rPr>
              <a:t>Not only experiences of other patients, patients also considered the positive and negative performance of HCPs and the experience of FMs.</a:t>
            </a:r>
          </a:p>
          <a:p>
            <a:pPr marL="285750" indent="-285750">
              <a:buFont typeface="Arial" panose="020B0604020202020204" pitchFamily="34" charset="0"/>
              <a:buChar char="•"/>
            </a:pPr>
            <a:endParaRPr lang="en-US" dirty="0">
              <a:ea typeface="Times New Roman" panose="02020603050405020304" pitchFamily="18" charset="0"/>
            </a:endParaRPr>
          </a:p>
          <a:p>
            <a:pPr marL="285750" indent="-285750">
              <a:buFont typeface="Arial" panose="020B0604020202020204" pitchFamily="34" charset="0"/>
              <a:buChar char="•"/>
            </a:pPr>
            <a:r>
              <a:rPr lang="en-US" dirty="0">
                <a:ea typeface="Times New Roman" panose="02020603050405020304" pitchFamily="18" charset="0"/>
              </a:rPr>
              <a:t>The need of family support in physical and psychological and the need for time to deliver the quality decision.</a:t>
            </a:r>
          </a:p>
          <a:p>
            <a:pPr marL="285750" indent="-285750">
              <a:buFont typeface="Arial" panose="020B0604020202020204" pitchFamily="34" charset="0"/>
              <a:buChar char="•"/>
            </a:pPr>
            <a:endParaRPr lang="en-US" dirty="0">
              <a:ea typeface="Times New Roman" panose="02020603050405020304" pitchFamily="18" charset="0"/>
            </a:endParaRPr>
          </a:p>
          <a:p>
            <a:pPr marL="285750" indent="-285750">
              <a:buFont typeface="Arial" panose="020B0604020202020204" pitchFamily="34" charset="0"/>
              <a:buChar char="•"/>
            </a:pPr>
            <a:r>
              <a:rPr lang="en-US" dirty="0">
                <a:ea typeface="Times New Roman" panose="02020603050405020304" pitchFamily="18" charset="0"/>
              </a:rPr>
              <a:t>The scarcity of medication and dependence on foreign companies are barriers that keep patients waiting despite the HSCT desire.</a:t>
            </a:r>
          </a:p>
          <a:p>
            <a:pPr marL="285750" indent="-285750">
              <a:buFont typeface="Arial" panose="020B0604020202020204" pitchFamily="34" charset="0"/>
              <a:buChar char="•"/>
            </a:pPr>
            <a:endParaRPr lang="en-US" dirty="0">
              <a:ea typeface="Times New Roman" panose="02020603050405020304" pitchFamily="18" charset="0"/>
            </a:endParaRPr>
          </a:p>
          <a:p>
            <a:pPr marL="285750" indent="-285750">
              <a:buFont typeface="Arial" panose="020B0604020202020204" pitchFamily="34" charset="0"/>
              <a:buChar char="•"/>
            </a:pPr>
            <a:r>
              <a:rPr lang="en-US" dirty="0">
                <a:ea typeface="Times New Roman" panose="02020603050405020304" pitchFamily="18" charset="0"/>
              </a:rPr>
              <a:t>The relationship with HCPs regarding treatment decision-making should be two-way interaction to enhance the effectiveness of the discussion and balance the power in decision-making between patients and HCPs</a:t>
            </a:r>
          </a:p>
          <a:p>
            <a:pPr marL="285750" indent="-285750">
              <a:buFont typeface="Arial" panose="020B0604020202020204" pitchFamily="34" charset="0"/>
              <a:buChar char="•"/>
            </a:pPr>
            <a:endParaRPr lang="en-US" dirty="0">
              <a:ea typeface="Times New Roman" panose="02020603050405020304" pitchFamily="18" charset="0"/>
            </a:endParaRPr>
          </a:p>
          <a:p>
            <a:pPr marL="285750" indent="-285750">
              <a:buFont typeface="Arial" panose="020B0604020202020204" pitchFamily="34" charset="0"/>
              <a:buChar char="•"/>
            </a:pPr>
            <a:r>
              <a:rPr lang="en-US" dirty="0">
                <a:ea typeface="Times New Roman" panose="02020603050405020304" pitchFamily="18" charset="0"/>
              </a:rPr>
              <a:t>Expectations for the healthcare system and HCPs in enhancing decision-making support, including providing more financial support, paying attention to nursing care to support patient’s psychological health in advanced HSCT, or improving the facility quality. </a:t>
            </a:r>
          </a:p>
        </p:txBody>
      </p:sp>
      <p:sp>
        <p:nvSpPr>
          <p:cNvPr id="4" name="Google Shape;312;p34"/>
          <p:cNvSpPr/>
          <p:nvPr/>
        </p:nvSpPr>
        <p:spPr>
          <a:xfrm>
            <a:off x="304800" y="1191491"/>
            <a:ext cx="11513127" cy="5126182"/>
          </a:xfrm>
          <a:prstGeom prst="flowChartAlternateProcess">
            <a:avLst/>
          </a:prstGeom>
          <a:solidFill>
            <a:srgbClr val="5BCEC7">
              <a:alpha val="15180"/>
            </a:srgbClr>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171250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0" name="Title 1"/>
          <p:cNvSpPr txBox="1">
            <a:spLocks/>
          </p:cNvSpPr>
          <p:nvPr/>
        </p:nvSpPr>
        <p:spPr>
          <a:xfrm>
            <a:off x="676578" y="488263"/>
            <a:ext cx="9476887" cy="6389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rgbClr val="002060"/>
                </a:solidFill>
                <a:latin typeface="Calibri" panose="020F0502020204030204" pitchFamily="34" charset="0"/>
              </a:rPr>
              <a:t>Conclusion &amp; Recommendations</a:t>
            </a:r>
            <a:endParaRPr lang="en-US" sz="3200" b="1" dirty="0">
              <a:solidFill>
                <a:srgbClr val="002060"/>
              </a:solidFill>
              <a:latin typeface="+mn-lt"/>
            </a:endParaRPr>
          </a:p>
        </p:txBody>
      </p:sp>
      <p:sp>
        <p:nvSpPr>
          <p:cNvPr id="3" name="Rectangle 2"/>
          <p:cNvSpPr/>
          <p:nvPr/>
        </p:nvSpPr>
        <p:spPr>
          <a:xfrm>
            <a:off x="676578" y="1360944"/>
            <a:ext cx="10919677" cy="4093428"/>
          </a:xfrm>
          <a:prstGeom prst="rect">
            <a:avLst/>
          </a:prstGeom>
        </p:spPr>
        <p:txBody>
          <a:bodyPr wrap="square">
            <a:spAutoFit/>
          </a:bodyPr>
          <a:lstStyle/>
          <a:p>
            <a:pPr marL="285750" indent="-285750">
              <a:buFont typeface="Arial" panose="020B0604020202020204" pitchFamily="34" charset="0"/>
              <a:buChar char="•"/>
            </a:pPr>
            <a:r>
              <a:rPr lang="en-US" sz="2000" dirty="0"/>
              <a:t>Decision-making process on HSCT are influenced by their understanding, </a:t>
            </a:r>
            <a:r>
              <a:rPr lang="en-US" sz="2000" dirty="0" smtClean="0"/>
              <a:t>life </a:t>
            </a:r>
            <a:r>
              <a:rPr lang="en-US" sz="2000" dirty="0"/>
              <a:t>values, the experiences of </a:t>
            </a:r>
            <a:r>
              <a:rPr lang="en-US" sz="2000" dirty="0" smtClean="0"/>
              <a:t>peers, </a:t>
            </a:r>
            <a:r>
              <a:rPr lang="en-US" sz="2000" dirty="0"/>
              <a:t>the performance and relationship with HCPs, and the support and empathy of </a:t>
            </a:r>
            <a:r>
              <a:rPr lang="en-US" sz="2000" dirty="0" smtClean="0"/>
              <a:t>family</a:t>
            </a:r>
            <a:r>
              <a:rPr lang="en-US" sz="2000" dirty="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HSCT decision-making </a:t>
            </a:r>
            <a:r>
              <a:rPr lang="en-US" sz="2000" dirty="0" smtClean="0"/>
              <a:t>is </a:t>
            </a:r>
            <a:r>
              <a:rPr lang="en-US" sz="2000" dirty="0"/>
              <a:t>a dynamic balance with the involvement of different parties and multidimensional influential power, which constraining or facilitating patient's autonomy, develop or shape the autonomous decision-making skill of patients.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By understanding what factors influencing patient’s </a:t>
            </a:r>
            <a:r>
              <a:rPr lang="en-US" sz="2000" dirty="0" smtClean="0"/>
              <a:t>decision-making, </a:t>
            </a:r>
            <a:r>
              <a:rPr lang="en-US" sz="2000" dirty="0"/>
              <a:t>HCPs could provide more effective consultation prior to HSCT, open more access to HSCT, and develop the informed consent to be optimal effectiveness.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HCPs should pay attention to the factors facilitating and constraining patient relational autonomy and expectations of patients to facilitating and supporting patient decision-making.</a:t>
            </a:r>
          </a:p>
        </p:txBody>
      </p:sp>
    </p:spTree>
    <p:extLst>
      <p:ext uri="{BB962C8B-B14F-4D97-AF65-F5344CB8AC3E}">
        <p14:creationId xmlns:p14="http://schemas.microsoft.com/office/powerpoint/2010/main" val="2891803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275389" y="1151674"/>
            <a:ext cx="6230379" cy="1846659"/>
          </a:xfrm>
          <a:prstGeom prst="rect">
            <a:avLst/>
          </a:prstGeom>
          <a:noFill/>
        </p:spPr>
        <p:txBody>
          <a:bodyPr wrap="square" rtlCol="0">
            <a:spAutoFit/>
          </a:bodyPr>
          <a:lstStyle/>
          <a:p>
            <a:r>
              <a:rPr lang="en-US" sz="6000" b="1" dirty="0" smtClean="0">
                <a:solidFill>
                  <a:schemeClr val="accent5">
                    <a:lumMod val="50000"/>
                  </a:schemeClr>
                </a:solidFill>
              </a:rPr>
              <a:t>Thank you!</a:t>
            </a:r>
          </a:p>
          <a:p>
            <a:endParaRPr lang="en-US" dirty="0" smtClean="0">
              <a:solidFill>
                <a:schemeClr val="accent5">
                  <a:lumMod val="50000"/>
                </a:schemeClr>
              </a:solidFill>
            </a:endParaRPr>
          </a:p>
          <a:p>
            <a:r>
              <a:rPr lang="en-US" dirty="0" smtClean="0">
                <a:solidFill>
                  <a:schemeClr val="accent5">
                    <a:lumMod val="50000"/>
                  </a:schemeClr>
                </a:solidFill>
              </a:rPr>
              <a:t>Scan </a:t>
            </a:r>
            <a:r>
              <a:rPr lang="en-US" dirty="0">
                <a:solidFill>
                  <a:schemeClr val="accent5">
                    <a:lumMod val="50000"/>
                  </a:schemeClr>
                </a:solidFill>
              </a:rPr>
              <a:t>this QR </a:t>
            </a:r>
            <a:r>
              <a:rPr lang="en-US" dirty="0" smtClean="0">
                <a:solidFill>
                  <a:schemeClr val="accent5">
                    <a:lumMod val="50000"/>
                  </a:schemeClr>
                </a:solidFill>
              </a:rPr>
              <a:t>code for references:</a:t>
            </a:r>
          </a:p>
          <a:p>
            <a:endParaRPr lang="en-US" dirty="0"/>
          </a:p>
        </p:txBody>
      </p:sp>
      <p:pic>
        <p:nvPicPr>
          <p:cNvPr id="6" name="Picture 5"/>
          <p:cNvPicPr>
            <a:picLocks noChangeAspect="1"/>
          </p:cNvPicPr>
          <p:nvPr/>
        </p:nvPicPr>
        <p:blipFill>
          <a:blip r:embed="rId3"/>
          <a:stretch>
            <a:fillRect/>
          </a:stretch>
        </p:blipFill>
        <p:spPr>
          <a:xfrm>
            <a:off x="4505590" y="2768025"/>
            <a:ext cx="2884988" cy="2884988"/>
          </a:xfrm>
          <a:prstGeom prst="rect">
            <a:avLst/>
          </a:prstGeom>
        </p:spPr>
      </p:pic>
    </p:spTree>
    <p:extLst>
      <p:ext uri="{BB962C8B-B14F-4D97-AF65-F5344CB8AC3E}">
        <p14:creationId xmlns:p14="http://schemas.microsoft.com/office/powerpoint/2010/main" val="3076731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49" y="161876"/>
            <a:ext cx="10515600" cy="876821"/>
          </a:xfrm>
        </p:spPr>
        <p:txBody>
          <a:bodyPr>
            <a:normAutofit/>
          </a:bodyPr>
          <a:lstStyle/>
          <a:p>
            <a:r>
              <a:rPr lang="en-US" sz="3600" b="1" dirty="0" smtClean="0">
                <a:solidFill>
                  <a:schemeClr val="accent5">
                    <a:lumMod val="50000"/>
                  </a:schemeClr>
                </a:solidFill>
                <a:latin typeface="+mn-lt"/>
              </a:rPr>
              <a:t>Blood cancer</a:t>
            </a:r>
            <a:endParaRPr lang="en-US" sz="3600" b="1" dirty="0">
              <a:solidFill>
                <a:schemeClr val="accent5">
                  <a:lumMod val="50000"/>
                </a:schemeClr>
              </a:solidFill>
              <a:latin typeface="+mn-lt"/>
            </a:endParaRPr>
          </a:p>
        </p:txBody>
      </p:sp>
      <p:sp>
        <p:nvSpPr>
          <p:cNvPr id="5" name="TextBox 4"/>
          <p:cNvSpPr txBox="1"/>
          <p:nvPr/>
        </p:nvSpPr>
        <p:spPr>
          <a:xfrm>
            <a:off x="216494" y="1322039"/>
            <a:ext cx="5851797" cy="2123658"/>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Characterized </a:t>
            </a:r>
            <a:r>
              <a:rPr lang="en-US" sz="2200" dirty="0"/>
              <a:t>by the overproduction of an abnormal type of blood cell.</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solidFill>
                  <a:srgbClr val="C00000"/>
                </a:solidFill>
              </a:rPr>
              <a:t>Leukemia, Lymphoma, Multiple Myeloma, </a:t>
            </a:r>
            <a:r>
              <a:rPr lang="en-US" sz="2200" dirty="0" smtClean="0"/>
              <a:t>Myelodysplastic </a:t>
            </a:r>
            <a:r>
              <a:rPr lang="en-US" sz="2200" dirty="0"/>
              <a:t>Syndromes (</a:t>
            </a:r>
            <a:r>
              <a:rPr lang="en-US" sz="2200" dirty="0">
                <a:solidFill>
                  <a:srgbClr val="C00000"/>
                </a:solidFill>
              </a:rPr>
              <a:t>MDS</a:t>
            </a:r>
            <a:r>
              <a:rPr lang="en-US" sz="2200" dirty="0" smtClean="0"/>
              <a:t>), </a:t>
            </a:r>
            <a:r>
              <a:rPr lang="en-US" sz="2200" dirty="0"/>
              <a:t>and Myeloproliferative Neoplasms (</a:t>
            </a:r>
            <a:r>
              <a:rPr lang="en-US" sz="2200" dirty="0">
                <a:solidFill>
                  <a:srgbClr val="C00000"/>
                </a:solidFill>
              </a:rPr>
              <a:t>MPN</a:t>
            </a:r>
            <a:r>
              <a:rPr lang="en-US" sz="2200" dirty="0"/>
              <a:t>)</a:t>
            </a:r>
          </a:p>
        </p:txBody>
      </p:sp>
      <p:sp>
        <p:nvSpPr>
          <p:cNvPr id="4" name="Slide Number Placeholder 3"/>
          <p:cNvSpPr>
            <a:spLocks noGrp="1"/>
          </p:cNvSpPr>
          <p:nvPr>
            <p:ph type="sldNum" sz="quarter" idx="12"/>
          </p:nvPr>
        </p:nvSpPr>
        <p:spPr/>
        <p:txBody>
          <a:bodyPr/>
          <a:lstStyle/>
          <a:p>
            <a:fld id="{123641F4-6C55-4E27-8C0F-FF33436B35AA}" type="slidenum">
              <a:rPr lang="en-US" smtClean="0"/>
              <a:t>2</a:t>
            </a:fld>
            <a:endParaRPr lang="en-US"/>
          </a:p>
        </p:txBody>
      </p:sp>
      <p:pic>
        <p:nvPicPr>
          <p:cNvPr id="6" name="Picture 5"/>
          <p:cNvPicPr>
            <a:picLocks noChangeAspect="1"/>
          </p:cNvPicPr>
          <p:nvPr/>
        </p:nvPicPr>
        <p:blipFill>
          <a:blip r:embed="rId2"/>
          <a:stretch>
            <a:fillRect/>
          </a:stretch>
        </p:blipFill>
        <p:spPr>
          <a:xfrm>
            <a:off x="6317672" y="424782"/>
            <a:ext cx="5313219" cy="5931568"/>
          </a:xfrm>
          <a:prstGeom prst="rect">
            <a:avLst/>
          </a:prstGeom>
        </p:spPr>
      </p:pic>
      <p:sp>
        <p:nvSpPr>
          <p:cNvPr id="7" name="TextBox 6"/>
          <p:cNvSpPr txBox="1"/>
          <p:nvPr/>
        </p:nvSpPr>
        <p:spPr>
          <a:xfrm>
            <a:off x="614149" y="5987018"/>
            <a:ext cx="4238404" cy="369332"/>
          </a:xfrm>
          <a:prstGeom prst="rect">
            <a:avLst/>
          </a:prstGeom>
          <a:noFill/>
        </p:spPr>
        <p:txBody>
          <a:bodyPr wrap="none" rtlCol="0">
            <a:spAutoFit/>
          </a:bodyPr>
          <a:lstStyle/>
          <a:p>
            <a:r>
              <a:rPr lang="en-US" dirty="0" smtClean="0"/>
              <a:t>(GLOBOCAN, 2018; Blood Cancer UK, 2023)</a:t>
            </a:r>
            <a:endParaRPr lang="en-US" dirty="0"/>
          </a:p>
        </p:txBody>
      </p:sp>
    </p:spTree>
    <p:extLst>
      <p:ext uri="{BB962C8B-B14F-4D97-AF65-F5344CB8AC3E}">
        <p14:creationId xmlns:p14="http://schemas.microsoft.com/office/powerpoint/2010/main" val="2322536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208927"/>
            <a:ext cx="10207388" cy="876821"/>
          </a:xfrm>
        </p:spPr>
        <p:txBody>
          <a:bodyPr>
            <a:normAutofit/>
          </a:bodyPr>
          <a:lstStyle/>
          <a:p>
            <a:r>
              <a:rPr lang="en-US" sz="3600" b="1" dirty="0" smtClean="0">
                <a:solidFill>
                  <a:schemeClr val="accent5">
                    <a:lumMod val="50000"/>
                  </a:schemeClr>
                </a:solidFill>
                <a:latin typeface="+mn-lt"/>
              </a:rPr>
              <a:t>HSCT</a:t>
            </a:r>
            <a:r>
              <a:rPr lang="en-US" sz="3600" b="1" dirty="0">
                <a:solidFill>
                  <a:schemeClr val="accent5">
                    <a:lumMod val="50000"/>
                  </a:schemeClr>
                </a:solidFill>
                <a:latin typeface="+mn-lt"/>
              </a:rPr>
              <a:t> </a:t>
            </a:r>
            <a:r>
              <a:rPr lang="en-US" sz="3600" b="1" dirty="0" smtClean="0">
                <a:solidFill>
                  <a:schemeClr val="accent5">
                    <a:lumMod val="50000"/>
                  </a:schemeClr>
                </a:solidFill>
                <a:latin typeface="+mn-lt"/>
              </a:rPr>
              <a:t>for blood </a:t>
            </a:r>
            <a:r>
              <a:rPr lang="en-US" sz="3600" b="1" dirty="0">
                <a:solidFill>
                  <a:schemeClr val="accent5">
                    <a:lumMod val="50000"/>
                  </a:schemeClr>
                </a:solidFill>
                <a:latin typeface="+mn-lt"/>
              </a:rPr>
              <a:t>c</a:t>
            </a:r>
            <a:r>
              <a:rPr lang="en-US" sz="3600" b="1" dirty="0" smtClean="0">
                <a:solidFill>
                  <a:schemeClr val="accent5">
                    <a:lumMod val="50000"/>
                  </a:schemeClr>
                </a:solidFill>
                <a:latin typeface="+mn-lt"/>
              </a:rPr>
              <a:t>ancer </a:t>
            </a:r>
            <a:r>
              <a:rPr lang="en-US" sz="3600" b="1" dirty="0">
                <a:solidFill>
                  <a:schemeClr val="accent5">
                    <a:lumMod val="50000"/>
                  </a:schemeClr>
                </a:solidFill>
                <a:latin typeface="+mn-lt"/>
              </a:rPr>
              <a:t>t</a:t>
            </a:r>
            <a:r>
              <a:rPr lang="en-US" sz="3600" b="1" dirty="0" smtClean="0">
                <a:solidFill>
                  <a:schemeClr val="accent5">
                    <a:lumMod val="50000"/>
                  </a:schemeClr>
                </a:solidFill>
                <a:latin typeface="+mn-lt"/>
              </a:rPr>
              <a:t>reatment</a:t>
            </a:r>
            <a:endParaRPr lang="en-US" sz="3600" b="1" dirty="0">
              <a:solidFill>
                <a:schemeClr val="accent5">
                  <a:lumMod val="50000"/>
                </a:schemeClr>
              </a:solidFill>
              <a:latin typeface="+mn-lt"/>
            </a:endParaRPr>
          </a:p>
        </p:txBody>
      </p:sp>
      <p:sp>
        <p:nvSpPr>
          <p:cNvPr id="4" name="Rectangle 3"/>
          <p:cNvSpPr/>
          <p:nvPr/>
        </p:nvSpPr>
        <p:spPr>
          <a:xfrm>
            <a:off x="3641677" y="6403316"/>
            <a:ext cx="5463654" cy="338554"/>
          </a:xfrm>
          <a:prstGeom prst="rect">
            <a:avLst/>
          </a:prstGeom>
        </p:spPr>
        <p:txBody>
          <a:bodyPr wrap="square">
            <a:spAutoFit/>
          </a:bodyPr>
          <a:lstStyle/>
          <a:p>
            <a:pPr algn="r"/>
            <a:r>
              <a:rPr lang="en-US" sz="1600" dirty="0" smtClean="0">
                <a:solidFill>
                  <a:schemeClr val="tx2"/>
                </a:solidFill>
              </a:rPr>
              <a:t>(APBMT, 2022;  CIBMTR, 2020; </a:t>
            </a:r>
            <a:r>
              <a:rPr lang="en-US" sz="1600" dirty="0">
                <a:solidFill>
                  <a:schemeClr val="tx2"/>
                </a:solidFill>
              </a:rPr>
              <a:t>Huynh et al., </a:t>
            </a:r>
            <a:r>
              <a:rPr lang="en-US" sz="1600" dirty="0" smtClean="0">
                <a:solidFill>
                  <a:schemeClr val="tx2"/>
                </a:solidFill>
              </a:rPr>
              <a:t>2018, CESTI, 2013)</a:t>
            </a:r>
            <a:endParaRPr lang="en-US" sz="1600" dirty="0">
              <a:solidFill>
                <a:schemeClr val="tx2"/>
              </a:solidFill>
            </a:endParaRPr>
          </a:p>
        </p:txBody>
      </p:sp>
      <p:pic>
        <p:nvPicPr>
          <p:cNvPr id="6" name="Picture 5"/>
          <p:cNvPicPr>
            <a:picLocks noChangeAspect="1"/>
          </p:cNvPicPr>
          <p:nvPr/>
        </p:nvPicPr>
        <p:blipFill>
          <a:blip r:embed="rId2"/>
          <a:stretch>
            <a:fillRect/>
          </a:stretch>
        </p:blipFill>
        <p:spPr>
          <a:xfrm>
            <a:off x="0" y="1085747"/>
            <a:ext cx="6373504" cy="4780128"/>
          </a:xfrm>
          <a:prstGeom prst="rect">
            <a:avLst/>
          </a:prstGeom>
        </p:spPr>
      </p:pic>
      <p:sp>
        <p:nvSpPr>
          <p:cNvPr id="7" name="Slide Number Placeholder 6"/>
          <p:cNvSpPr>
            <a:spLocks noGrp="1"/>
          </p:cNvSpPr>
          <p:nvPr>
            <p:ph type="sldNum" sz="quarter" idx="12"/>
          </p:nvPr>
        </p:nvSpPr>
        <p:spPr/>
        <p:txBody>
          <a:bodyPr/>
          <a:lstStyle/>
          <a:p>
            <a:fld id="{123641F4-6C55-4E27-8C0F-FF33436B35AA}" type="slidenum">
              <a:rPr lang="en-US" smtClean="0"/>
              <a:t>3</a:t>
            </a:fld>
            <a:endParaRPr lang="en-US"/>
          </a:p>
        </p:txBody>
      </p:sp>
      <p:pic>
        <p:nvPicPr>
          <p:cNvPr id="8" name="Picture 7"/>
          <p:cNvPicPr>
            <a:picLocks noChangeAspect="1"/>
          </p:cNvPicPr>
          <p:nvPr/>
        </p:nvPicPr>
        <p:blipFill>
          <a:blip r:embed="rId3"/>
          <a:stretch>
            <a:fillRect/>
          </a:stretch>
        </p:blipFill>
        <p:spPr>
          <a:xfrm>
            <a:off x="6220691" y="1773483"/>
            <a:ext cx="5787975" cy="3421972"/>
          </a:xfrm>
          <a:prstGeom prst="rect">
            <a:avLst/>
          </a:prstGeom>
        </p:spPr>
      </p:pic>
      <p:sp>
        <p:nvSpPr>
          <p:cNvPr id="9" name="TextBox 8"/>
          <p:cNvSpPr txBox="1"/>
          <p:nvPr/>
        </p:nvSpPr>
        <p:spPr>
          <a:xfrm>
            <a:off x="2615761" y="5949929"/>
            <a:ext cx="1025915" cy="369332"/>
          </a:xfrm>
          <a:prstGeom prst="rect">
            <a:avLst/>
          </a:prstGeom>
          <a:solidFill>
            <a:schemeClr val="accent1">
              <a:lumMod val="60000"/>
              <a:lumOff val="40000"/>
            </a:schemeClr>
          </a:solidFill>
        </p:spPr>
        <p:txBody>
          <a:bodyPr wrap="square" rtlCol="0">
            <a:spAutoFit/>
          </a:bodyPr>
          <a:lstStyle/>
          <a:p>
            <a:pPr algn="ctr"/>
            <a:r>
              <a:rPr lang="en-US" dirty="0" smtClean="0"/>
              <a:t>Asia</a:t>
            </a:r>
            <a:endParaRPr lang="en-US" dirty="0"/>
          </a:p>
        </p:txBody>
      </p:sp>
      <p:sp>
        <p:nvSpPr>
          <p:cNvPr id="10" name="TextBox 9"/>
          <p:cNvSpPr txBox="1"/>
          <p:nvPr/>
        </p:nvSpPr>
        <p:spPr>
          <a:xfrm>
            <a:off x="8446457" y="5864102"/>
            <a:ext cx="1633589" cy="369332"/>
          </a:xfrm>
          <a:prstGeom prst="rect">
            <a:avLst/>
          </a:prstGeom>
          <a:solidFill>
            <a:schemeClr val="accent1">
              <a:lumMod val="60000"/>
              <a:lumOff val="40000"/>
            </a:schemeClr>
          </a:solidFill>
        </p:spPr>
        <p:txBody>
          <a:bodyPr wrap="none" rtlCol="0">
            <a:spAutoFit/>
          </a:bodyPr>
          <a:lstStyle/>
          <a:p>
            <a:r>
              <a:rPr lang="en-US" dirty="0" smtClean="0"/>
              <a:t>BTH in Vietnam</a:t>
            </a:r>
            <a:endParaRPr lang="en-US" dirty="0"/>
          </a:p>
        </p:txBody>
      </p:sp>
    </p:spTree>
    <p:extLst>
      <p:ext uri="{BB962C8B-B14F-4D97-AF65-F5344CB8AC3E}">
        <p14:creationId xmlns:p14="http://schemas.microsoft.com/office/powerpoint/2010/main" val="1025984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3"/>
        <p:cNvGrpSpPr/>
        <p:nvPr/>
      </p:nvGrpSpPr>
      <p:grpSpPr>
        <a:xfrm>
          <a:off x="0" y="0"/>
          <a:ext cx="0" cy="0"/>
          <a:chOff x="0" y="0"/>
          <a:chExt cx="0" cy="0"/>
        </a:xfrm>
      </p:grpSpPr>
      <p:sp>
        <p:nvSpPr>
          <p:cNvPr id="2814" name="Google Shape;2814;p42"/>
          <p:cNvSpPr txBox="1">
            <a:spLocks noGrp="1"/>
          </p:cNvSpPr>
          <p:nvPr>
            <p:ph type="title"/>
          </p:nvPr>
        </p:nvSpPr>
        <p:spPr>
          <a:xfrm>
            <a:off x="920911" y="462338"/>
            <a:ext cx="10332828" cy="1125329"/>
          </a:xfrm>
          <a:prstGeom prst="rect">
            <a:avLst/>
          </a:prstGeom>
        </p:spPr>
        <p:txBody>
          <a:bodyPr spcFirstLastPara="1" vert="horz" wrap="square" lIns="121900" tIns="121900" rIns="121900" bIns="121900" anchor="ctr" anchorCtr="0">
            <a:noAutofit/>
          </a:bodyPr>
          <a:lstStyle/>
          <a:p>
            <a:pPr algn="ctr">
              <a:spcBef>
                <a:spcPts val="0"/>
              </a:spcBef>
            </a:pPr>
            <a:r>
              <a:rPr lang="en-US" sz="3200" b="1" dirty="0">
                <a:solidFill>
                  <a:srgbClr val="002060"/>
                </a:solidFill>
                <a:latin typeface="+mn-lt"/>
              </a:rPr>
              <a:t>Factors influencing patient decision-making </a:t>
            </a:r>
            <a:r>
              <a:rPr lang="en-US" sz="3200" b="1" dirty="0" smtClean="0">
                <a:solidFill>
                  <a:srgbClr val="002060"/>
                </a:solidFill>
                <a:latin typeface="+mn-lt"/>
              </a:rPr>
              <a:t/>
            </a:r>
            <a:br>
              <a:rPr lang="en-US" sz="3200" b="1" dirty="0" smtClean="0">
                <a:solidFill>
                  <a:srgbClr val="002060"/>
                </a:solidFill>
                <a:latin typeface="+mn-lt"/>
              </a:rPr>
            </a:br>
            <a:r>
              <a:rPr lang="en-US" sz="3200" b="1" dirty="0" smtClean="0">
                <a:solidFill>
                  <a:srgbClr val="002060"/>
                </a:solidFill>
                <a:latin typeface="+mn-lt"/>
              </a:rPr>
              <a:t>regarding </a:t>
            </a:r>
            <a:r>
              <a:rPr lang="en-US" sz="3200" b="1" dirty="0">
                <a:solidFill>
                  <a:srgbClr val="002060"/>
                </a:solidFill>
                <a:latin typeface="+mn-lt"/>
              </a:rPr>
              <a:t>HSCT</a:t>
            </a:r>
            <a:endParaRPr sz="3200" dirty="0">
              <a:solidFill>
                <a:srgbClr val="002060"/>
              </a:solidFill>
              <a:latin typeface="+mn-lt"/>
            </a:endParaRPr>
          </a:p>
        </p:txBody>
      </p:sp>
      <p:grpSp>
        <p:nvGrpSpPr>
          <p:cNvPr id="2815" name="Google Shape;2815;p42"/>
          <p:cNvGrpSpPr/>
          <p:nvPr/>
        </p:nvGrpSpPr>
        <p:grpSpPr>
          <a:xfrm>
            <a:off x="916287" y="1989900"/>
            <a:ext cx="755875" cy="3818679"/>
            <a:chOff x="5857350" y="1664969"/>
            <a:chExt cx="566906" cy="2864009"/>
          </a:xfrm>
          <a:solidFill>
            <a:schemeClr val="accent1">
              <a:lumMod val="40000"/>
              <a:lumOff val="60000"/>
            </a:schemeClr>
          </a:solidFill>
        </p:grpSpPr>
        <p:sp>
          <p:nvSpPr>
            <p:cNvPr id="2817" name="Google Shape;2817;p42"/>
            <p:cNvSpPr/>
            <p:nvPr/>
          </p:nvSpPr>
          <p:spPr>
            <a:xfrm flipH="1">
              <a:off x="5857350" y="1664969"/>
              <a:ext cx="565171" cy="493800"/>
            </a:xfrm>
            <a:prstGeom prst="ellipse">
              <a:avLst/>
            </a:prstGeom>
            <a:grpFill/>
            <a:ln>
              <a:noFill/>
            </a:ln>
          </p:spPr>
          <p:txBody>
            <a:bodyPr spcFirstLastPara="1" wrap="square" lIns="121900" tIns="121900" rIns="121900" bIns="121900" anchor="ctr" anchorCtr="0">
              <a:noAutofit/>
            </a:bodyPr>
            <a:lstStyle/>
            <a:p>
              <a:pPr algn="ctr"/>
              <a:r>
                <a:rPr lang="en" sz="2000" b="1" dirty="0">
                  <a:latin typeface="Fira Sans Extra Condensed Medium"/>
                  <a:ea typeface="Fira Sans Extra Condensed Medium"/>
                  <a:cs typeface="Fira Sans Extra Condensed Medium"/>
                  <a:sym typeface="Fira Sans Extra Condensed Medium"/>
                </a:rPr>
                <a:t>1</a:t>
              </a:r>
              <a:endParaRPr sz="2000" b="1" dirty="0">
                <a:latin typeface="Fira Sans Extra Condensed Medium"/>
                <a:ea typeface="Fira Sans Extra Condensed Medium"/>
                <a:cs typeface="Fira Sans Extra Condensed Medium"/>
                <a:sym typeface="Fira Sans Extra Condensed Medium"/>
              </a:endParaRPr>
            </a:p>
          </p:txBody>
        </p:sp>
        <p:sp>
          <p:nvSpPr>
            <p:cNvPr id="2818" name="Google Shape;2818;p42"/>
            <p:cNvSpPr/>
            <p:nvPr/>
          </p:nvSpPr>
          <p:spPr>
            <a:xfrm flipH="1">
              <a:off x="5857350" y="3442624"/>
              <a:ext cx="566902" cy="493800"/>
            </a:xfrm>
            <a:prstGeom prst="ellipse">
              <a:avLst/>
            </a:prstGeom>
            <a:grpFill/>
            <a:ln>
              <a:noFill/>
            </a:ln>
          </p:spPr>
          <p:txBody>
            <a:bodyPr spcFirstLastPara="1" wrap="square" lIns="121900" tIns="121900" rIns="121900" bIns="121900" anchor="ctr" anchorCtr="0">
              <a:noAutofit/>
            </a:bodyPr>
            <a:lstStyle/>
            <a:p>
              <a:pPr algn="ctr"/>
              <a:r>
                <a:rPr lang="en" sz="2000" b="1">
                  <a:latin typeface="Fira Sans Extra Condensed Medium"/>
                  <a:ea typeface="Fira Sans Extra Condensed Medium"/>
                  <a:cs typeface="Fira Sans Extra Condensed Medium"/>
                  <a:sym typeface="Fira Sans Extra Condensed Medium"/>
                </a:rPr>
                <a:t>4</a:t>
              </a:r>
              <a:endParaRPr sz="2000" b="1">
                <a:latin typeface="Fira Sans Extra Condensed Medium"/>
                <a:ea typeface="Fira Sans Extra Condensed Medium"/>
                <a:cs typeface="Fira Sans Extra Condensed Medium"/>
                <a:sym typeface="Fira Sans Extra Condensed Medium"/>
              </a:endParaRPr>
            </a:p>
          </p:txBody>
        </p:sp>
        <p:sp>
          <p:nvSpPr>
            <p:cNvPr id="2819" name="Google Shape;2819;p42"/>
            <p:cNvSpPr/>
            <p:nvPr/>
          </p:nvSpPr>
          <p:spPr>
            <a:xfrm flipH="1">
              <a:off x="5857350" y="2850070"/>
              <a:ext cx="565171" cy="493800"/>
            </a:xfrm>
            <a:prstGeom prst="ellipse">
              <a:avLst/>
            </a:prstGeom>
            <a:grpFill/>
            <a:ln>
              <a:noFill/>
            </a:ln>
          </p:spPr>
          <p:txBody>
            <a:bodyPr spcFirstLastPara="1" wrap="square" lIns="121900" tIns="121900" rIns="121900" bIns="121900" anchor="ctr" anchorCtr="0">
              <a:noAutofit/>
            </a:bodyPr>
            <a:lstStyle/>
            <a:p>
              <a:pPr algn="ctr"/>
              <a:r>
                <a:rPr lang="en" sz="2000" b="1">
                  <a:latin typeface="Fira Sans Extra Condensed Medium"/>
                  <a:ea typeface="Fira Sans Extra Condensed Medium"/>
                  <a:cs typeface="Fira Sans Extra Condensed Medium"/>
                  <a:sym typeface="Fira Sans Extra Condensed Medium"/>
                </a:rPr>
                <a:t>3</a:t>
              </a:r>
              <a:endParaRPr sz="2000" b="1">
                <a:latin typeface="Fira Sans Extra Condensed Medium"/>
                <a:ea typeface="Fira Sans Extra Condensed Medium"/>
                <a:cs typeface="Fira Sans Extra Condensed Medium"/>
                <a:sym typeface="Fira Sans Extra Condensed Medium"/>
              </a:endParaRPr>
            </a:p>
          </p:txBody>
        </p:sp>
        <p:sp>
          <p:nvSpPr>
            <p:cNvPr id="2820" name="Google Shape;2820;p42"/>
            <p:cNvSpPr/>
            <p:nvPr/>
          </p:nvSpPr>
          <p:spPr>
            <a:xfrm flipH="1">
              <a:off x="5857350" y="2257516"/>
              <a:ext cx="565171" cy="493800"/>
            </a:xfrm>
            <a:prstGeom prst="ellipse">
              <a:avLst/>
            </a:prstGeom>
            <a:grpFill/>
            <a:ln>
              <a:noFill/>
            </a:ln>
          </p:spPr>
          <p:txBody>
            <a:bodyPr spcFirstLastPara="1" wrap="square" lIns="121900" tIns="121900" rIns="121900" bIns="121900" anchor="ctr" anchorCtr="0">
              <a:noAutofit/>
            </a:bodyPr>
            <a:lstStyle/>
            <a:p>
              <a:pPr algn="ctr"/>
              <a:r>
                <a:rPr lang="en" sz="2000" b="1">
                  <a:latin typeface="Fira Sans Extra Condensed Medium"/>
                  <a:ea typeface="Fira Sans Extra Condensed Medium"/>
                  <a:cs typeface="Fira Sans Extra Condensed Medium"/>
                  <a:sym typeface="Fira Sans Extra Condensed Medium"/>
                </a:rPr>
                <a:t>2</a:t>
              </a:r>
              <a:endParaRPr sz="2000" b="1">
                <a:latin typeface="Fira Sans Extra Condensed Medium"/>
                <a:ea typeface="Fira Sans Extra Condensed Medium"/>
                <a:cs typeface="Fira Sans Extra Condensed Medium"/>
                <a:sym typeface="Fira Sans Extra Condensed Medium"/>
              </a:endParaRPr>
            </a:p>
          </p:txBody>
        </p:sp>
        <p:sp>
          <p:nvSpPr>
            <p:cNvPr id="2821" name="Google Shape;2821;p42"/>
            <p:cNvSpPr/>
            <p:nvPr/>
          </p:nvSpPr>
          <p:spPr>
            <a:xfrm flipH="1">
              <a:off x="5857350" y="4035178"/>
              <a:ext cx="566906" cy="493800"/>
            </a:xfrm>
            <a:prstGeom prst="ellipse">
              <a:avLst/>
            </a:prstGeom>
            <a:grpFill/>
            <a:ln>
              <a:noFill/>
            </a:ln>
          </p:spPr>
          <p:txBody>
            <a:bodyPr spcFirstLastPara="1" wrap="square" lIns="121900" tIns="121900" rIns="121900" bIns="121900" anchor="ctr" anchorCtr="0">
              <a:noAutofit/>
            </a:bodyPr>
            <a:lstStyle/>
            <a:p>
              <a:pPr algn="ctr"/>
              <a:r>
                <a:rPr lang="en" sz="2000" b="1" dirty="0">
                  <a:latin typeface="Fira Sans Extra Condensed Medium"/>
                  <a:ea typeface="Fira Sans Extra Condensed Medium"/>
                  <a:cs typeface="Fira Sans Extra Condensed Medium"/>
                  <a:sym typeface="Fira Sans Extra Condensed Medium"/>
                </a:rPr>
                <a:t>5</a:t>
              </a:r>
              <a:endParaRPr sz="2000" b="1" dirty="0">
                <a:latin typeface="Fira Sans Extra Condensed Medium"/>
                <a:ea typeface="Fira Sans Extra Condensed Medium"/>
                <a:cs typeface="Fira Sans Extra Condensed Medium"/>
                <a:sym typeface="Fira Sans Extra Condensed Medium"/>
              </a:endParaRPr>
            </a:p>
          </p:txBody>
        </p:sp>
      </p:grpSp>
      <p:sp>
        <p:nvSpPr>
          <p:cNvPr id="2823" name="Google Shape;2823;p42"/>
          <p:cNvSpPr txBox="1"/>
          <p:nvPr/>
        </p:nvSpPr>
        <p:spPr>
          <a:xfrm>
            <a:off x="2056982" y="2109552"/>
            <a:ext cx="3788037" cy="411200"/>
          </a:xfrm>
          <a:prstGeom prst="rect">
            <a:avLst/>
          </a:prstGeom>
          <a:solidFill>
            <a:schemeClr val="accent5">
              <a:lumMod val="60000"/>
              <a:lumOff val="40000"/>
            </a:schemeClr>
          </a:solidFill>
          <a:ln>
            <a:noFill/>
          </a:ln>
        </p:spPr>
        <p:txBody>
          <a:bodyPr spcFirstLastPara="1" wrap="square" lIns="121900" tIns="48767" rIns="121900" bIns="121900" anchor="t" anchorCtr="0">
            <a:noAutofit/>
          </a:bodyPr>
          <a:lstStyle/>
          <a:p>
            <a:pPr algn="ctr"/>
            <a:r>
              <a:rPr lang="en" sz="2000" b="1" dirty="0" smtClean="0">
                <a:latin typeface="Fira Sans Extra Condensed Medium"/>
                <a:ea typeface="Fira Sans Extra Condensed Medium"/>
                <a:cs typeface="Fira Sans Extra Condensed Medium"/>
                <a:sym typeface="Fira Sans Extra Condensed Medium"/>
              </a:rPr>
              <a:t>Age</a:t>
            </a:r>
            <a:endParaRPr sz="2000" b="1" dirty="0">
              <a:latin typeface="Fira Sans Extra Condensed Medium"/>
              <a:ea typeface="Fira Sans Extra Condensed Medium"/>
              <a:cs typeface="Fira Sans Extra Condensed Medium"/>
              <a:sym typeface="Fira Sans Extra Condensed Medium"/>
            </a:endParaRPr>
          </a:p>
        </p:txBody>
      </p:sp>
      <p:sp>
        <p:nvSpPr>
          <p:cNvPr id="2829" name="Google Shape;2829;p42"/>
          <p:cNvSpPr txBox="1"/>
          <p:nvPr/>
        </p:nvSpPr>
        <p:spPr>
          <a:xfrm>
            <a:off x="2055828" y="2915088"/>
            <a:ext cx="3788037" cy="411200"/>
          </a:xfrm>
          <a:prstGeom prst="rect">
            <a:avLst/>
          </a:prstGeom>
          <a:solidFill>
            <a:schemeClr val="accent5">
              <a:lumMod val="60000"/>
              <a:lumOff val="40000"/>
            </a:schemeClr>
          </a:solidFill>
          <a:ln>
            <a:noFill/>
          </a:ln>
        </p:spPr>
        <p:txBody>
          <a:bodyPr spcFirstLastPara="1" wrap="square" lIns="121900" tIns="48767" rIns="121900" bIns="121900" anchor="t" anchorCtr="0">
            <a:noAutofit/>
          </a:bodyPr>
          <a:lstStyle/>
          <a:p>
            <a:pPr algn="ctr"/>
            <a:r>
              <a:rPr lang="en" sz="2000" b="1" dirty="0" smtClean="0">
                <a:latin typeface="Fira Sans Extra Condensed Medium"/>
                <a:ea typeface="Fira Sans Extra Condensed Medium"/>
                <a:cs typeface="Fira Sans Extra Condensed Medium"/>
                <a:sym typeface="Fira Sans Extra Condensed Medium"/>
              </a:rPr>
              <a:t>Lacking knowledge of HSCT</a:t>
            </a:r>
            <a:endParaRPr sz="2000" b="1" dirty="0">
              <a:latin typeface="Fira Sans Extra Condensed Medium"/>
              <a:ea typeface="Fira Sans Extra Condensed Medium"/>
              <a:cs typeface="Fira Sans Extra Condensed Medium"/>
              <a:sym typeface="Fira Sans Extra Condensed Medium"/>
            </a:endParaRPr>
          </a:p>
        </p:txBody>
      </p:sp>
      <p:sp>
        <p:nvSpPr>
          <p:cNvPr id="2832" name="Google Shape;2832;p42"/>
          <p:cNvSpPr txBox="1"/>
          <p:nvPr/>
        </p:nvSpPr>
        <p:spPr>
          <a:xfrm>
            <a:off x="2054674" y="4448109"/>
            <a:ext cx="3785730" cy="411200"/>
          </a:xfrm>
          <a:prstGeom prst="rect">
            <a:avLst/>
          </a:prstGeom>
          <a:solidFill>
            <a:schemeClr val="accent5">
              <a:lumMod val="60000"/>
              <a:lumOff val="40000"/>
            </a:schemeClr>
          </a:solidFill>
          <a:ln>
            <a:noFill/>
          </a:ln>
        </p:spPr>
        <p:txBody>
          <a:bodyPr spcFirstLastPara="1" wrap="square" lIns="121900" tIns="48767" rIns="121900" bIns="121900" anchor="t" anchorCtr="0">
            <a:noAutofit/>
          </a:bodyPr>
          <a:lstStyle/>
          <a:p>
            <a:pPr algn="ctr"/>
            <a:r>
              <a:rPr lang="en" sz="2000" b="1" dirty="0" smtClean="0">
                <a:latin typeface="Fira Sans Extra Condensed Medium"/>
                <a:ea typeface="Fira Sans Extra Condensed Medium"/>
                <a:cs typeface="Fira Sans Extra Condensed Medium"/>
                <a:sym typeface="Fira Sans Extra Condensed Medium"/>
              </a:rPr>
              <a:t>Balancing benefits and risks</a:t>
            </a:r>
            <a:endParaRPr sz="2000" b="1" dirty="0">
              <a:latin typeface="Fira Sans Extra Condensed Medium"/>
              <a:ea typeface="Fira Sans Extra Condensed Medium"/>
              <a:cs typeface="Fira Sans Extra Condensed Medium"/>
              <a:sym typeface="Fira Sans Extra Condensed Medium"/>
            </a:endParaRPr>
          </a:p>
        </p:txBody>
      </p:sp>
      <p:sp>
        <p:nvSpPr>
          <p:cNvPr id="2835" name="Google Shape;2835;p42"/>
          <p:cNvSpPr txBox="1"/>
          <p:nvPr/>
        </p:nvSpPr>
        <p:spPr>
          <a:xfrm>
            <a:off x="2052367" y="5262264"/>
            <a:ext cx="3788037" cy="411200"/>
          </a:xfrm>
          <a:prstGeom prst="rect">
            <a:avLst/>
          </a:prstGeom>
          <a:solidFill>
            <a:schemeClr val="accent5">
              <a:lumMod val="60000"/>
              <a:lumOff val="40000"/>
            </a:schemeClr>
          </a:solidFill>
          <a:ln>
            <a:noFill/>
          </a:ln>
        </p:spPr>
        <p:txBody>
          <a:bodyPr spcFirstLastPara="1" wrap="square" lIns="121900" tIns="48767" rIns="121900" bIns="121900" anchor="t" anchorCtr="0">
            <a:noAutofit/>
          </a:bodyPr>
          <a:lstStyle/>
          <a:p>
            <a:pPr algn="ctr"/>
            <a:r>
              <a:rPr lang="en" sz="2000" b="1" dirty="0" smtClean="0">
                <a:latin typeface="Fira Sans Extra Condensed Medium"/>
                <a:ea typeface="Fira Sans Extra Condensed Medium"/>
                <a:cs typeface="Fira Sans Extra Condensed Medium"/>
                <a:sym typeface="Fira Sans Extra Condensed Medium"/>
              </a:rPr>
              <a:t>Treatment cost</a:t>
            </a:r>
            <a:endParaRPr sz="2000" b="1" dirty="0">
              <a:latin typeface="Fira Sans Extra Condensed Medium"/>
              <a:ea typeface="Fira Sans Extra Condensed Medium"/>
              <a:cs typeface="Fira Sans Extra Condensed Medium"/>
              <a:sym typeface="Fira Sans Extra Condensed Medium"/>
            </a:endParaRPr>
          </a:p>
        </p:txBody>
      </p:sp>
      <p:grpSp>
        <p:nvGrpSpPr>
          <p:cNvPr id="58" name="Google Shape;2815;p42"/>
          <p:cNvGrpSpPr/>
          <p:nvPr/>
        </p:nvGrpSpPr>
        <p:grpSpPr>
          <a:xfrm>
            <a:off x="6395563" y="2315152"/>
            <a:ext cx="755870" cy="3028607"/>
            <a:chOff x="5857350" y="1664969"/>
            <a:chExt cx="566902" cy="2271455"/>
          </a:xfrm>
          <a:solidFill>
            <a:schemeClr val="accent1">
              <a:lumMod val="40000"/>
              <a:lumOff val="60000"/>
            </a:schemeClr>
          </a:solidFill>
        </p:grpSpPr>
        <p:sp>
          <p:nvSpPr>
            <p:cNvPr id="60" name="Google Shape;2817;p42"/>
            <p:cNvSpPr/>
            <p:nvPr/>
          </p:nvSpPr>
          <p:spPr>
            <a:xfrm flipH="1">
              <a:off x="5857350" y="1664969"/>
              <a:ext cx="566902" cy="493800"/>
            </a:xfrm>
            <a:prstGeom prst="ellipse">
              <a:avLst/>
            </a:prstGeom>
            <a:grpFill/>
            <a:ln>
              <a:noFill/>
            </a:ln>
          </p:spPr>
          <p:txBody>
            <a:bodyPr spcFirstLastPara="1" wrap="square" lIns="121900" tIns="121900" rIns="121900" bIns="121900" anchor="ctr" anchorCtr="0">
              <a:noAutofit/>
            </a:bodyPr>
            <a:lstStyle/>
            <a:p>
              <a:pPr algn="ctr"/>
              <a:r>
                <a:rPr lang="en" sz="2000" b="1" dirty="0" smtClean="0">
                  <a:latin typeface="Fira Sans Extra Condensed Medium"/>
                  <a:ea typeface="Fira Sans Extra Condensed Medium"/>
                  <a:cs typeface="Fira Sans Extra Condensed Medium"/>
                  <a:sym typeface="Fira Sans Extra Condensed Medium"/>
                </a:rPr>
                <a:t>6</a:t>
              </a:r>
              <a:endParaRPr sz="2000" b="1" dirty="0">
                <a:latin typeface="Fira Sans Extra Condensed Medium"/>
                <a:ea typeface="Fira Sans Extra Condensed Medium"/>
                <a:cs typeface="Fira Sans Extra Condensed Medium"/>
                <a:sym typeface="Fira Sans Extra Condensed Medium"/>
              </a:endParaRPr>
            </a:p>
          </p:txBody>
        </p:sp>
        <p:sp>
          <p:nvSpPr>
            <p:cNvPr id="61" name="Google Shape;2818;p42"/>
            <p:cNvSpPr/>
            <p:nvPr/>
          </p:nvSpPr>
          <p:spPr>
            <a:xfrm flipH="1">
              <a:off x="5857350" y="3442624"/>
              <a:ext cx="566902" cy="493800"/>
            </a:xfrm>
            <a:prstGeom prst="ellipse">
              <a:avLst/>
            </a:prstGeom>
            <a:grpFill/>
            <a:ln>
              <a:noFill/>
            </a:ln>
          </p:spPr>
          <p:txBody>
            <a:bodyPr spcFirstLastPara="1" wrap="square" lIns="121900" tIns="121900" rIns="121900" bIns="121900" anchor="ctr" anchorCtr="0">
              <a:noAutofit/>
            </a:bodyPr>
            <a:lstStyle/>
            <a:p>
              <a:pPr algn="ctr"/>
              <a:r>
                <a:rPr lang="en" sz="2000" b="1" dirty="0" smtClean="0">
                  <a:latin typeface="Fira Sans Extra Condensed Medium"/>
                  <a:ea typeface="Fira Sans Extra Condensed Medium"/>
                  <a:cs typeface="Fira Sans Extra Condensed Medium"/>
                  <a:sym typeface="Fira Sans Extra Condensed Medium"/>
                </a:rPr>
                <a:t>9</a:t>
              </a:r>
              <a:endParaRPr sz="2000" b="1" dirty="0">
                <a:latin typeface="Fira Sans Extra Condensed Medium"/>
                <a:ea typeface="Fira Sans Extra Condensed Medium"/>
                <a:cs typeface="Fira Sans Extra Condensed Medium"/>
                <a:sym typeface="Fira Sans Extra Condensed Medium"/>
              </a:endParaRPr>
            </a:p>
          </p:txBody>
        </p:sp>
        <p:sp>
          <p:nvSpPr>
            <p:cNvPr id="62" name="Google Shape;2819;p42"/>
            <p:cNvSpPr/>
            <p:nvPr/>
          </p:nvSpPr>
          <p:spPr>
            <a:xfrm flipH="1">
              <a:off x="5857350" y="2850070"/>
              <a:ext cx="566902" cy="493800"/>
            </a:xfrm>
            <a:prstGeom prst="ellipse">
              <a:avLst/>
            </a:prstGeom>
            <a:grpFill/>
            <a:ln>
              <a:noFill/>
            </a:ln>
          </p:spPr>
          <p:txBody>
            <a:bodyPr spcFirstLastPara="1" wrap="square" lIns="121900" tIns="121900" rIns="121900" bIns="121900" anchor="ctr" anchorCtr="0">
              <a:noAutofit/>
            </a:bodyPr>
            <a:lstStyle/>
            <a:p>
              <a:pPr algn="ctr"/>
              <a:r>
                <a:rPr lang="en" sz="2000" b="1" dirty="0" smtClean="0">
                  <a:latin typeface="Fira Sans Extra Condensed Medium"/>
                  <a:ea typeface="Fira Sans Extra Condensed Medium"/>
                  <a:cs typeface="Fira Sans Extra Condensed Medium"/>
                  <a:sym typeface="Fira Sans Extra Condensed Medium"/>
                </a:rPr>
                <a:t>8</a:t>
              </a:r>
              <a:endParaRPr sz="2000" b="1" dirty="0">
                <a:latin typeface="Fira Sans Extra Condensed Medium"/>
                <a:ea typeface="Fira Sans Extra Condensed Medium"/>
                <a:cs typeface="Fira Sans Extra Condensed Medium"/>
                <a:sym typeface="Fira Sans Extra Condensed Medium"/>
              </a:endParaRPr>
            </a:p>
          </p:txBody>
        </p:sp>
        <p:sp>
          <p:nvSpPr>
            <p:cNvPr id="63" name="Google Shape;2820;p42"/>
            <p:cNvSpPr/>
            <p:nvPr/>
          </p:nvSpPr>
          <p:spPr>
            <a:xfrm flipH="1">
              <a:off x="5857350" y="2257516"/>
              <a:ext cx="566902" cy="493800"/>
            </a:xfrm>
            <a:prstGeom prst="ellipse">
              <a:avLst/>
            </a:prstGeom>
            <a:grpFill/>
            <a:ln>
              <a:noFill/>
            </a:ln>
          </p:spPr>
          <p:txBody>
            <a:bodyPr spcFirstLastPara="1" wrap="square" lIns="121900" tIns="121900" rIns="121900" bIns="121900" anchor="ctr" anchorCtr="0">
              <a:noAutofit/>
            </a:bodyPr>
            <a:lstStyle/>
            <a:p>
              <a:pPr algn="ctr"/>
              <a:r>
                <a:rPr lang="en" sz="2000" b="1" dirty="0" smtClean="0">
                  <a:latin typeface="Fira Sans Extra Condensed Medium"/>
                  <a:ea typeface="Fira Sans Extra Condensed Medium"/>
                  <a:cs typeface="Fira Sans Extra Condensed Medium"/>
                  <a:sym typeface="Fira Sans Extra Condensed Medium"/>
                </a:rPr>
                <a:t>7</a:t>
              </a:r>
              <a:endParaRPr sz="2000" b="1" dirty="0">
                <a:latin typeface="Fira Sans Extra Condensed Medium"/>
                <a:ea typeface="Fira Sans Extra Condensed Medium"/>
                <a:cs typeface="Fira Sans Extra Condensed Medium"/>
                <a:sym typeface="Fira Sans Extra Condensed Medium"/>
              </a:endParaRPr>
            </a:p>
          </p:txBody>
        </p:sp>
      </p:grpSp>
      <p:sp>
        <p:nvSpPr>
          <p:cNvPr id="65" name="Google Shape;2823;p42"/>
          <p:cNvSpPr txBox="1"/>
          <p:nvPr/>
        </p:nvSpPr>
        <p:spPr>
          <a:xfrm>
            <a:off x="7465700" y="2401088"/>
            <a:ext cx="3889237" cy="411200"/>
          </a:xfrm>
          <a:prstGeom prst="rect">
            <a:avLst/>
          </a:prstGeom>
          <a:solidFill>
            <a:schemeClr val="accent5">
              <a:lumMod val="60000"/>
              <a:lumOff val="40000"/>
            </a:schemeClr>
          </a:solidFill>
          <a:ln>
            <a:noFill/>
          </a:ln>
        </p:spPr>
        <p:txBody>
          <a:bodyPr spcFirstLastPara="1" wrap="square" lIns="121900" tIns="48767" rIns="121900" bIns="121900" anchor="t" anchorCtr="0">
            <a:noAutofit/>
          </a:bodyPr>
          <a:lstStyle/>
          <a:p>
            <a:pPr algn="ctr"/>
            <a:r>
              <a:rPr lang="en" sz="2000" b="1" dirty="0" smtClean="0">
                <a:latin typeface="Fira Sans Extra Condensed Medium"/>
                <a:ea typeface="Fira Sans Extra Condensed Medium"/>
                <a:cs typeface="Fira Sans Extra Condensed Medium"/>
                <a:sym typeface="Fira Sans Extra Condensed Medium"/>
              </a:rPr>
              <a:t>Stem cell donor</a:t>
            </a:r>
            <a:endParaRPr sz="2000" b="1" dirty="0">
              <a:latin typeface="Fira Sans Extra Condensed Medium"/>
              <a:ea typeface="Fira Sans Extra Condensed Medium"/>
              <a:cs typeface="Fira Sans Extra Condensed Medium"/>
              <a:sym typeface="Fira Sans Extra Condensed Medium"/>
            </a:endParaRPr>
          </a:p>
        </p:txBody>
      </p:sp>
      <p:sp>
        <p:nvSpPr>
          <p:cNvPr id="66" name="Google Shape;2835;p42"/>
          <p:cNvSpPr txBox="1"/>
          <p:nvPr/>
        </p:nvSpPr>
        <p:spPr>
          <a:xfrm>
            <a:off x="7465700" y="3196445"/>
            <a:ext cx="3889237" cy="411200"/>
          </a:xfrm>
          <a:prstGeom prst="rect">
            <a:avLst/>
          </a:prstGeom>
          <a:solidFill>
            <a:schemeClr val="accent5">
              <a:lumMod val="60000"/>
              <a:lumOff val="40000"/>
            </a:schemeClr>
          </a:solidFill>
          <a:ln>
            <a:noFill/>
          </a:ln>
        </p:spPr>
        <p:txBody>
          <a:bodyPr spcFirstLastPara="1" wrap="square" lIns="121900" tIns="48767" rIns="121900" bIns="121900" anchor="t" anchorCtr="0">
            <a:noAutofit/>
          </a:bodyPr>
          <a:lstStyle/>
          <a:p>
            <a:pPr algn="ctr"/>
            <a:r>
              <a:rPr lang="en-US" sz="2000" b="1" dirty="0">
                <a:latin typeface="Fira Sans Extra Condensed Medium"/>
                <a:ea typeface="Fira Sans Extra Condensed Medium"/>
                <a:cs typeface="Fira Sans Extra Condensed Medium"/>
                <a:sym typeface="Fira Sans Extra Condensed Medium"/>
              </a:rPr>
              <a:t>Trust in </a:t>
            </a:r>
            <a:r>
              <a:rPr lang="en-US" sz="2000" b="1" dirty="0" smtClean="0">
                <a:latin typeface="Fira Sans Extra Condensed Medium"/>
                <a:ea typeface="Fira Sans Extra Condensed Medium"/>
                <a:cs typeface="Fira Sans Extra Condensed Medium"/>
                <a:sym typeface="Fira Sans Extra Condensed Medium"/>
              </a:rPr>
              <a:t>health care providers</a:t>
            </a:r>
            <a:endParaRPr lang="en-US" sz="2000" b="1" dirty="0">
              <a:latin typeface="Fira Sans Extra Condensed Medium"/>
              <a:ea typeface="Fira Sans Extra Condensed Medium"/>
              <a:cs typeface="Fira Sans Extra Condensed Medium"/>
              <a:sym typeface="Fira Sans Extra Condensed Medium"/>
            </a:endParaRPr>
          </a:p>
        </p:txBody>
      </p:sp>
      <p:sp>
        <p:nvSpPr>
          <p:cNvPr id="67" name="Google Shape;2832;p42"/>
          <p:cNvSpPr txBox="1"/>
          <p:nvPr/>
        </p:nvSpPr>
        <p:spPr>
          <a:xfrm>
            <a:off x="7465700" y="4021926"/>
            <a:ext cx="3886929" cy="411200"/>
          </a:xfrm>
          <a:prstGeom prst="rect">
            <a:avLst/>
          </a:prstGeom>
          <a:solidFill>
            <a:schemeClr val="accent5">
              <a:lumMod val="60000"/>
              <a:lumOff val="40000"/>
            </a:schemeClr>
          </a:solidFill>
          <a:ln>
            <a:noFill/>
          </a:ln>
        </p:spPr>
        <p:txBody>
          <a:bodyPr spcFirstLastPara="1" wrap="square" lIns="121900" tIns="48767" rIns="121900" bIns="121900" anchor="t" anchorCtr="0">
            <a:noAutofit/>
          </a:bodyPr>
          <a:lstStyle/>
          <a:p>
            <a:pPr algn="ctr"/>
            <a:r>
              <a:rPr lang="en" sz="2000" b="1" dirty="0" smtClean="0">
                <a:latin typeface="Fira Sans Extra Condensed Medium"/>
                <a:ea typeface="Fira Sans Extra Condensed Medium"/>
                <a:cs typeface="Fira Sans Extra Condensed Medium"/>
                <a:sym typeface="Fira Sans Extra Condensed Medium"/>
              </a:rPr>
              <a:t>Family support</a:t>
            </a:r>
            <a:endParaRPr sz="2000" b="1" dirty="0">
              <a:latin typeface="Fira Sans Extra Condensed Medium"/>
              <a:ea typeface="Fira Sans Extra Condensed Medium"/>
              <a:cs typeface="Fira Sans Extra Condensed Medium"/>
              <a:sym typeface="Fira Sans Extra Condensed Medium"/>
            </a:endParaRPr>
          </a:p>
        </p:txBody>
      </p:sp>
      <p:sp>
        <p:nvSpPr>
          <p:cNvPr id="68" name="Google Shape;2829;p42"/>
          <p:cNvSpPr txBox="1"/>
          <p:nvPr/>
        </p:nvSpPr>
        <p:spPr>
          <a:xfrm>
            <a:off x="2054674" y="3685908"/>
            <a:ext cx="3785730" cy="411200"/>
          </a:xfrm>
          <a:prstGeom prst="rect">
            <a:avLst/>
          </a:prstGeom>
          <a:solidFill>
            <a:schemeClr val="accent5">
              <a:lumMod val="60000"/>
              <a:lumOff val="40000"/>
            </a:schemeClr>
          </a:solidFill>
          <a:ln>
            <a:noFill/>
          </a:ln>
        </p:spPr>
        <p:txBody>
          <a:bodyPr spcFirstLastPara="1" wrap="square" lIns="121900" tIns="48767" rIns="121900" bIns="121900" anchor="t" anchorCtr="0">
            <a:noAutofit/>
          </a:bodyPr>
          <a:lstStyle/>
          <a:p>
            <a:pPr algn="ctr"/>
            <a:r>
              <a:rPr lang="en" sz="2000" b="1" dirty="0" smtClean="0">
                <a:latin typeface="Fira Sans Extra Condensed Medium"/>
                <a:ea typeface="Fira Sans Extra Condensed Medium"/>
                <a:cs typeface="Fira Sans Extra Condensed Medium"/>
                <a:sym typeface="Fira Sans Extra Condensed Medium"/>
              </a:rPr>
              <a:t>Faith and beliefs</a:t>
            </a:r>
            <a:endParaRPr sz="2000" b="1" dirty="0">
              <a:latin typeface="Fira Sans Extra Condensed Medium"/>
              <a:ea typeface="Fira Sans Extra Condensed Medium"/>
              <a:cs typeface="Fira Sans Extra Condensed Medium"/>
              <a:sym typeface="Fira Sans Extra Condensed Medium"/>
            </a:endParaRPr>
          </a:p>
        </p:txBody>
      </p:sp>
      <p:sp>
        <p:nvSpPr>
          <p:cNvPr id="69" name="Google Shape;2826;p42"/>
          <p:cNvSpPr txBox="1"/>
          <p:nvPr/>
        </p:nvSpPr>
        <p:spPr>
          <a:xfrm>
            <a:off x="7465700" y="4808959"/>
            <a:ext cx="3889237" cy="411200"/>
          </a:xfrm>
          <a:prstGeom prst="rect">
            <a:avLst/>
          </a:prstGeom>
          <a:solidFill>
            <a:schemeClr val="accent5">
              <a:lumMod val="60000"/>
              <a:lumOff val="40000"/>
            </a:schemeClr>
          </a:solidFill>
          <a:ln>
            <a:noFill/>
          </a:ln>
        </p:spPr>
        <p:txBody>
          <a:bodyPr spcFirstLastPara="1" wrap="square" lIns="121900" tIns="48767" rIns="121900" bIns="121900" anchor="t" anchorCtr="0">
            <a:noAutofit/>
          </a:bodyPr>
          <a:lstStyle/>
          <a:p>
            <a:pPr algn="ctr"/>
            <a:r>
              <a:rPr lang="en" sz="2000" b="1" dirty="0" smtClean="0">
                <a:latin typeface="Fira Sans Extra Condensed Medium"/>
                <a:ea typeface="Fira Sans Extra Condensed Medium"/>
                <a:cs typeface="Fira Sans Extra Condensed Medium"/>
                <a:sym typeface="Fira Sans Extra Condensed Medium"/>
              </a:rPr>
              <a:t>Peer’s experience</a:t>
            </a:r>
            <a:endParaRPr sz="2000" b="1" dirty="0">
              <a:latin typeface="Fira Sans Extra Condensed Medium"/>
              <a:ea typeface="Fira Sans Extra Condensed Medium"/>
              <a:cs typeface="Fira Sans Extra Condensed Medium"/>
              <a:sym typeface="Fira Sans Extra Condensed Medium"/>
            </a:endParaRPr>
          </a:p>
        </p:txBody>
      </p:sp>
      <p:sp>
        <p:nvSpPr>
          <p:cNvPr id="2" name="Rectangle 1"/>
          <p:cNvSpPr/>
          <p:nvPr/>
        </p:nvSpPr>
        <p:spPr>
          <a:xfrm>
            <a:off x="316489" y="6045936"/>
            <a:ext cx="11047830" cy="646331"/>
          </a:xfrm>
          <a:prstGeom prst="rect">
            <a:avLst/>
          </a:prstGeom>
        </p:spPr>
        <p:txBody>
          <a:bodyPr wrap="square">
            <a:spAutoFit/>
          </a:bodyPr>
          <a:lstStyle/>
          <a:p>
            <a:pPr algn="ctr"/>
            <a:r>
              <a:rPr lang="en-US" sz="1200" dirty="0">
                <a:solidFill>
                  <a:schemeClr val="accent5">
                    <a:lumMod val="50000"/>
                  </a:schemeClr>
                </a:solidFill>
              </a:rPr>
              <a:t>(</a:t>
            </a:r>
            <a:r>
              <a:rPr lang="en-US" sz="1200" dirty="0" err="1">
                <a:solidFill>
                  <a:schemeClr val="accent5">
                    <a:lumMod val="50000"/>
                  </a:schemeClr>
                </a:solidFill>
              </a:rPr>
              <a:t>Deeg</a:t>
            </a:r>
            <a:r>
              <a:rPr lang="en-US" sz="1200" dirty="0">
                <a:solidFill>
                  <a:schemeClr val="accent5">
                    <a:lumMod val="50000"/>
                  </a:schemeClr>
                </a:solidFill>
              </a:rPr>
              <a:t> et al., 2021; </a:t>
            </a:r>
            <a:r>
              <a:rPr lang="en-US" sz="1200" dirty="0" err="1">
                <a:solidFill>
                  <a:schemeClr val="accent5">
                    <a:lumMod val="50000"/>
                  </a:schemeClr>
                </a:solidFill>
              </a:rPr>
              <a:t>Weisdorf</a:t>
            </a:r>
            <a:r>
              <a:rPr lang="en-US" sz="1200" dirty="0">
                <a:solidFill>
                  <a:schemeClr val="accent5">
                    <a:lumMod val="50000"/>
                  </a:schemeClr>
                </a:solidFill>
              </a:rPr>
              <a:t>, </a:t>
            </a:r>
            <a:r>
              <a:rPr lang="en-US" sz="1200" dirty="0" smtClean="0">
                <a:solidFill>
                  <a:schemeClr val="accent5">
                    <a:lumMod val="50000"/>
                  </a:schemeClr>
                </a:solidFill>
              </a:rPr>
              <a:t>2021; </a:t>
            </a:r>
            <a:r>
              <a:rPr lang="en-US" sz="1200" dirty="0" err="1">
                <a:solidFill>
                  <a:schemeClr val="accent5">
                    <a:lumMod val="50000"/>
                  </a:schemeClr>
                </a:solidFill>
              </a:rPr>
              <a:t>Tariman</a:t>
            </a:r>
            <a:r>
              <a:rPr lang="en-US" sz="1200" dirty="0">
                <a:solidFill>
                  <a:schemeClr val="accent5">
                    <a:lumMod val="50000"/>
                  </a:schemeClr>
                </a:solidFill>
              </a:rPr>
              <a:t> et al., </a:t>
            </a:r>
            <a:r>
              <a:rPr lang="en-US" sz="1200" dirty="0" smtClean="0">
                <a:solidFill>
                  <a:schemeClr val="accent5">
                    <a:lumMod val="50000"/>
                  </a:schemeClr>
                </a:solidFill>
              </a:rPr>
              <a:t>2012; Randall </a:t>
            </a:r>
            <a:r>
              <a:rPr lang="en-US" sz="1200" dirty="0">
                <a:solidFill>
                  <a:schemeClr val="accent5">
                    <a:lumMod val="50000"/>
                  </a:schemeClr>
                </a:solidFill>
              </a:rPr>
              <a:t>et al., 2016; </a:t>
            </a:r>
            <a:r>
              <a:rPr lang="en-US" sz="1200" dirty="0" err="1">
                <a:solidFill>
                  <a:schemeClr val="accent5">
                    <a:lumMod val="50000"/>
                  </a:schemeClr>
                </a:solidFill>
              </a:rPr>
              <a:t>Pisu</a:t>
            </a:r>
            <a:r>
              <a:rPr lang="en-US" sz="1200" dirty="0">
                <a:solidFill>
                  <a:schemeClr val="accent5">
                    <a:lumMod val="50000"/>
                  </a:schemeClr>
                </a:solidFill>
              </a:rPr>
              <a:t> et al., </a:t>
            </a:r>
            <a:r>
              <a:rPr lang="en-US" sz="1200" dirty="0" smtClean="0">
                <a:solidFill>
                  <a:schemeClr val="accent5">
                    <a:lumMod val="50000"/>
                  </a:schemeClr>
                </a:solidFill>
              </a:rPr>
              <a:t>2014;</a:t>
            </a:r>
            <a:r>
              <a:rPr lang="en-US" sz="1200" dirty="0">
                <a:solidFill>
                  <a:schemeClr val="accent5">
                    <a:lumMod val="50000"/>
                  </a:schemeClr>
                </a:solidFill>
              </a:rPr>
              <a:t> Stiff et al., </a:t>
            </a:r>
            <a:r>
              <a:rPr lang="en-US" sz="1200" dirty="0" smtClean="0">
                <a:solidFill>
                  <a:schemeClr val="accent5">
                    <a:lumMod val="50000"/>
                  </a:schemeClr>
                </a:solidFill>
              </a:rPr>
              <a:t>2006; </a:t>
            </a:r>
            <a:r>
              <a:rPr lang="en-US" sz="1200" dirty="0" err="1">
                <a:solidFill>
                  <a:schemeClr val="accent5">
                    <a:lumMod val="50000"/>
                  </a:schemeClr>
                </a:solidFill>
              </a:rPr>
              <a:t>Khemani</a:t>
            </a:r>
            <a:r>
              <a:rPr lang="en-US" sz="1200" dirty="0">
                <a:solidFill>
                  <a:schemeClr val="accent5">
                    <a:lumMod val="50000"/>
                  </a:schemeClr>
                </a:solidFill>
              </a:rPr>
              <a:t> et al., 2018; Cho et al., 2020; </a:t>
            </a:r>
            <a:r>
              <a:rPr lang="en-US" sz="1200" dirty="0" err="1">
                <a:solidFill>
                  <a:schemeClr val="accent5">
                    <a:lumMod val="50000"/>
                  </a:schemeClr>
                </a:solidFill>
              </a:rPr>
              <a:t>Spierings</a:t>
            </a:r>
            <a:r>
              <a:rPr lang="en-US" sz="1200" dirty="0">
                <a:solidFill>
                  <a:schemeClr val="accent5">
                    <a:lumMod val="50000"/>
                  </a:schemeClr>
                </a:solidFill>
              </a:rPr>
              <a:t> et al., 2020; Cooper et al., 2017; </a:t>
            </a:r>
            <a:r>
              <a:rPr lang="en-US" sz="1200" dirty="0" smtClean="0">
                <a:solidFill>
                  <a:schemeClr val="accent5">
                    <a:lumMod val="50000"/>
                  </a:schemeClr>
                </a:solidFill>
              </a:rPr>
              <a:t>Gupta, 2012; </a:t>
            </a:r>
            <a:r>
              <a:rPr lang="en-US" sz="1200" dirty="0" err="1" smtClean="0">
                <a:solidFill>
                  <a:schemeClr val="accent5">
                    <a:lumMod val="50000"/>
                  </a:schemeClr>
                </a:solidFill>
              </a:rPr>
              <a:t>Besien</a:t>
            </a:r>
            <a:r>
              <a:rPr lang="en-US" sz="1200" dirty="0" smtClean="0">
                <a:solidFill>
                  <a:schemeClr val="accent5">
                    <a:lumMod val="50000"/>
                  </a:schemeClr>
                </a:solidFill>
              </a:rPr>
              <a:t> </a:t>
            </a:r>
            <a:r>
              <a:rPr lang="en-US" sz="1200" dirty="0">
                <a:solidFill>
                  <a:schemeClr val="accent5">
                    <a:lumMod val="50000"/>
                  </a:schemeClr>
                </a:solidFill>
              </a:rPr>
              <a:t>et al., 2001; Hutson et al., </a:t>
            </a:r>
            <a:r>
              <a:rPr lang="en-US" sz="1200" dirty="0" smtClean="0">
                <a:solidFill>
                  <a:schemeClr val="accent5">
                    <a:lumMod val="50000"/>
                  </a:schemeClr>
                </a:solidFill>
              </a:rPr>
              <a:t>2015; </a:t>
            </a:r>
            <a:r>
              <a:rPr lang="en-US" sz="1200" dirty="0">
                <a:solidFill>
                  <a:schemeClr val="accent5">
                    <a:lumMod val="50000"/>
                  </a:schemeClr>
                </a:solidFill>
              </a:rPr>
              <a:t>Ragsdale et </a:t>
            </a:r>
            <a:r>
              <a:rPr lang="en-US" sz="1200" dirty="0" smtClean="0">
                <a:solidFill>
                  <a:schemeClr val="accent5">
                    <a:lumMod val="50000"/>
                  </a:schemeClr>
                </a:solidFill>
              </a:rPr>
              <a:t>al., 2014; </a:t>
            </a:r>
            <a:r>
              <a:rPr lang="en-US" sz="1200" dirty="0">
                <a:solidFill>
                  <a:schemeClr val="accent5">
                    <a:lumMod val="50000"/>
                  </a:schemeClr>
                </a:solidFill>
                <a:ea typeface="Times New Roman" panose="02020603050405020304" pitchFamily="18" charset="0"/>
              </a:rPr>
              <a:t>Forsyth et al., </a:t>
            </a:r>
            <a:r>
              <a:rPr lang="en-US" sz="1200" dirty="0" smtClean="0">
                <a:solidFill>
                  <a:schemeClr val="accent5">
                    <a:lumMod val="50000"/>
                  </a:schemeClr>
                </a:solidFill>
                <a:ea typeface="Times New Roman" panose="02020603050405020304" pitchFamily="18" charset="0"/>
              </a:rPr>
              <a:t>2011</a:t>
            </a:r>
            <a:r>
              <a:rPr lang="en-US" sz="1200" dirty="0" smtClean="0">
                <a:solidFill>
                  <a:schemeClr val="accent5">
                    <a:lumMod val="50000"/>
                  </a:schemeClr>
                </a:solidFill>
              </a:rPr>
              <a:t>; </a:t>
            </a:r>
            <a:r>
              <a:rPr lang="en-US" sz="1200" dirty="0">
                <a:solidFill>
                  <a:schemeClr val="accent5">
                    <a:lumMod val="50000"/>
                  </a:schemeClr>
                </a:solidFill>
              </a:rPr>
              <a:t>Solanki et al., </a:t>
            </a:r>
            <a:r>
              <a:rPr lang="en-US" sz="1200" dirty="0" smtClean="0">
                <a:solidFill>
                  <a:schemeClr val="accent5">
                    <a:lumMod val="50000"/>
                  </a:schemeClr>
                </a:solidFill>
              </a:rPr>
              <a:t>2021;</a:t>
            </a:r>
            <a:r>
              <a:rPr lang="en-US" sz="1200" dirty="0">
                <a:solidFill>
                  <a:schemeClr val="accent5">
                    <a:lumMod val="50000"/>
                  </a:schemeClr>
                </a:solidFill>
              </a:rPr>
              <a:t> </a:t>
            </a:r>
            <a:r>
              <a:rPr lang="en-US" sz="1200" dirty="0" err="1">
                <a:solidFill>
                  <a:schemeClr val="accent5">
                    <a:lumMod val="50000"/>
                  </a:schemeClr>
                </a:solidFill>
              </a:rPr>
              <a:t>Jordens</a:t>
            </a:r>
            <a:r>
              <a:rPr lang="en-US" sz="1200" dirty="0">
                <a:solidFill>
                  <a:schemeClr val="accent5">
                    <a:lumMod val="50000"/>
                  </a:schemeClr>
                </a:solidFill>
              </a:rPr>
              <a:t> et al., 2013; </a:t>
            </a:r>
            <a:r>
              <a:rPr lang="en-US" sz="1200" dirty="0" err="1">
                <a:solidFill>
                  <a:schemeClr val="accent5">
                    <a:lumMod val="50000"/>
                  </a:schemeClr>
                </a:solidFill>
              </a:rPr>
              <a:t>Aguiar</a:t>
            </a:r>
            <a:r>
              <a:rPr lang="en-US" sz="1200" dirty="0">
                <a:solidFill>
                  <a:schemeClr val="accent5">
                    <a:lumMod val="50000"/>
                  </a:schemeClr>
                </a:solidFill>
              </a:rPr>
              <a:t> et </a:t>
            </a:r>
            <a:r>
              <a:rPr lang="en-US" sz="1200" dirty="0" smtClean="0">
                <a:solidFill>
                  <a:schemeClr val="accent5">
                    <a:lumMod val="50000"/>
                  </a:schemeClr>
                </a:solidFill>
              </a:rPr>
              <a:t>al.,2021</a:t>
            </a:r>
            <a:r>
              <a:rPr lang="en-US" sz="1200" dirty="0" smtClean="0">
                <a:solidFill>
                  <a:schemeClr val="accent5">
                    <a:lumMod val="50000"/>
                  </a:schemeClr>
                </a:solidFill>
                <a:ea typeface="Roboto"/>
                <a:cs typeface="Roboto"/>
                <a:sym typeface="Roboto"/>
              </a:rPr>
              <a:t>; </a:t>
            </a:r>
            <a:r>
              <a:rPr lang="en-US" sz="1200" dirty="0" err="1">
                <a:solidFill>
                  <a:schemeClr val="accent5">
                    <a:lumMod val="50000"/>
                  </a:schemeClr>
                </a:solidFill>
                <a:ea typeface="Roboto"/>
                <a:cs typeface="Roboto"/>
                <a:sym typeface="Roboto"/>
              </a:rPr>
              <a:t>Inamoto</a:t>
            </a:r>
            <a:r>
              <a:rPr lang="en-US" sz="1200" dirty="0">
                <a:solidFill>
                  <a:schemeClr val="accent5">
                    <a:lumMod val="50000"/>
                  </a:schemeClr>
                </a:solidFill>
                <a:ea typeface="Roboto"/>
                <a:cs typeface="Roboto"/>
                <a:sym typeface="Roboto"/>
              </a:rPr>
              <a:t> et al., 2017; </a:t>
            </a:r>
            <a:r>
              <a:rPr lang="en-US" sz="1200" dirty="0" smtClean="0">
                <a:solidFill>
                  <a:schemeClr val="accent5">
                    <a:lumMod val="50000"/>
                  </a:schemeClr>
                </a:solidFill>
                <a:ea typeface="Roboto"/>
                <a:cs typeface="Roboto"/>
                <a:sym typeface="Roboto"/>
              </a:rPr>
              <a:t>Walker, 2020; Sun </a:t>
            </a:r>
            <a:r>
              <a:rPr lang="en-US" sz="1200" dirty="0">
                <a:solidFill>
                  <a:schemeClr val="accent5">
                    <a:lumMod val="50000"/>
                  </a:schemeClr>
                </a:solidFill>
                <a:ea typeface="Roboto"/>
                <a:cs typeface="Roboto"/>
                <a:sym typeface="Roboto"/>
              </a:rPr>
              <a:t>et al., </a:t>
            </a:r>
            <a:r>
              <a:rPr lang="en-US" sz="1200" dirty="0" smtClean="0">
                <a:solidFill>
                  <a:schemeClr val="accent5">
                    <a:lumMod val="50000"/>
                  </a:schemeClr>
                </a:solidFill>
                <a:ea typeface="Roboto"/>
                <a:cs typeface="Roboto"/>
                <a:sym typeface="Roboto"/>
              </a:rPr>
              <a:t>2010</a:t>
            </a:r>
            <a:r>
              <a:rPr lang="en-US" sz="1200" dirty="0">
                <a:solidFill>
                  <a:schemeClr val="accent5">
                    <a:lumMod val="50000"/>
                  </a:schemeClr>
                </a:solidFill>
              </a:rPr>
              <a:t> ; NIHBT, </a:t>
            </a:r>
            <a:r>
              <a:rPr lang="en-US" sz="1200" dirty="0" smtClean="0">
                <a:solidFill>
                  <a:schemeClr val="accent5">
                    <a:lumMod val="50000"/>
                  </a:schemeClr>
                </a:solidFill>
              </a:rPr>
              <a:t>2022; </a:t>
            </a:r>
            <a:r>
              <a:rPr lang="en-US" sz="1200" dirty="0" err="1">
                <a:solidFill>
                  <a:schemeClr val="accent5">
                    <a:lumMod val="50000"/>
                  </a:schemeClr>
                </a:solidFill>
              </a:rPr>
              <a:t>Im</a:t>
            </a:r>
            <a:r>
              <a:rPr lang="en-US" sz="1200" dirty="0">
                <a:solidFill>
                  <a:schemeClr val="accent5">
                    <a:lumMod val="50000"/>
                  </a:schemeClr>
                </a:solidFill>
              </a:rPr>
              <a:t> et al., 2020</a:t>
            </a:r>
            <a:r>
              <a:rPr lang="en-US" sz="1200" dirty="0" smtClean="0">
                <a:solidFill>
                  <a:schemeClr val="accent5">
                    <a:lumMod val="50000"/>
                  </a:schemeClr>
                </a:solidFill>
              </a:rPr>
              <a:t>) </a:t>
            </a:r>
            <a:endParaRPr lang="en-US" sz="1200" dirty="0">
              <a:solidFill>
                <a:schemeClr val="accent5">
                  <a:lumMod val="50000"/>
                </a:schemeClr>
              </a:solidFill>
              <a:ea typeface="Roboto"/>
              <a:cs typeface="Roboto"/>
              <a:sym typeface="Roboto"/>
            </a:endParaRPr>
          </a:p>
        </p:txBody>
      </p:sp>
      <p:sp>
        <p:nvSpPr>
          <p:cNvPr id="3" name="Slide Number Placeholder 2"/>
          <p:cNvSpPr>
            <a:spLocks noGrp="1"/>
          </p:cNvSpPr>
          <p:nvPr>
            <p:ph type="sldNum" sz="quarter" idx="12"/>
          </p:nvPr>
        </p:nvSpPr>
        <p:spPr/>
        <p:txBody>
          <a:bodyPr/>
          <a:lstStyle/>
          <a:p>
            <a:fld id="{123641F4-6C55-4E27-8C0F-FF33436B35AA}" type="slidenum">
              <a:rPr lang="en-US" smtClean="0"/>
              <a:t>4</a:t>
            </a:fld>
            <a:endParaRPr lang="en-US" dirty="0"/>
          </a:p>
        </p:txBody>
      </p:sp>
    </p:spTree>
    <p:extLst>
      <p:ext uri="{BB962C8B-B14F-4D97-AF65-F5344CB8AC3E}">
        <p14:creationId xmlns:p14="http://schemas.microsoft.com/office/powerpoint/2010/main" val="4235717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65" y="329151"/>
            <a:ext cx="10972800" cy="718442"/>
          </a:xfrm>
        </p:spPr>
        <p:txBody>
          <a:bodyPr>
            <a:normAutofit/>
          </a:bodyPr>
          <a:lstStyle/>
          <a:p>
            <a:r>
              <a:rPr lang="en-US" sz="3600" b="1" dirty="0" smtClean="0">
                <a:solidFill>
                  <a:schemeClr val="accent5">
                    <a:lumMod val="50000"/>
                  </a:schemeClr>
                </a:solidFill>
                <a:latin typeface="+mn-lt"/>
              </a:rPr>
              <a:t>The concept of relational autonomy</a:t>
            </a:r>
            <a:endParaRPr lang="en-US" sz="3600" b="1" dirty="0">
              <a:solidFill>
                <a:schemeClr val="accent5">
                  <a:lumMod val="50000"/>
                </a:schemeClr>
              </a:solidFill>
              <a:latin typeface="+mn-lt"/>
            </a:endParaRPr>
          </a:p>
        </p:txBody>
      </p:sp>
      <p:sp>
        <p:nvSpPr>
          <p:cNvPr id="4" name="Slide Number Placeholder 3"/>
          <p:cNvSpPr>
            <a:spLocks noGrp="1"/>
          </p:cNvSpPr>
          <p:nvPr>
            <p:ph type="sldNum" sz="quarter" idx="12"/>
          </p:nvPr>
        </p:nvSpPr>
        <p:spPr/>
        <p:txBody>
          <a:bodyPr/>
          <a:lstStyle/>
          <a:p>
            <a:fld id="{401CF334-2D5C-4859-84A6-CA7E6E43FAEB}" type="slidenum">
              <a:rPr lang="en-US" smtClean="0"/>
              <a:t>5</a:t>
            </a:fld>
            <a:endParaRPr lang="en-US" dirty="0"/>
          </a:p>
        </p:txBody>
      </p:sp>
      <p:pic>
        <p:nvPicPr>
          <p:cNvPr id="7" name="Picture 6"/>
          <p:cNvPicPr>
            <a:picLocks noChangeAspect="1"/>
          </p:cNvPicPr>
          <p:nvPr/>
        </p:nvPicPr>
        <p:blipFill>
          <a:blip r:embed="rId3"/>
          <a:stretch>
            <a:fillRect/>
          </a:stretch>
        </p:blipFill>
        <p:spPr>
          <a:xfrm>
            <a:off x="452965" y="1417688"/>
            <a:ext cx="5236811" cy="3752410"/>
          </a:xfrm>
          <a:prstGeom prst="rect">
            <a:avLst/>
          </a:prstGeom>
        </p:spPr>
      </p:pic>
      <p:sp>
        <p:nvSpPr>
          <p:cNvPr id="8" name="Rectangle 7"/>
          <p:cNvSpPr/>
          <p:nvPr/>
        </p:nvSpPr>
        <p:spPr>
          <a:xfrm>
            <a:off x="656076" y="5340946"/>
            <a:ext cx="5236811" cy="830997"/>
          </a:xfrm>
          <a:prstGeom prst="rect">
            <a:avLst/>
          </a:prstGeom>
        </p:spPr>
        <p:txBody>
          <a:bodyPr wrap="square">
            <a:spAutoFit/>
          </a:bodyPr>
          <a:lstStyle/>
          <a:p>
            <a:pPr>
              <a:lnSpc>
                <a:spcPct val="150000"/>
              </a:lnSpc>
              <a:spcAft>
                <a:spcPts val="800"/>
              </a:spcAft>
            </a:pPr>
            <a:r>
              <a:rPr lang="en-US" sz="1600" dirty="0">
                <a:solidFill>
                  <a:srgbClr val="333333"/>
                </a:solidFill>
                <a:ea typeface="Times New Roman" panose="02020603050405020304" pitchFamily="18" charset="0"/>
                <a:cs typeface="Times New Roman" panose="02020603050405020304" pitchFamily="18" charset="0"/>
              </a:rPr>
              <a:t>Schematic diagram of a relational approach to patient autonomy in end-of-life decision-making (</a:t>
            </a:r>
            <a:r>
              <a:rPr lang="en-US" sz="1600" dirty="0">
                <a:ea typeface="Times New Roman" panose="02020603050405020304" pitchFamily="18" charset="0"/>
                <a:cs typeface="Times New Roman" panose="02020603050405020304" pitchFamily="18" charset="0"/>
              </a:rPr>
              <a:t>Gómez et al., 2020</a:t>
            </a:r>
            <a:r>
              <a:rPr lang="en-US" sz="1600" dirty="0" smtClean="0">
                <a:ea typeface="Times New Roman" panose="02020603050405020304" pitchFamily="18" charset="0"/>
                <a:cs typeface="Times New Roman" panose="02020603050405020304" pitchFamily="18" charset="0"/>
              </a:rPr>
              <a:t>)</a:t>
            </a:r>
            <a:endParaRPr lang="en-US" sz="1600" dirty="0">
              <a:effectLst/>
              <a:ea typeface="Times New Roman" panose="02020603050405020304" pitchFamily="18" charset="0"/>
              <a:cs typeface="Times New Roman" panose="02020603050405020304" pitchFamily="18" charset="0"/>
            </a:endParaRPr>
          </a:p>
        </p:txBody>
      </p:sp>
      <p:sp>
        <p:nvSpPr>
          <p:cNvPr id="3" name="Rectangle 2"/>
          <p:cNvSpPr/>
          <p:nvPr/>
        </p:nvSpPr>
        <p:spPr>
          <a:xfrm>
            <a:off x="5939365" y="1324203"/>
            <a:ext cx="5906271" cy="5078313"/>
          </a:xfrm>
          <a:prstGeom prst="rect">
            <a:avLst/>
          </a:prstGeom>
        </p:spPr>
        <p:txBody>
          <a:bodyPr wrap="square">
            <a:spAutoFit/>
          </a:bodyPr>
          <a:lstStyle/>
          <a:p>
            <a:pPr marL="285750" indent="-285750">
              <a:buFont typeface="Arial" panose="020B0604020202020204" pitchFamily="34" charset="0"/>
              <a:buChar char="•"/>
            </a:pPr>
            <a:r>
              <a:rPr lang="en-US" dirty="0"/>
              <a:t>RA represents </a:t>
            </a:r>
            <a:r>
              <a:rPr lang="en-US" b="1" dirty="0"/>
              <a:t>the competence to make decisions as a process of considering various relational </a:t>
            </a:r>
            <a:r>
              <a:rPr lang="en-US" b="1" dirty="0" smtClean="0"/>
              <a:t>factors</a:t>
            </a:r>
          </a:p>
          <a:p>
            <a:pPr>
              <a:lnSpc>
                <a:spcPct val="150000"/>
              </a:lnSpc>
            </a:pPr>
            <a:endParaRPr lang="en-US" b="1" dirty="0" smtClean="0"/>
          </a:p>
          <a:p>
            <a:pPr marL="285750" indent="-285750">
              <a:buFont typeface="Arial" panose="020B0604020202020204" pitchFamily="34" charset="0"/>
              <a:buChar char="•"/>
            </a:pPr>
            <a:r>
              <a:rPr lang="en-US" dirty="0"/>
              <a:t>People's interests, goals, beliefs and decision-making capacities as </a:t>
            </a:r>
            <a:r>
              <a:rPr lang="en-US" b="1" dirty="0"/>
              <a:t>continually developed and recreated in dialogic processes with others</a:t>
            </a:r>
            <a:r>
              <a:rPr lang="en-US" dirty="0"/>
              <a:t>: construct self-identities, providing support, promoting choices.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Allows to practice decision-making as a multi-dimensional review: not only the right or a single moment to make decision, but also </a:t>
            </a:r>
            <a:r>
              <a:rPr lang="en-US" b="1" dirty="0"/>
              <a:t>a process of considering aspects to make optimal decisions</a:t>
            </a:r>
            <a:r>
              <a:rPr lang="en-US" b="1" dirty="0" smtClean="0"/>
              <a:t>.</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A </a:t>
            </a:r>
            <a:r>
              <a:rPr lang="en-US" b="1" dirty="0"/>
              <a:t>social location </a:t>
            </a:r>
            <a:r>
              <a:rPr lang="en-US" dirty="0"/>
              <a:t>determines what types of </a:t>
            </a:r>
            <a:r>
              <a:rPr lang="en-US" b="1" dirty="0"/>
              <a:t>opportunities </a:t>
            </a:r>
            <a:r>
              <a:rPr lang="en-US" dirty="0"/>
              <a:t>are available to support person’s </a:t>
            </a:r>
            <a:r>
              <a:rPr lang="en-US" b="1" dirty="0"/>
              <a:t>development of autonomy</a:t>
            </a:r>
          </a:p>
          <a:p>
            <a:pPr>
              <a:lnSpc>
                <a:spcPct val="150000"/>
              </a:lnSpc>
            </a:pPr>
            <a:endParaRPr lang="en-US" b="1" dirty="0"/>
          </a:p>
        </p:txBody>
      </p:sp>
    </p:spTree>
    <p:extLst>
      <p:ext uri="{BB962C8B-B14F-4D97-AF65-F5344CB8AC3E}">
        <p14:creationId xmlns:p14="http://schemas.microsoft.com/office/powerpoint/2010/main" val="1751982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417690"/>
            <a:ext cx="10972800" cy="794982"/>
          </a:xfrm>
        </p:spPr>
        <p:txBody>
          <a:bodyPr>
            <a:normAutofit/>
          </a:bodyPr>
          <a:lstStyle/>
          <a:p>
            <a:r>
              <a:rPr lang="en-US" sz="3600" b="1" dirty="0" smtClean="0">
                <a:solidFill>
                  <a:schemeClr val="accent5">
                    <a:lumMod val="50000"/>
                  </a:schemeClr>
                </a:solidFill>
                <a:latin typeface="+mn-lt"/>
              </a:rPr>
              <a:t>Research purposes</a:t>
            </a:r>
            <a:endParaRPr lang="en-US" sz="3600" b="1" dirty="0">
              <a:solidFill>
                <a:schemeClr val="accent5">
                  <a:lumMod val="50000"/>
                </a:schemeClr>
              </a:solidFill>
              <a:latin typeface="+mn-lt"/>
            </a:endParaRPr>
          </a:p>
        </p:txBody>
      </p:sp>
      <p:sp>
        <p:nvSpPr>
          <p:cNvPr id="4" name="Slide Number Placeholder 3"/>
          <p:cNvSpPr>
            <a:spLocks noGrp="1"/>
          </p:cNvSpPr>
          <p:nvPr>
            <p:ph type="sldNum" sz="quarter" idx="12"/>
          </p:nvPr>
        </p:nvSpPr>
        <p:spPr/>
        <p:txBody>
          <a:bodyPr/>
          <a:lstStyle/>
          <a:p>
            <a:fld id="{401CF334-2D5C-4859-84A6-CA7E6E43FAEB}" type="slidenum">
              <a:rPr lang="en-US" smtClean="0"/>
              <a:t>6</a:t>
            </a:fld>
            <a:endParaRPr lang="en-US" dirty="0"/>
          </a:p>
        </p:txBody>
      </p:sp>
      <p:sp>
        <p:nvSpPr>
          <p:cNvPr id="5" name="TextBox 4"/>
          <p:cNvSpPr txBox="1"/>
          <p:nvPr/>
        </p:nvSpPr>
        <p:spPr>
          <a:xfrm>
            <a:off x="723900" y="3620249"/>
            <a:ext cx="10744200" cy="2123658"/>
          </a:xfrm>
          <a:prstGeom prst="rect">
            <a:avLst/>
          </a:prstGeom>
          <a:noFill/>
          <a:ln>
            <a:solidFill>
              <a:schemeClr val="accent5">
                <a:lumMod val="50000"/>
              </a:schemeClr>
            </a:solidFill>
          </a:ln>
        </p:spPr>
        <p:txBody>
          <a:bodyPr wrap="square" rtlCol="0">
            <a:spAutoFit/>
          </a:bodyPr>
          <a:lstStyle/>
          <a:p>
            <a:pPr marL="457200" lvl="0" indent="-457200">
              <a:buFont typeface="+mj-lt"/>
              <a:buAutoNum type="arabicPeriod"/>
            </a:pPr>
            <a:r>
              <a:rPr lang="en-US" sz="2200" dirty="0"/>
              <a:t>To understand the patient decision-making experiences in HSCT participation</a:t>
            </a:r>
            <a:r>
              <a:rPr lang="en-US" sz="2200" dirty="0" smtClean="0"/>
              <a:t>.</a:t>
            </a:r>
          </a:p>
          <a:p>
            <a:pPr marL="457200" lvl="0" indent="-457200">
              <a:buFont typeface="+mj-lt"/>
              <a:buAutoNum type="arabicPeriod"/>
            </a:pPr>
            <a:endParaRPr lang="en-US" sz="2200" dirty="0"/>
          </a:p>
          <a:p>
            <a:pPr marL="457200" lvl="0" indent="-457200">
              <a:buFont typeface="+mj-lt"/>
              <a:buAutoNum type="arabicPeriod"/>
            </a:pPr>
            <a:r>
              <a:rPr lang="en-US" sz="2200" dirty="0"/>
              <a:t>To explore factors influencing patient decision-making regarding HSCT and understand how these factors influence their decision-making</a:t>
            </a:r>
            <a:r>
              <a:rPr lang="en-US" sz="2200" dirty="0" smtClean="0"/>
              <a:t>.</a:t>
            </a:r>
          </a:p>
          <a:p>
            <a:pPr marL="457200" lvl="0" indent="-457200">
              <a:buFont typeface="+mj-lt"/>
              <a:buAutoNum type="arabicPeriod"/>
            </a:pPr>
            <a:endParaRPr lang="en-US" sz="2200" dirty="0"/>
          </a:p>
          <a:p>
            <a:pPr marL="457200" lvl="0" indent="-457200">
              <a:buFont typeface="+mj-lt"/>
              <a:buAutoNum type="arabicPeriod"/>
            </a:pPr>
            <a:r>
              <a:rPr lang="en-US" sz="2200" dirty="0"/>
              <a:t>To understand how patients demonstrate relational autonomy in HSCT decision.</a:t>
            </a:r>
          </a:p>
        </p:txBody>
      </p:sp>
      <p:sp>
        <p:nvSpPr>
          <p:cNvPr id="8" name="TextBox 7"/>
          <p:cNvSpPr txBox="1"/>
          <p:nvPr/>
        </p:nvSpPr>
        <p:spPr>
          <a:xfrm>
            <a:off x="723900" y="1618781"/>
            <a:ext cx="10744200" cy="830997"/>
          </a:xfrm>
          <a:prstGeom prst="rect">
            <a:avLst/>
          </a:prstGeom>
          <a:noFill/>
          <a:ln>
            <a:noFill/>
          </a:ln>
        </p:spPr>
        <p:txBody>
          <a:bodyPr wrap="square" rtlCol="0">
            <a:spAutoFit/>
          </a:bodyPr>
          <a:lstStyle/>
          <a:p>
            <a:r>
              <a:rPr lang="en-US" sz="2400" dirty="0"/>
              <a:t>T</a:t>
            </a:r>
            <a:r>
              <a:rPr lang="en-US" sz="2400" dirty="0" smtClean="0"/>
              <a:t>o understand blood cancer patient decision-making experience regarding hematopoietic stem cell transplantation through the concept of relational autonomy</a:t>
            </a:r>
            <a:endParaRPr lang="en-US" sz="2400" dirty="0"/>
          </a:p>
        </p:txBody>
      </p:sp>
      <p:sp>
        <p:nvSpPr>
          <p:cNvPr id="9" name="TextBox 8"/>
          <p:cNvSpPr txBox="1"/>
          <p:nvPr/>
        </p:nvSpPr>
        <p:spPr>
          <a:xfrm>
            <a:off x="723900" y="3171498"/>
            <a:ext cx="1768433" cy="430887"/>
          </a:xfrm>
          <a:prstGeom prst="rect">
            <a:avLst/>
          </a:prstGeom>
          <a:solidFill>
            <a:schemeClr val="accent5">
              <a:lumMod val="60000"/>
              <a:lumOff val="40000"/>
            </a:schemeClr>
          </a:solidFill>
          <a:ln>
            <a:solidFill>
              <a:schemeClr val="accent5">
                <a:lumMod val="50000"/>
              </a:schemeClr>
            </a:solidFill>
          </a:ln>
        </p:spPr>
        <p:txBody>
          <a:bodyPr wrap="none" rtlCol="0">
            <a:spAutoFit/>
          </a:bodyPr>
          <a:lstStyle/>
          <a:p>
            <a:r>
              <a:rPr lang="en-US" sz="2200" b="1" dirty="0"/>
              <a:t>Specific aims</a:t>
            </a:r>
            <a:r>
              <a:rPr lang="en-US" sz="2200" b="1" dirty="0" smtClean="0"/>
              <a:t>:</a:t>
            </a:r>
            <a:endParaRPr lang="en-US" sz="2200" b="1" dirty="0"/>
          </a:p>
        </p:txBody>
      </p:sp>
    </p:spTree>
    <p:extLst>
      <p:ext uri="{BB962C8B-B14F-4D97-AF65-F5344CB8AC3E}">
        <p14:creationId xmlns:p14="http://schemas.microsoft.com/office/powerpoint/2010/main" val="3760787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11" name="Google Shape;383;p36"/>
          <p:cNvSpPr txBox="1">
            <a:spLocks noGrp="1"/>
          </p:cNvSpPr>
          <p:nvPr>
            <p:ph type="title"/>
          </p:nvPr>
        </p:nvSpPr>
        <p:spPr>
          <a:xfrm>
            <a:off x="465611" y="233858"/>
            <a:ext cx="6545600" cy="652834"/>
          </a:xfrm>
          <a:prstGeom prst="rect">
            <a:avLst/>
          </a:prstGeom>
        </p:spPr>
        <p:txBody>
          <a:bodyPr spcFirstLastPara="1" vert="horz" wrap="square" lIns="121900" tIns="121900" rIns="121900" bIns="121900" rtlCol="0" anchor="b" anchorCtr="0">
            <a:noAutofit/>
          </a:bodyPr>
          <a:lstStyle/>
          <a:p>
            <a:pPr algn="l"/>
            <a:r>
              <a:rPr lang="en" sz="3600" b="1" dirty="0" smtClean="0">
                <a:solidFill>
                  <a:schemeClr val="accent5">
                    <a:lumMod val="50000"/>
                  </a:schemeClr>
                </a:solidFill>
                <a:latin typeface="+mn-lt"/>
              </a:rPr>
              <a:t>Methods</a:t>
            </a:r>
            <a:endParaRPr sz="3600" b="1" dirty="0">
              <a:solidFill>
                <a:schemeClr val="accent5">
                  <a:lumMod val="50000"/>
                </a:schemeClr>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08605940"/>
              </p:ext>
            </p:extLst>
          </p:nvPr>
        </p:nvGraphicFramePr>
        <p:xfrm>
          <a:off x="616155" y="886692"/>
          <a:ext cx="10769600" cy="5430961"/>
        </p:xfrm>
        <a:graphic>
          <a:graphicData uri="http://schemas.openxmlformats.org/drawingml/2006/table">
            <a:tbl>
              <a:tblPr firstRow="1" bandRow="1">
                <a:tableStyleId>{8799B23B-EC83-4686-B30A-512413B5E67A}</a:tableStyleId>
              </a:tblPr>
              <a:tblGrid>
                <a:gridCol w="3218426">
                  <a:extLst>
                    <a:ext uri="{9D8B030D-6E8A-4147-A177-3AD203B41FA5}">
                      <a16:colId xmlns:a16="http://schemas.microsoft.com/office/drawing/2014/main" val="2821776557"/>
                    </a:ext>
                  </a:extLst>
                </a:gridCol>
                <a:gridCol w="7551174">
                  <a:extLst>
                    <a:ext uri="{9D8B030D-6E8A-4147-A177-3AD203B41FA5}">
                      <a16:colId xmlns:a16="http://schemas.microsoft.com/office/drawing/2014/main" val="1961713147"/>
                    </a:ext>
                  </a:extLst>
                </a:gridCol>
              </a:tblGrid>
              <a:tr h="5317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mn-lt"/>
                          <a:ea typeface="Fira Sans Extra Condensed Medium"/>
                          <a:cs typeface="Fira Sans Extra Condensed Medium"/>
                          <a:sym typeface="Fira Sans Extra Condensed Medium"/>
                        </a:rPr>
                        <a:t>Research design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A qualitative research design with interview approach </a:t>
                      </a:r>
                    </a:p>
                  </a:txBody>
                  <a:tcPr/>
                </a:tc>
                <a:extLst>
                  <a:ext uri="{0D108BD9-81ED-4DB2-BD59-A6C34878D82A}">
                    <a16:rowId xmlns:a16="http://schemas.microsoft.com/office/drawing/2014/main" val="3171381025"/>
                  </a:ext>
                </a:extLst>
              </a:tr>
              <a:tr h="414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mn-lt"/>
                          <a:ea typeface="Fira Sans Extra Condensed Medium"/>
                          <a:cs typeface="Fira Sans Extra Condensed Medium"/>
                          <a:sym typeface="Fira Sans Extra Condensed Medium"/>
                        </a:rPr>
                        <a:t>Sampling method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ea typeface="Fira Sans Extra Condensed Medium"/>
                          <a:cs typeface="Fira Sans Extra Condensed Medium"/>
                          <a:sym typeface="Fira Sans Extra Condensed Medium"/>
                        </a:rPr>
                        <a:t>Convenient sampling and snowball sampling</a:t>
                      </a:r>
                    </a:p>
                  </a:txBody>
                  <a:tcPr/>
                </a:tc>
                <a:extLst>
                  <a:ext uri="{0D108BD9-81ED-4DB2-BD59-A6C34878D82A}">
                    <a16:rowId xmlns:a16="http://schemas.microsoft.com/office/drawing/2014/main" val="525632764"/>
                  </a:ext>
                </a:extLst>
              </a:tr>
              <a:tr h="443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mn-lt"/>
                          <a:ea typeface="Fira Sans Extra Condensed Medium"/>
                          <a:cs typeface="Fira Sans Extra Condensed Medium"/>
                          <a:sym typeface="Fira Sans Extra Condensed Medium"/>
                        </a:rPr>
                        <a:t>Sample size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ea typeface="Fira Sans Extra Condensed Medium"/>
                          <a:cs typeface="Fira Sans Extra Condensed Medium"/>
                          <a:sym typeface="Fira Sans Extra Condensed Medium"/>
                        </a:rPr>
                        <a:t>Approximately 20-30 participants </a:t>
                      </a:r>
                    </a:p>
                  </a:txBody>
                  <a:tcPr/>
                </a:tc>
                <a:extLst>
                  <a:ext uri="{0D108BD9-81ED-4DB2-BD59-A6C34878D82A}">
                    <a16:rowId xmlns:a16="http://schemas.microsoft.com/office/drawing/2014/main" val="4157321090"/>
                  </a:ext>
                </a:extLst>
              </a:tr>
              <a:tr h="1565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mn-lt"/>
                        </a:rPr>
                        <a:t>Inclusion criteria</a:t>
                      </a:r>
                    </a:p>
                  </a:txBody>
                  <a:tcPr/>
                </a:tc>
                <a:tc>
                  <a:txBody>
                    <a:bodyPr/>
                    <a:lstStyle/>
                    <a:p>
                      <a:pPr marL="342900" indent="-342900">
                        <a:buFont typeface="Arial" panose="020B0604020202020204" pitchFamily="34" charset="0"/>
                        <a:buChar char="•"/>
                      </a:pPr>
                      <a:r>
                        <a:rPr lang="en-US" sz="2000" kern="1200" dirty="0" smtClean="0">
                          <a:solidFill>
                            <a:schemeClr val="tx1"/>
                          </a:solidFill>
                          <a:effectLst/>
                          <a:latin typeface="+mn-lt"/>
                          <a:ea typeface="+mn-ea"/>
                          <a:cs typeface="+mn-cs"/>
                        </a:rPr>
                        <a:t>Adult patients who aged 18 and above, </a:t>
                      </a:r>
                    </a:p>
                    <a:p>
                      <a:pPr marL="342900" indent="-342900">
                        <a:buFont typeface="Arial" panose="020B0604020202020204" pitchFamily="34" charset="0"/>
                        <a:buChar char="•"/>
                      </a:pPr>
                      <a:r>
                        <a:rPr lang="en-US" sz="2000" kern="1200" dirty="0" smtClean="0">
                          <a:solidFill>
                            <a:schemeClr val="tx1"/>
                          </a:solidFill>
                          <a:effectLst/>
                          <a:latin typeface="+mn-lt"/>
                          <a:ea typeface="+mn-ea"/>
                          <a:cs typeface="+mn-cs"/>
                        </a:rPr>
                        <a:t>Able to speak Vietnamese, </a:t>
                      </a:r>
                    </a:p>
                    <a:p>
                      <a:pPr marL="342900" indent="-342900">
                        <a:buFont typeface="Arial" panose="020B0604020202020204" pitchFamily="34" charset="0"/>
                        <a:buChar char="•"/>
                      </a:pPr>
                      <a:r>
                        <a:rPr lang="en-US" sz="2000" kern="1200" dirty="0" smtClean="0">
                          <a:solidFill>
                            <a:schemeClr val="tx1"/>
                          </a:solidFill>
                          <a:effectLst/>
                          <a:latin typeface="+mn-lt"/>
                          <a:ea typeface="+mn-ea"/>
                          <a:cs typeface="+mn-cs"/>
                        </a:rPr>
                        <a:t>Being diagnosed with blood cancer, </a:t>
                      </a:r>
                    </a:p>
                    <a:p>
                      <a:pPr marL="342900" indent="-342900">
                        <a:buFont typeface="Arial" panose="020B0604020202020204" pitchFamily="34" charset="0"/>
                        <a:buChar char="•"/>
                      </a:pPr>
                      <a:r>
                        <a:rPr lang="en-US" sz="2000" kern="1200" dirty="0" smtClean="0">
                          <a:solidFill>
                            <a:schemeClr val="tx1"/>
                          </a:solidFill>
                          <a:effectLst/>
                          <a:latin typeface="+mn-lt"/>
                          <a:ea typeface="+mn-ea"/>
                          <a:cs typeface="+mn-cs"/>
                        </a:rPr>
                        <a:t>Had been offered the treatment option for HSCT (including acceptors and refusers) within two-year prior to approach.</a:t>
                      </a:r>
                    </a:p>
                  </a:txBody>
                  <a:tcPr/>
                </a:tc>
                <a:extLst>
                  <a:ext uri="{0D108BD9-81ED-4DB2-BD59-A6C34878D82A}">
                    <a16:rowId xmlns:a16="http://schemas.microsoft.com/office/drawing/2014/main" val="1043570622"/>
                  </a:ext>
                </a:extLst>
              </a:tr>
              <a:tr h="679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mn-lt"/>
                        </a:rPr>
                        <a:t>Exclusion</a:t>
                      </a:r>
                      <a:r>
                        <a:rPr lang="en-US" sz="2000" b="1" baseline="0" dirty="0" smtClean="0">
                          <a:solidFill>
                            <a:schemeClr val="tx1"/>
                          </a:solidFill>
                          <a:latin typeface="+mn-lt"/>
                        </a:rPr>
                        <a:t> criteria</a:t>
                      </a:r>
                      <a:endParaRPr lang="en-US" sz="2000" b="1" dirty="0" smtClean="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tx1"/>
                          </a:solidFill>
                          <a:effectLst/>
                          <a:latin typeface="+mn-lt"/>
                          <a:ea typeface="+mn-ea"/>
                          <a:cs typeface="+mn-cs"/>
                        </a:rPr>
                        <a:t>Patients with cognitive impairment or communication disorder who cannot describe their experience</a:t>
                      </a:r>
                    </a:p>
                  </a:txBody>
                  <a:tcPr/>
                </a:tc>
                <a:extLst>
                  <a:ext uri="{0D108BD9-81ED-4DB2-BD59-A6C34878D82A}">
                    <a16:rowId xmlns:a16="http://schemas.microsoft.com/office/drawing/2014/main" val="2700133433"/>
                  </a:ext>
                </a:extLst>
              </a:tr>
              <a:tr h="1085611">
                <a:tc>
                  <a:txBody>
                    <a:bodyPr/>
                    <a:lstStyle/>
                    <a:p>
                      <a:r>
                        <a:rPr lang="en-US" sz="2000" b="1" dirty="0" smtClean="0">
                          <a:solidFill>
                            <a:schemeClr val="tx1"/>
                          </a:solidFill>
                          <a:latin typeface="+mn-lt"/>
                        </a:rPr>
                        <a:t>Data collection</a:t>
                      </a:r>
                      <a:endParaRPr lang="en-US" sz="2000" b="1" dirty="0">
                        <a:solidFill>
                          <a:schemeClr val="tx1"/>
                        </a:solidFill>
                        <a:latin typeface="+mn-lt"/>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smtClean="0">
                          <a:solidFill>
                            <a:schemeClr val="tx1"/>
                          </a:solidFill>
                        </a:rPr>
                        <a:t>August 2022  =&gt;  February 2023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smtClean="0">
                          <a:solidFill>
                            <a:schemeClr val="tx1"/>
                          </a:solidFill>
                        </a:rPr>
                        <a:t>Online Interview </a:t>
                      </a:r>
                    </a:p>
                    <a:p>
                      <a:pPr marL="285750" indent="-285750">
                        <a:buFont typeface="Arial" panose="020B0604020202020204" pitchFamily="34" charset="0"/>
                        <a:buChar char="•"/>
                      </a:pPr>
                      <a:r>
                        <a:rPr lang="en-US" sz="2000" b="0" dirty="0" smtClean="0">
                          <a:solidFill>
                            <a:schemeClr val="tx1"/>
                          </a:solidFill>
                        </a:rPr>
                        <a:t>Hanoi &amp; Ho Chi Minh City</a:t>
                      </a:r>
                      <a:endParaRPr lang="en-US" sz="2000" b="0" dirty="0">
                        <a:solidFill>
                          <a:schemeClr val="tx1"/>
                        </a:solidFill>
                      </a:endParaRPr>
                    </a:p>
                  </a:txBody>
                  <a:tcPr/>
                </a:tc>
                <a:extLst>
                  <a:ext uri="{0D108BD9-81ED-4DB2-BD59-A6C34878D82A}">
                    <a16:rowId xmlns:a16="http://schemas.microsoft.com/office/drawing/2014/main" val="2354738923"/>
                  </a:ext>
                </a:extLst>
              </a:tr>
              <a:tr h="639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mn-lt"/>
                        </a:rPr>
                        <a:t>Data analysis</a:t>
                      </a:r>
                    </a:p>
                  </a:txBody>
                  <a:tcPr/>
                </a:tc>
                <a:tc>
                  <a:txBody>
                    <a:bodyPr/>
                    <a:lstStyle/>
                    <a:p>
                      <a:r>
                        <a:rPr lang="en-US" sz="2000" b="0" dirty="0" smtClean="0">
                          <a:solidFill>
                            <a:schemeClr val="tx1"/>
                          </a:solidFill>
                          <a:latin typeface="+mn-lt"/>
                        </a:rPr>
                        <a:t>Content analysis</a:t>
                      </a:r>
                      <a:endParaRPr lang="en-US" sz="2000" b="0" dirty="0">
                        <a:solidFill>
                          <a:schemeClr val="tx1"/>
                        </a:solidFill>
                      </a:endParaRPr>
                    </a:p>
                  </a:txBody>
                  <a:tcPr/>
                </a:tc>
                <a:extLst>
                  <a:ext uri="{0D108BD9-81ED-4DB2-BD59-A6C34878D82A}">
                    <a16:rowId xmlns:a16="http://schemas.microsoft.com/office/drawing/2014/main" val="297471367"/>
                  </a:ext>
                </a:extLst>
              </a:tr>
            </a:tbl>
          </a:graphicData>
        </a:graphic>
      </p:graphicFrame>
    </p:spTree>
    <p:extLst>
      <p:ext uri="{BB962C8B-B14F-4D97-AF65-F5344CB8AC3E}">
        <p14:creationId xmlns:p14="http://schemas.microsoft.com/office/powerpoint/2010/main" val="2282667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11" name="Google Shape;383;p36"/>
          <p:cNvSpPr txBox="1">
            <a:spLocks noGrp="1"/>
          </p:cNvSpPr>
          <p:nvPr>
            <p:ph type="title"/>
          </p:nvPr>
        </p:nvSpPr>
        <p:spPr>
          <a:xfrm>
            <a:off x="465611" y="233858"/>
            <a:ext cx="6545600" cy="652834"/>
          </a:xfrm>
          <a:prstGeom prst="rect">
            <a:avLst/>
          </a:prstGeom>
        </p:spPr>
        <p:txBody>
          <a:bodyPr spcFirstLastPara="1" vert="horz" wrap="square" lIns="121900" tIns="121900" rIns="121900" bIns="121900" rtlCol="0" anchor="b" anchorCtr="0">
            <a:noAutofit/>
          </a:bodyPr>
          <a:lstStyle/>
          <a:p>
            <a:pPr algn="l"/>
            <a:r>
              <a:rPr lang="en" sz="3600" b="1" dirty="0" smtClean="0">
                <a:solidFill>
                  <a:schemeClr val="accent5">
                    <a:lumMod val="50000"/>
                  </a:schemeClr>
                </a:solidFill>
                <a:latin typeface="+mn-lt"/>
              </a:rPr>
              <a:t>Interview Guide</a:t>
            </a:r>
            <a:endParaRPr sz="3600" b="1" dirty="0">
              <a:solidFill>
                <a:schemeClr val="accent5">
                  <a:lumMod val="50000"/>
                </a:schemeClr>
              </a:solidFill>
              <a:latin typeface="+mn-lt"/>
            </a:endParaRPr>
          </a:p>
        </p:txBody>
      </p:sp>
      <p:sp>
        <p:nvSpPr>
          <p:cNvPr id="12" name="Rectangle 11"/>
          <p:cNvSpPr/>
          <p:nvPr/>
        </p:nvSpPr>
        <p:spPr>
          <a:xfrm>
            <a:off x="354774" y="1037602"/>
            <a:ext cx="11657115" cy="5062924"/>
          </a:xfrm>
          <a:prstGeom prst="rect">
            <a:avLst/>
          </a:prstGeom>
        </p:spPr>
        <p:txBody>
          <a:bodyPr wrap="square">
            <a:spAutoFit/>
          </a:bodyPr>
          <a:lstStyle/>
          <a:p>
            <a:pPr marL="457200" lvl="0" indent="-457200">
              <a:buFont typeface="+mj-lt"/>
              <a:buAutoNum type="arabicPeriod"/>
            </a:pPr>
            <a:r>
              <a:rPr lang="en-US" sz="1900" b="1" dirty="0"/>
              <a:t>Could you please recall when and how you have been informed of a treatment option for HSCT?</a:t>
            </a:r>
          </a:p>
          <a:p>
            <a:pPr marL="457200" lvl="0" indent="-457200">
              <a:buFont typeface="+mj-lt"/>
              <a:buAutoNum type="arabicPeriod"/>
            </a:pPr>
            <a:r>
              <a:rPr lang="en-US" sz="1900" b="1" dirty="0"/>
              <a:t>Could you please share your experience about the decision-making to receive HSCT?</a:t>
            </a:r>
          </a:p>
          <a:p>
            <a:pPr lvl="0"/>
            <a:endParaRPr lang="en-US" sz="1900" b="1" dirty="0"/>
          </a:p>
          <a:p>
            <a:pPr marL="573088" lvl="0" indent="-109538"/>
            <a:r>
              <a:rPr lang="en-US" sz="1900" dirty="0"/>
              <a:t>Follow up questions:</a:t>
            </a:r>
          </a:p>
          <a:p>
            <a:pPr marL="915988" lvl="0" indent="-342900">
              <a:buFont typeface="Wingdings" panose="05000000000000000000" pitchFamily="2" charset="2"/>
              <a:buChar char="v"/>
            </a:pPr>
            <a:r>
              <a:rPr lang="en-US" sz="1900" dirty="0"/>
              <a:t>Before you make a decision, how did your past treatment experience influence your decision?</a:t>
            </a:r>
          </a:p>
          <a:p>
            <a:pPr marL="915988" indent="-342900">
              <a:buFont typeface="Wingdings" panose="05000000000000000000" pitchFamily="2" charset="2"/>
              <a:buChar char="v"/>
            </a:pPr>
            <a:r>
              <a:rPr lang="en-US" sz="1900" dirty="0"/>
              <a:t>Before you make a decision, did you discuss it with anyone? Why did you discuss with her/him? How did these discussions influence your decision? </a:t>
            </a:r>
          </a:p>
          <a:p>
            <a:pPr marL="915988" indent="-342900">
              <a:buFont typeface="Wingdings" panose="05000000000000000000" pitchFamily="2" charset="2"/>
              <a:buChar char="v"/>
            </a:pPr>
            <a:r>
              <a:rPr lang="en-US" sz="1900" dirty="0"/>
              <a:t>Could you please share what were your considerations in the decision-making process?</a:t>
            </a:r>
          </a:p>
          <a:p>
            <a:pPr marL="915988" indent="-342900">
              <a:buFont typeface="Wingdings" panose="05000000000000000000" pitchFamily="2" charset="2"/>
              <a:buChar char="v"/>
            </a:pPr>
            <a:r>
              <a:rPr lang="en-US" sz="1900" dirty="0"/>
              <a:t>What were the motivations when you decided to receive HSCT? What was the most important?</a:t>
            </a:r>
          </a:p>
          <a:p>
            <a:pPr marL="915988" indent="-342900">
              <a:buFont typeface="Wingdings" panose="05000000000000000000" pitchFamily="2" charset="2"/>
              <a:buChar char="v"/>
            </a:pPr>
            <a:r>
              <a:rPr lang="en-US" sz="1900" dirty="0"/>
              <a:t>What were the difficulties or barriers when you consider receiving HSCT? What was the most important? How did you address your difficulties?</a:t>
            </a:r>
          </a:p>
          <a:p>
            <a:pPr marL="915988" indent="-342900">
              <a:buFont typeface="Wingdings" panose="05000000000000000000" pitchFamily="2" charset="2"/>
              <a:buChar char="v"/>
            </a:pPr>
            <a:r>
              <a:rPr lang="en-US" sz="1900" dirty="0"/>
              <a:t>What were your other concerns when you considered HSCT?</a:t>
            </a:r>
          </a:p>
          <a:p>
            <a:pPr marL="573088"/>
            <a:endParaRPr lang="en-US" sz="1900" u="sng" dirty="0"/>
          </a:p>
          <a:p>
            <a:pPr marL="457200" lvl="0" indent="-457200">
              <a:buFont typeface="+mj-lt"/>
              <a:buAutoNum type="arabicPeriod" startAt="3"/>
            </a:pPr>
            <a:r>
              <a:rPr lang="en-US" sz="1900" b="1" dirty="0"/>
              <a:t>How long did it take you to make a decision? What were your final decision?</a:t>
            </a:r>
          </a:p>
          <a:p>
            <a:pPr marL="457200" lvl="0" indent="-457200">
              <a:buFont typeface="+mj-lt"/>
              <a:buAutoNum type="arabicPeriod" startAt="3"/>
            </a:pPr>
            <a:r>
              <a:rPr lang="en-US" sz="1900" b="1" dirty="0"/>
              <a:t>Could you please share what was your feeling when you made that decision?</a:t>
            </a:r>
          </a:p>
          <a:p>
            <a:pPr marL="457200" lvl="0" indent="-457200">
              <a:buFont typeface="+mj-lt"/>
              <a:buAutoNum type="arabicPeriod" startAt="3"/>
            </a:pPr>
            <a:r>
              <a:rPr lang="en-US" sz="1900" b="1" dirty="0"/>
              <a:t>Could you please share what is your current feeling related to the decision you made?</a:t>
            </a:r>
          </a:p>
          <a:p>
            <a:pPr marL="457200" lvl="0" indent="-457200">
              <a:buFont typeface="+mj-lt"/>
              <a:buAutoNum type="arabicPeriod" startAt="3"/>
            </a:pPr>
            <a:r>
              <a:rPr lang="en-US" sz="1900" b="1" dirty="0"/>
              <a:t>Regarding your decision-making process of HSCT, do you have anything else that want to share with me?</a:t>
            </a:r>
          </a:p>
        </p:txBody>
      </p:sp>
    </p:spTree>
    <p:extLst>
      <p:ext uri="{BB962C8B-B14F-4D97-AF65-F5344CB8AC3E}">
        <p14:creationId xmlns:p14="http://schemas.microsoft.com/office/powerpoint/2010/main" val="4234133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38"/>
          <p:cNvSpPr txBox="1">
            <a:spLocks noGrp="1"/>
          </p:cNvSpPr>
          <p:nvPr>
            <p:ph type="title"/>
          </p:nvPr>
        </p:nvSpPr>
        <p:spPr>
          <a:xfrm>
            <a:off x="518426" y="445689"/>
            <a:ext cx="10846000" cy="654020"/>
          </a:xfrm>
          <a:prstGeom prst="rect">
            <a:avLst/>
          </a:prstGeom>
        </p:spPr>
        <p:txBody>
          <a:bodyPr spcFirstLastPara="1" vert="horz" wrap="square" lIns="121900" tIns="121900" rIns="121900" bIns="121900" rtlCol="0" anchor="ctr" anchorCtr="0">
            <a:noAutofit/>
          </a:bodyPr>
          <a:lstStyle/>
          <a:p>
            <a:pPr algn="ctr">
              <a:spcBef>
                <a:spcPts val="0"/>
              </a:spcBef>
            </a:pPr>
            <a:r>
              <a:rPr lang="en" b="1" dirty="0" smtClean="0">
                <a:solidFill>
                  <a:srgbClr val="002060"/>
                </a:solidFill>
                <a:latin typeface="+mn-lt"/>
              </a:rPr>
              <a:t>Qualitative content analysis</a:t>
            </a:r>
            <a:endParaRPr b="1" dirty="0">
              <a:solidFill>
                <a:srgbClr val="002060"/>
              </a:solidFill>
              <a:latin typeface="+mn-lt"/>
            </a:endParaRPr>
          </a:p>
        </p:txBody>
      </p:sp>
      <p:sp>
        <p:nvSpPr>
          <p:cNvPr id="885" name="Google Shape;885;p38"/>
          <p:cNvSpPr txBox="1"/>
          <p:nvPr/>
        </p:nvSpPr>
        <p:spPr>
          <a:xfrm>
            <a:off x="9840884" y="364100"/>
            <a:ext cx="1425600" cy="284800"/>
          </a:xfrm>
          <a:prstGeom prst="rect">
            <a:avLst/>
          </a:prstGeom>
          <a:noFill/>
          <a:ln>
            <a:noFill/>
          </a:ln>
        </p:spPr>
        <p:txBody>
          <a:bodyPr spcFirstLastPara="1" wrap="square" lIns="121900" tIns="121900" rIns="121900" bIns="121900" anchor="ctr" anchorCtr="0">
            <a:noAutofit/>
          </a:bodyPr>
          <a:lstStyle/>
          <a:p>
            <a:endParaRPr sz="1600">
              <a:latin typeface="Fira Sans Extra Condensed SemiBold"/>
              <a:ea typeface="Fira Sans Extra Condensed SemiBold"/>
              <a:cs typeface="Fira Sans Extra Condensed SemiBold"/>
              <a:sym typeface="Fira Sans Extra Condensed SemiBold"/>
            </a:endParaRPr>
          </a:p>
        </p:txBody>
      </p:sp>
      <p:sp>
        <p:nvSpPr>
          <p:cNvPr id="886" name="Google Shape;886;p38"/>
          <p:cNvSpPr/>
          <p:nvPr/>
        </p:nvSpPr>
        <p:spPr>
          <a:xfrm>
            <a:off x="665132" y="3010332"/>
            <a:ext cx="1893789" cy="920987"/>
          </a:xfrm>
          <a:custGeom>
            <a:avLst/>
            <a:gdLst/>
            <a:ahLst/>
            <a:cxnLst/>
            <a:rect l="l" t="t" r="r" b="b"/>
            <a:pathLst>
              <a:path w="30979" h="13004" extrusionOk="0">
                <a:moveTo>
                  <a:pt x="1" y="1"/>
                </a:moveTo>
                <a:lnTo>
                  <a:pt x="3655" y="6503"/>
                </a:lnTo>
                <a:lnTo>
                  <a:pt x="1" y="13003"/>
                </a:lnTo>
                <a:lnTo>
                  <a:pt x="27325" y="13003"/>
                </a:lnTo>
                <a:lnTo>
                  <a:pt x="30979" y="6503"/>
                </a:lnTo>
                <a:lnTo>
                  <a:pt x="27325" y="1"/>
                </a:ln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a:p>
        </p:txBody>
      </p:sp>
      <p:sp>
        <p:nvSpPr>
          <p:cNvPr id="887" name="Google Shape;887;p38"/>
          <p:cNvSpPr txBox="1"/>
          <p:nvPr/>
        </p:nvSpPr>
        <p:spPr>
          <a:xfrm>
            <a:off x="695155" y="3245425"/>
            <a:ext cx="1858400" cy="450800"/>
          </a:xfrm>
          <a:prstGeom prst="rect">
            <a:avLst/>
          </a:prstGeom>
          <a:noFill/>
          <a:ln>
            <a:noFill/>
          </a:ln>
        </p:spPr>
        <p:txBody>
          <a:bodyPr spcFirstLastPara="1" wrap="square" lIns="121900" tIns="121900" rIns="121900" bIns="121900" anchor="ctr" anchorCtr="0">
            <a:noAutofit/>
          </a:bodyPr>
          <a:lstStyle/>
          <a:p>
            <a:pPr algn="ctr"/>
            <a:r>
              <a:rPr lang="en-US" b="1" dirty="0">
                <a:latin typeface="Fira Sans Condensed Medium"/>
                <a:ea typeface="Fira Sans Condensed Medium"/>
                <a:cs typeface="Fira Sans Condensed Medium"/>
                <a:sym typeface="Fira Sans Condensed Medium"/>
              </a:rPr>
              <a:t>Meaningful </a:t>
            </a:r>
          </a:p>
          <a:p>
            <a:pPr algn="ctr"/>
            <a:r>
              <a:rPr lang="en-US" b="1" dirty="0">
                <a:latin typeface="Fira Sans Condensed Medium"/>
                <a:ea typeface="Fira Sans Condensed Medium"/>
                <a:cs typeface="Fira Sans Condensed Medium"/>
                <a:sym typeface="Fira Sans Condensed Medium"/>
              </a:rPr>
              <a:t>units</a:t>
            </a:r>
          </a:p>
        </p:txBody>
      </p:sp>
      <p:sp>
        <p:nvSpPr>
          <p:cNvPr id="888" name="Google Shape;888;p38"/>
          <p:cNvSpPr txBox="1"/>
          <p:nvPr/>
        </p:nvSpPr>
        <p:spPr>
          <a:xfrm>
            <a:off x="518426" y="4069158"/>
            <a:ext cx="2187200" cy="830000"/>
          </a:xfrm>
          <a:prstGeom prst="rect">
            <a:avLst/>
          </a:prstGeom>
          <a:noFill/>
          <a:ln>
            <a:noFill/>
          </a:ln>
        </p:spPr>
        <p:txBody>
          <a:bodyPr spcFirstLastPara="1" wrap="square" lIns="121900" tIns="121900" rIns="121900" bIns="121900" anchor="t" anchorCtr="0">
            <a:noAutofit/>
          </a:bodyPr>
          <a:lstStyle/>
          <a:p>
            <a:pPr algn="ctr"/>
            <a:r>
              <a:rPr lang="en" sz="2000" b="1" dirty="0">
                <a:solidFill>
                  <a:srgbClr val="252525"/>
                </a:solidFill>
                <a:latin typeface="Roboto"/>
                <a:ea typeface="Roboto"/>
                <a:cs typeface="Roboto"/>
                <a:sym typeface="Roboto"/>
              </a:rPr>
              <a:t>2001</a:t>
            </a:r>
          </a:p>
        </p:txBody>
      </p:sp>
      <p:sp>
        <p:nvSpPr>
          <p:cNvPr id="889" name="Google Shape;889;p38"/>
          <p:cNvSpPr/>
          <p:nvPr/>
        </p:nvSpPr>
        <p:spPr>
          <a:xfrm>
            <a:off x="6052800" y="3022086"/>
            <a:ext cx="1860126" cy="920987"/>
          </a:xfrm>
          <a:custGeom>
            <a:avLst/>
            <a:gdLst/>
            <a:ahLst/>
            <a:cxnLst/>
            <a:rect l="l" t="t" r="r" b="b"/>
            <a:pathLst>
              <a:path w="30979" h="13004" extrusionOk="0">
                <a:moveTo>
                  <a:pt x="1" y="1"/>
                </a:moveTo>
                <a:lnTo>
                  <a:pt x="3655" y="6503"/>
                </a:lnTo>
                <a:lnTo>
                  <a:pt x="1" y="13003"/>
                </a:lnTo>
                <a:lnTo>
                  <a:pt x="27323" y="13003"/>
                </a:lnTo>
                <a:lnTo>
                  <a:pt x="30979" y="6503"/>
                </a:lnTo>
                <a:lnTo>
                  <a:pt x="27323" y="1"/>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endParaRPr sz="2400"/>
          </a:p>
        </p:txBody>
      </p:sp>
      <p:sp>
        <p:nvSpPr>
          <p:cNvPr id="890" name="Google Shape;890;p38"/>
          <p:cNvSpPr txBox="1"/>
          <p:nvPr/>
        </p:nvSpPr>
        <p:spPr>
          <a:xfrm>
            <a:off x="6026889" y="3267248"/>
            <a:ext cx="1858400" cy="450800"/>
          </a:xfrm>
          <a:prstGeom prst="rect">
            <a:avLst/>
          </a:prstGeom>
          <a:noFill/>
          <a:ln>
            <a:noFill/>
          </a:ln>
        </p:spPr>
        <p:txBody>
          <a:bodyPr spcFirstLastPara="1" wrap="square" lIns="121900" tIns="121900" rIns="121900" bIns="121900" anchor="ctr" anchorCtr="0">
            <a:noAutofit/>
          </a:bodyPr>
          <a:lstStyle/>
          <a:p>
            <a:pPr algn="ctr"/>
            <a:r>
              <a:rPr lang="en" b="1" dirty="0" smtClean="0">
                <a:latin typeface="Fira Sans Condensed Medium"/>
                <a:ea typeface="Fira Sans Condensed Medium"/>
                <a:cs typeface="Fira Sans Condensed Medium"/>
                <a:sym typeface="Fira Sans Condensed Medium"/>
              </a:rPr>
              <a:t>Categories</a:t>
            </a:r>
            <a:endParaRPr b="1" dirty="0">
              <a:latin typeface="Fira Sans Condensed Medium"/>
              <a:ea typeface="Fira Sans Condensed Medium"/>
              <a:cs typeface="Fira Sans Condensed Medium"/>
              <a:sym typeface="Fira Sans Condensed Medium"/>
            </a:endParaRPr>
          </a:p>
        </p:txBody>
      </p:sp>
      <p:sp>
        <p:nvSpPr>
          <p:cNvPr id="891" name="Google Shape;891;p38"/>
          <p:cNvSpPr txBox="1"/>
          <p:nvPr/>
        </p:nvSpPr>
        <p:spPr>
          <a:xfrm>
            <a:off x="4008838" y="4046332"/>
            <a:ext cx="2187200" cy="830000"/>
          </a:xfrm>
          <a:prstGeom prst="rect">
            <a:avLst/>
          </a:prstGeom>
          <a:noFill/>
          <a:ln>
            <a:noFill/>
          </a:ln>
        </p:spPr>
        <p:txBody>
          <a:bodyPr spcFirstLastPara="1" wrap="square" lIns="121900" tIns="121900" rIns="121900" bIns="121900" anchor="t" anchorCtr="0">
            <a:noAutofit/>
          </a:bodyPr>
          <a:lstStyle/>
          <a:p>
            <a:pPr algn="ctr"/>
            <a:r>
              <a:rPr lang="en" sz="2000" b="1" dirty="0" smtClean="0">
                <a:solidFill>
                  <a:srgbClr val="252525"/>
                </a:solidFill>
                <a:latin typeface="Roboto"/>
                <a:ea typeface="Roboto"/>
                <a:cs typeface="Roboto"/>
                <a:sym typeface="Roboto"/>
              </a:rPr>
              <a:t>65</a:t>
            </a:r>
            <a:endParaRPr lang="en" sz="2000" b="1" dirty="0">
              <a:solidFill>
                <a:srgbClr val="252525"/>
              </a:solidFill>
              <a:latin typeface="Roboto"/>
              <a:ea typeface="Roboto"/>
              <a:cs typeface="Roboto"/>
              <a:sym typeface="Roboto"/>
            </a:endParaRPr>
          </a:p>
        </p:txBody>
      </p:sp>
      <p:sp>
        <p:nvSpPr>
          <p:cNvPr id="892" name="Google Shape;892;p38"/>
          <p:cNvSpPr/>
          <p:nvPr/>
        </p:nvSpPr>
        <p:spPr>
          <a:xfrm>
            <a:off x="9725891" y="3010332"/>
            <a:ext cx="1800977" cy="920987"/>
          </a:xfrm>
          <a:custGeom>
            <a:avLst/>
            <a:gdLst/>
            <a:ahLst/>
            <a:cxnLst/>
            <a:rect l="l" t="t" r="r" b="b"/>
            <a:pathLst>
              <a:path w="30978" h="13004" extrusionOk="0">
                <a:moveTo>
                  <a:pt x="1" y="1"/>
                </a:moveTo>
                <a:lnTo>
                  <a:pt x="3655" y="6503"/>
                </a:lnTo>
                <a:lnTo>
                  <a:pt x="1" y="13003"/>
                </a:lnTo>
                <a:lnTo>
                  <a:pt x="27323" y="13003"/>
                </a:lnTo>
                <a:lnTo>
                  <a:pt x="30977" y="6503"/>
                </a:lnTo>
                <a:lnTo>
                  <a:pt x="27323" y="1"/>
                </a:lnTo>
                <a:close/>
              </a:path>
            </a:pathLst>
          </a:custGeom>
          <a:solidFill>
            <a:schemeClr val="accent1">
              <a:lumMod val="50000"/>
            </a:schemeClr>
          </a:solidFill>
          <a:ln>
            <a:noFill/>
          </a:ln>
        </p:spPr>
        <p:txBody>
          <a:bodyPr spcFirstLastPara="1" wrap="square" lIns="121900" tIns="121900" rIns="121900" bIns="121900" anchor="ctr" anchorCtr="0">
            <a:noAutofit/>
          </a:bodyPr>
          <a:lstStyle/>
          <a:p>
            <a:endParaRPr sz="2400"/>
          </a:p>
        </p:txBody>
      </p:sp>
      <p:sp>
        <p:nvSpPr>
          <p:cNvPr id="893" name="Google Shape;893;p38"/>
          <p:cNvSpPr txBox="1"/>
          <p:nvPr/>
        </p:nvSpPr>
        <p:spPr>
          <a:xfrm>
            <a:off x="9693487" y="3244676"/>
            <a:ext cx="1858400" cy="450800"/>
          </a:xfrm>
          <a:prstGeom prst="rect">
            <a:avLst/>
          </a:prstGeom>
          <a:noFill/>
          <a:ln>
            <a:noFill/>
          </a:ln>
        </p:spPr>
        <p:txBody>
          <a:bodyPr spcFirstLastPara="1" wrap="square" lIns="121900" tIns="121900" rIns="121900" bIns="121900" anchor="ctr" anchorCtr="0">
            <a:noAutofit/>
          </a:bodyPr>
          <a:lstStyle/>
          <a:p>
            <a:pPr algn="ctr"/>
            <a:r>
              <a:rPr lang="en" b="1" dirty="0" smtClean="0">
                <a:latin typeface="Fira Sans Condensed Medium"/>
                <a:ea typeface="Fira Sans Condensed Medium"/>
                <a:cs typeface="Fira Sans Condensed Medium"/>
                <a:sym typeface="Fira Sans Condensed Medium"/>
              </a:rPr>
              <a:t>Themes</a:t>
            </a:r>
            <a:endParaRPr b="1" dirty="0">
              <a:latin typeface="Fira Sans Condensed Medium"/>
              <a:ea typeface="Fira Sans Condensed Medium"/>
              <a:cs typeface="Fira Sans Condensed Medium"/>
              <a:sym typeface="Fira Sans Condensed Medium"/>
            </a:endParaRPr>
          </a:p>
        </p:txBody>
      </p:sp>
      <p:sp>
        <p:nvSpPr>
          <p:cNvPr id="894" name="Google Shape;894;p38"/>
          <p:cNvSpPr txBox="1"/>
          <p:nvPr/>
        </p:nvSpPr>
        <p:spPr>
          <a:xfrm>
            <a:off x="9460084" y="4041461"/>
            <a:ext cx="2187200" cy="830000"/>
          </a:xfrm>
          <a:prstGeom prst="rect">
            <a:avLst/>
          </a:prstGeom>
          <a:noFill/>
          <a:ln>
            <a:noFill/>
          </a:ln>
        </p:spPr>
        <p:txBody>
          <a:bodyPr spcFirstLastPara="1" wrap="square" lIns="121900" tIns="121900" rIns="121900" bIns="121900" anchor="t" anchorCtr="0">
            <a:noAutofit/>
          </a:bodyPr>
          <a:lstStyle/>
          <a:p>
            <a:pPr algn="ctr"/>
            <a:r>
              <a:rPr lang="en" sz="2000" b="1" dirty="0" smtClean="0">
                <a:solidFill>
                  <a:srgbClr val="252525"/>
                </a:solidFill>
                <a:latin typeface="Roboto"/>
                <a:ea typeface="Roboto"/>
                <a:cs typeface="Roboto"/>
                <a:sym typeface="Roboto"/>
              </a:rPr>
              <a:t>4</a:t>
            </a:r>
            <a:endParaRPr sz="2000" b="1" dirty="0">
              <a:solidFill>
                <a:srgbClr val="252525"/>
              </a:solidFill>
              <a:latin typeface="Roboto"/>
              <a:ea typeface="Roboto"/>
              <a:cs typeface="Roboto"/>
              <a:sym typeface="Roboto"/>
            </a:endParaRPr>
          </a:p>
        </p:txBody>
      </p:sp>
      <p:sp>
        <p:nvSpPr>
          <p:cNvPr id="895" name="Google Shape;895;p38"/>
          <p:cNvSpPr/>
          <p:nvPr/>
        </p:nvSpPr>
        <p:spPr>
          <a:xfrm>
            <a:off x="2558921" y="3010332"/>
            <a:ext cx="1868317" cy="920987"/>
          </a:xfrm>
          <a:custGeom>
            <a:avLst/>
            <a:gdLst/>
            <a:ahLst/>
            <a:cxnLst/>
            <a:rect l="l" t="t" r="r" b="b"/>
            <a:pathLst>
              <a:path w="30977" h="13004" extrusionOk="0">
                <a:moveTo>
                  <a:pt x="0" y="1"/>
                </a:moveTo>
                <a:lnTo>
                  <a:pt x="3653" y="6503"/>
                </a:lnTo>
                <a:lnTo>
                  <a:pt x="0" y="13003"/>
                </a:lnTo>
                <a:lnTo>
                  <a:pt x="27323" y="13003"/>
                </a:lnTo>
                <a:lnTo>
                  <a:pt x="30977" y="6503"/>
                </a:lnTo>
                <a:lnTo>
                  <a:pt x="27323" y="1"/>
                </a:lnTo>
                <a:close/>
              </a:path>
            </a:pathLst>
          </a:custGeom>
          <a:solidFill>
            <a:schemeClr val="accent1">
              <a:lumMod val="40000"/>
              <a:lumOff val="60000"/>
            </a:schemeClr>
          </a:solidFill>
          <a:ln>
            <a:noFill/>
          </a:ln>
        </p:spPr>
        <p:txBody>
          <a:bodyPr spcFirstLastPara="1" wrap="square" lIns="121900" tIns="121900" rIns="121900" bIns="121900" anchor="ctr" anchorCtr="0">
            <a:noAutofit/>
          </a:bodyPr>
          <a:lstStyle/>
          <a:p>
            <a:endParaRPr sz="2400"/>
          </a:p>
        </p:txBody>
      </p:sp>
      <p:sp>
        <p:nvSpPr>
          <p:cNvPr id="896" name="Google Shape;896;p38"/>
          <p:cNvSpPr txBox="1"/>
          <p:nvPr/>
        </p:nvSpPr>
        <p:spPr>
          <a:xfrm>
            <a:off x="2503045" y="3268609"/>
            <a:ext cx="2143600" cy="450800"/>
          </a:xfrm>
          <a:prstGeom prst="rect">
            <a:avLst/>
          </a:prstGeom>
          <a:noFill/>
          <a:ln>
            <a:noFill/>
          </a:ln>
        </p:spPr>
        <p:txBody>
          <a:bodyPr spcFirstLastPara="1" wrap="square" lIns="121900" tIns="121900" rIns="121900" bIns="121900" anchor="ctr" anchorCtr="0">
            <a:noAutofit/>
          </a:bodyPr>
          <a:lstStyle/>
          <a:p>
            <a:pPr algn="ctr"/>
            <a:r>
              <a:rPr lang="en-US" b="1" dirty="0">
                <a:latin typeface="Fira Sans Condensed Medium"/>
                <a:ea typeface="Fira Sans Condensed Medium"/>
                <a:cs typeface="Fira Sans Condensed Medium"/>
                <a:sym typeface="Fira Sans Condensed Medium"/>
              </a:rPr>
              <a:t>Condensation</a:t>
            </a:r>
          </a:p>
        </p:txBody>
      </p:sp>
      <p:sp>
        <p:nvSpPr>
          <p:cNvPr id="897" name="Google Shape;897;p38"/>
          <p:cNvSpPr txBox="1"/>
          <p:nvPr/>
        </p:nvSpPr>
        <p:spPr>
          <a:xfrm>
            <a:off x="2203533" y="4049919"/>
            <a:ext cx="2187200" cy="830000"/>
          </a:xfrm>
          <a:prstGeom prst="rect">
            <a:avLst/>
          </a:prstGeom>
          <a:noFill/>
          <a:ln>
            <a:noFill/>
          </a:ln>
        </p:spPr>
        <p:txBody>
          <a:bodyPr spcFirstLastPara="1" wrap="square" lIns="121900" tIns="121900" rIns="121900" bIns="121900" anchor="t" anchorCtr="0">
            <a:noAutofit/>
          </a:bodyPr>
          <a:lstStyle/>
          <a:p>
            <a:pPr algn="ctr"/>
            <a:r>
              <a:rPr lang="en" sz="2000" b="1" dirty="0">
                <a:solidFill>
                  <a:srgbClr val="252525"/>
                </a:solidFill>
                <a:latin typeface="Roboto"/>
                <a:ea typeface="Roboto"/>
                <a:cs typeface="Roboto"/>
                <a:sym typeface="Roboto"/>
              </a:rPr>
              <a:t>274</a:t>
            </a:r>
          </a:p>
        </p:txBody>
      </p:sp>
      <p:sp>
        <p:nvSpPr>
          <p:cNvPr id="898" name="Google Shape;898;p38"/>
          <p:cNvSpPr/>
          <p:nvPr/>
        </p:nvSpPr>
        <p:spPr>
          <a:xfrm>
            <a:off x="7910945" y="3010332"/>
            <a:ext cx="1789290" cy="920987"/>
          </a:xfrm>
          <a:custGeom>
            <a:avLst/>
            <a:gdLst/>
            <a:ahLst/>
            <a:cxnLst/>
            <a:rect l="l" t="t" r="r" b="b"/>
            <a:pathLst>
              <a:path w="30979" h="13004" extrusionOk="0">
                <a:moveTo>
                  <a:pt x="0" y="1"/>
                </a:moveTo>
                <a:lnTo>
                  <a:pt x="3654" y="6503"/>
                </a:lnTo>
                <a:lnTo>
                  <a:pt x="0" y="13003"/>
                </a:lnTo>
                <a:lnTo>
                  <a:pt x="27324" y="13003"/>
                </a:lnTo>
                <a:lnTo>
                  <a:pt x="30978" y="6503"/>
                </a:lnTo>
                <a:lnTo>
                  <a:pt x="27324" y="1"/>
                </a:lnTo>
                <a:close/>
              </a:path>
            </a:pathLst>
          </a:custGeom>
          <a:solidFill>
            <a:schemeClr val="accent1">
              <a:lumMod val="75000"/>
            </a:schemeClr>
          </a:solidFill>
          <a:ln>
            <a:solidFill>
              <a:schemeClr val="accent1">
                <a:lumMod val="60000"/>
                <a:lumOff val="40000"/>
              </a:schemeClr>
            </a:solidFill>
          </a:ln>
        </p:spPr>
        <p:txBody>
          <a:bodyPr spcFirstLastPara="1" wrap="square" lIns="121900" tIns="121900" rIns="121900" bIns="121900" anchor="ctr" anchorCtr="0">
            <a:noAutofit/>
          </a:bodyPr>
          <a:lstStyle/>
          <a:p>
            <a:endParaRPr sz="2400"/>
          </a:p>
        </p:txBody>
      </p:sp>
      <p:sp>
        <p:nvSpPr>
          <p:cNvPr id="899" name="Google Shape;899;p38"/>
          <p:cNvSpPr txBox="1"/>
          <p:nvPr/>
        </p:nvSpPr>
        <p:spPr>
          <a:xfrm>
            <a:off x="7757706" y="3244676"/>
            <a:ext cx="2143600" cy="450800"/>
          </a:xfrm>
          <a:prstGeom prst="rect">
            <a:avLst/>
          </a:prstGeom>
          <a:noFill/>
          <a:ln>
            <a:noFill/>
          </a:ln>
        </p:spPr>
        <p:txBody>
          <a:bodyPr spcFirstLastPara="1" wrap="square" lIns="121900" tIns="121900" rIns="121900" bIns="121900" anchor="ctr" anchorCtr="0">
            <a:noAutofit/>
          </a:bodyPr>
          <a:lstStyle/>
          <a:p>
            <a:pPr algn="ctr"/>
            <a:r>
              <a:rPr lang="en" b="1" dirty="0" smtClean="0">
                <a:latin typeface="Fira Sans Condensed Medium"/>
                <a:ea typeface="Fira Sans Condensed Medium"/>
                <a:cs typeface="Fira Sans Condensed Medium"/>
                <a:sym typeface="Fira Sans Condensed Medium"/>
              </a:rPr>
              <a:t>Sub-themes</a:t>
            </a:r>
            <a:endParaRPr b="1" dirty="0">
              <a:latin typeface="Fira Sans Condensed Medium"/>
              <a:ea typeface="Fira Sans Condensed Medium"/>
              <a:cs typeface="Fira Sans Condensed Medium"/>
              <a:sym typeface="Fira Sans Condensed Medium"/>
            </a:endParaRPr>
          </a:p>
        </p:txBody>
      </p:sp>
      <p:sp>
        <p:nvSpPr>
          <p:cNvPr id="900" name="Google Shape;900;p38"/>
          <p:cNvSpPr txBox="1"/>
          <p:nvPr/>
        </p:nvSpPr>
        <p:spPr>
          <a:xfrm>
            <a:off x="7603488" y="4069158"/>
            <a:ext cx="2187200" cy="830000"/>
          </a:xfrm>
          <a:prstGeom prst="rect">
            <a:avLst/>
          </a:prstGeom>
          <a:noFill/>
          <a:ln>
            <a:noFill/>
          </a:ln>
        </p:spPr>
        <p:txBody>
          <a:bodyPr spcFirstLastPara="1" wrap="square" lIns="121900" tIns="121900" rIns="121900" bIns="121900" anchor="t" anchorCtr="0">
            <a:noAutofit/>
          </a:bodyPr>
          <a:lstStyle/>
          <a:p>
            <a:pPr algn="ctr"/>
            <a:r>
              <a:rPr lang="en" sz="2000" b="1" dirty="0" smtClean="0">
                <a:solidFill>
                  <a:srgbClr val="252525"/>
                </a:solidFill>
                <a:latin typeface="Roboto"/>
                <a:ea typeface="Roboto"/>
                <a:cs typeface="Roboto"/>
                <a:sym typeface="Roboto"/>
              </a:rPr>
              <a:t>10</a:t>
            </a:r>
            <a:endParaRPr sz="2000" b="1" dirty="0">
              <a:solidFill>
                <a:srgbClr val="252525"/>
              </a:solidFill>
              <a:latin typeface="Roboto"/>
              <a:ea typeface="Roboto"/>
              <a:cs typeface="Roboto"/>
              <a:sym typeface="Roboto"/>
            </a:endParaRPr>
          </a:p>
        </p:txBody>
      </p:sp>
      <p:sp>
        <p:nvSpPr>
          <p:cNvPr id="27" name="Google Shape;889;p38"/>
          <p:cNvSpPr/>
          <p:nvPr/>
        </p:nvSpPr>
        <p:spPr>
          <a:xfrm>
            <a:off x="4411699" y="3022086"/>
            <a:ext cx="1672299" cy="920987"/>
          </a:xfrm>
          <a:custGeom>
            <a:avLst/>
            <a:gdLst/>
            <a:ahLst/>
            <a:cxnLst/>
            <a:rect l="l" t="t" r="r" b="b"/>
            <a:pathLst>
              <a:path w="30979" h="13004" extrusionOk="0">
                <a:moveTo>
                  <a:pt x="1" y="1"/>
                </a:moveTo>
                <a:lnTo>
                  <a:pt x="3655" y="6503"/>
                </a:lnTo>
                <a:lnTo>
                  <a:pt x="1" y="13003"/>
                </a:lnTo>
                <a:lnTo>
                  <a:pt x="27323" y="13003"/>
                </a:lnTo>
                <a:lnTo>
                  <a:pt x="30979" y="6503"/>
                </a:lnTo>
                <a:lnTo>
                  <a:pt x="27323" y="1"/>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endParaRPr sz="2400"/>
          </a:p>
        </p:txBody>
      </p:sp>
      <p:sp>
        <p:nvSpPr>
          <p:cNvPr id="28" name="Google Shape;890;p38"/>
          <p:cNvSpPr txBox="1"/>
          <p:nvPr/>
        </p:nvSpPr>
        <p:spPr>
          <a:xfrm>
            <a:off x="4312288" y="3257179"/>
            <a:ext cx="1858400" cy="450800"/>
          </a:xfrm>
          <a:prstGeom prst="rect">
            <a:avLst/>
          </a:prstGeom>
          <a:noFill/>
          <a:ln>
            <a:noFill/>
          </a:ln>
        </p:spPr>
        <p:txBody>
          <a:bodyPr spcFirstLastPara="1" wrap="square" lIns="121900" tIns="121900" rIns="121900" bIns="121900" anchor="ctr" anchorCtr="0">
            <a:noAutofit/>
          </a:bodyPr>
          <a:lstStyle/>
          <a:p>
            <a:pPr algn="ctr"/>
            <a:r>
              <a:rPr lang="en-US" b="1" dirty="0">
                <a:latin typeface="Fira Sans Condensed Medium"/>
                <a:ea typeface="Fira Sans Condensed Medium"/>
                <a:cs typeface="Fira Sans Condensed Medium"/>
                <a:sym typeface="Fira Sans Condensed Medium"/>
              </a:rPr>
              <a:t>Codes</a:t>
            </a:r>
          </a:p>
        </p:txBody>
      </p:sp>
      <p:sp>
        <p:nvSpPr>
          <p:cNvPr id="29" name="Google Shape;891;p38"/>
          <p:cNvSpPr txBox="1"/>
          <p:nvPr/>
        </p:nvSpPr>
        <p:spPr>
          <a:xfrm>
            <a:off x="5798183" y="4053338"/>
            <a:ext cx="2187200" cy="830000"/>
          </a:xfrm>
          <a:prstGeom prst="rect">
            <a:avLst/>
          </a:prstGeom>
          <a:noFill/>
          <a:ln>
            <a:noFill/>
          </a:ln>
        </p:spPr>
        <p:txBody>
          <a:bodyPr spcFirstLastPara="1" wrap="square" lIns="121900" tIns="121900" rIns="121900" bIns="121900" anchor="t" anchorCtr="0">
            <a:noAutofit/>
          </a:bodyPr>
          <a:lstStyle/>
          <a:p>
            <a:pPr algn="ctr"/>
            <a:r>
              <a:rPr lang="en" sz="2000" b="1" dirty="0" smtClean="0">
                <a:solidFill>
                  <a:srgbClr val="252525"/>
                </a:solidFill>
                <a:latin typeface="Roboto"/>
                <a:ea typeface="Roboto"/>
                <a:cs typeface="Roboto"/>
                <a:sym typeface="Roboto"/>
              </a:rPr>
              <a:t>23</a:t>
            </a:r>
            <a:endParaRPr sz="2000" b="1" dirty="0">
              <a:solidFill>
                <a:srgbClr val="252525"/>
              </a:solidFill>
              <a:latin typeface="Roboto"/>
              <a:ea typeface="Roboto"/>
              <a:cs typeface="Roboto"/>
              <a:sym typeface="Roboto"/>
            </a:endParaRPr>
          </a:p>
        </p:txBody>
      </p:sp>
      <p:cxnSp>
        <p:nvCxnSpPr>
          <p:cNvPr id="3" name="Straight Arrow Connector 2"/>
          <p:cNvCxnSpPr/>
          <p:nvPr/>
        </p:nvCxnSpPr>
        <p:spPr>
          <a:xfrm>
            <a:off x="803564" y="2604655"/>
            <a:ext cx="10462920"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10807" y="1952297"/>
            <a:ext cx="5061237" cy="523220"/>
          </a:xfrm>
          <a:prstGeom prst="rect">
            <a:avLst/>
          </a:prstGeom>
          <a:solidFill>
            <a:schemeClr val="bg1"/>
          </a:solidFill>
        </p:spPr>
        <p:txBody>
          <a:bodyPr wrap="square" rtlCol="0">
            <a:spAutoFit/>
          </a:bodyPr>
          <a:lstStyle/>
          <a:p>
            <a:pPr algn="ctr"/>
            <a:r>
              <a:rPr lang="en-US" sz="2800" b="1" dirty="0" smtClean="0"/>
              <a:t>Triangulation, peers checking</a:t>
            </a:r>
            <a:endParaRPr lang="en-US" sz="2800" b="1" dirty="0"/>
          </a:p>
        </p:txBody>
      </p:sp>
    </p:spTree>
    <p:extLst>
      <p:ext uri="{BB962C8B-B14F-4D97-AF65-F5344CB8AC3E}">
        <p14:creationId xmlns:p14="http://schemas.microsoft.com/office/powerpoint/2010/main" val="3894145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2388</Words>
  <Application>Microsoft Office PowerPoint</Application>
  <PresentationFormat>Widescreen</PresentationFormat>
  <Paragraphs>199</Paragraphs>
  <Slides>19</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Calibri Light</vt:lpstr>
      <vt:lpstr>Fira Sans Condensed Medium</vt:lpstr>
      <vt:lpstr>Fira Sans Extra Condensed Medium</vt:lpstr>
      <vt:lpstr>Fira Sans Extra Condensed SemiBold</vt:lpstr>
      <vt:lpstr>Montserrat</vt:lpstr>
      <vt:lpstr>Roboto</vt:lpstr>
      <vt:lpstr>Times New Roman</vt:lpstr>
      <vt:lpstr>Wingdings</vt:lpstr>
      <vt:lpstr>Office Theme</vt:lpstr>
      <vt:lpstr>PowerPoint Presentation</vt:lpstr>
      <vt:lpstr>Blood cancer</vt:lpstr>
      <vt:lpstr>HSCT for blood cancer treatment</vt:lpstr>
      <vt:lpstr>Factors influencing patient decision-making  regarding HSCT</vt:lpstr>
      <vt:lpstr>The concept of relational autonomy</vt:lpstr>
      <vt:lpstr>Research purposes</vt:lpstr>
      <vt:lpstr>Methods</vt:lpstr>
      <vt:lpstr>Interview Guide</vt:lpstr>
      <vt:lpstr>Qualitative content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Rudi -</dc:creator>
  <cp:lastModifiedBy>Admin</cp:lastModifiedBy>
  <cp:revision>9</cp:revision>
  <dcterms:created xsi:type="dcterms:W3CDTF">2023-05-25T14:53:30Z</dcterms:created>
  <dcterms:modified xsi:type="dcterms:W3CDTF">2023-07-20T09:20:12Z</dcterms:modified>
</cp:coreProperties>
</file>