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81" r:id="rId3"/>
    <p:sldId id="294" r:id="rId4"/>
    <p:sldId id="291" r:id="rId5"/>
    <p:sldId id="293" r:id="rId6"/>
    <p:sldId id="295" r:id="rId7"/>
    <p:sldId id="296" r:id="rId8"/>
    <p:sldId id="297" r:id="rId9"/>
    <p:sldId id="298" r:id="rId10"/>
    <p:sldId id="299" r:id="rId11"/>
    <p:sldId id="300" r:id="rId12"/>
    <p:sldId id="292"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5"/>
    <p:restoredTop sz="94640"/>
  </p:normalViewPr>
  <p:slideViewPr>
    <p:cSldViewPr snapToGrid="0">
      <p:cViewPr varScale="1">
        <p:scale>
          <a:sx n="110" d="100"/>
          <a:sy n="110"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25EDC-65CE-4045-9268-2D8473B05700}" type="datetimeFigureOut">
              <a:rPr lang="en-AU" smtClean="0"/>
              <a:t>20/07/2023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82A13-DD01-4B49-8B7D-B27DFB8E0625}" type="slidenum">
              <a:rPr lang="en-AU" smtClean="0"/>
              <a:t>‹#›</a:t>
            </a:fld>
            <a:endParaRPr lang="en-AU"/>
          </a:p>
        </p:txBody>
      </p:sp>
    </p:spTree>
    <p:extLst>
      <p:ext uri="{BB962C8B-B14F-4D97-AF65-F5344CB8AC3E}">
        <p14:creationId xmlns:p14="http://schemas.microsoft.com/office/powerpoint/2010/main" val="90464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you can see Australia is geographically vast covering over 7,692,024 km2. </a:t>
            </a:r>
          </a:p>
          <a:p>
            <a:r>
              <a:rPr lang="en-AU" dirty="0" smtClean="0"/>
              <a:t>In Australia approximately 150000 Australians are diagnosed with cancer every year and </a:t>
            </a:r>
            <a:r>
              <a:rPr lang="en-AU" dirty="0" err="1" smtClean="0"/>
              <a:t>and</a:t>
            </a:r>
            <a:r>
              <a:rPr lang="en-AU" dirty="0" smtClean="0"/>
              <a:t> nearly 1/3 of these will die of the disease. </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2</a:t>
            </a:fld>
            <a:endParaRPr lang="en-AU"/>
          </a:p>
        </p:txBody>
      </p:sp>
    </p:spTree>
    <p:extLst>
      <p:ext uri="{BB962C8B-B14F-4D97-AF65-F5344CB8AC3E}">
        <p14:creationId xmlns:p14="http://schemas.microsoft.com/office/powerpoint/2010/main" val="16339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Nurse Practitioners have been part of the Nursing fabric since the 1960s when they began in the United States. In the 1980s Nurse Practitioners began in the United Kingdom. </a:t>
            </a:r>
          </a:p>
          <a:p>
            <a:r>
              <a:rPr lang="en-AU" dirty="0" smtClean="0"/>
              <a:t>In Australia the role is relatively new with NPs only being part of the health care setting for the last 23 years with the first endorsements occurring in 2000. </a:t>
            </a:r>
          </a:p>
          <a:p>
            <a:r>
              <a:rPr lang="en-AU" dirty="0" smtClean="0"/>
              <a:t>In Australia Cancer Nurses only make up about 2% of the total nursing population with cancer Nurse practitioners being only 0.01% of this number.</a:t>
            </a:r>
          </a:p>
          <a:p>
            <a:r>
              <a:rPr lang="en-AU" dirty="0" smtClean="0"/>
              <a:t>The NP model fits well in a cancer care setting not only can enhance patient care and satisfaction but create consistency and has been well established the USA.</a:t>
            </a:r>
          </a:p>
          <a:p>
            <a:r>
              <a:rPr lang="en-AU" dirty="0" smtClean="0"/>
              <a:t>This model of care has also been shown to improve numbers of patients completing chemo and radiation due to the close toxicity monitoring they do.  This also has to some extent decreased hospitalisation rates. </a:t>
            </a:r>
          </a:p>
          <a:p>
            <a:r>
              <a:rPr lang="en-AU" dirty="0" smtClean="0"/>
              <a:t>The complexity and acuity of patient needs means that a specialised nursing workforce is needed to help manage these patients. From this a national network of cancer nurse practitioners (CNP) was created to address the education needs and provide networking opportunities and peer support.</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3</a:t>
            </a:fld>
            <a:endParaRPr lang="en-AU"/>
          </a:p>
        </p:txBody>
      </p:sp>
    </p:spTree>
    <p:extLst>
      <p:ext uri="{BB962C8B-B14F-4D97-AF65-F5344CB8AC3E}">
        <p14:creationId xmlns:p14="http://schemas.microsoft.com/office/powerpoint/2010/main" val="385642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why is this network so important? Well the transition from a senior nursing clinician to a NP is very different.  It feels not only like having been the big fish in the big pond to now the small fish in the big </a:t>
            </a:r>
            <a:r>
              <a:rPr lang="en-AU" smtClean="0"/>
              <a:t>pond again</a:t>
            </a:r>
            <a:r>
              <a:rPr lang="en-AU" dirty="0" smtClean="0"/>
              <a:t>, similar to when first starting nursing but also it makes you well aware that your undergraduate or even post-graduate training does not equip you with the skills to work to the full level of your scope of practice. </a:t>
            </a:r>
          </a:p>
          <a:p>
            <a:r>
              <a:rPr lang="en-AU" dirty="0" smtClean="0"/>
              <a:t>The learning curve is very steep. You are now expected to have the clinical examination and radiology skills of your medical counterparts but also know everything there is about what is current in cancer treatments and care.  Which is actually very unrealistic. </a:t>
            </a:r>
          </a:p>
          <a:p>
            <a:r>
              <a:rPr lang="en-AU" dirty="0" smtClean="0"/>
              <a:t>The development of these roles has been described as a tortuous journey towards a partially unknown destination.</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4</a:t>
            </a:fld>
            <a:endParaRPr lang="en-AU"/>
          </a:p>
        </p:txBody>
      </p:sp>
    </p:spTree>
    <p:extLst>
      <p:ext uri="{BB962C8B-B14F-4D97-AF65-F5344CB8AC3E}">
        <p14:creationId xmlns:p14="http://schemas.microsoft.com/office/powerpoint/2010/main" val="306250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2013 a group of CNPs known then as the National Cancer Nurse Practitioner Network got together in a hotel room and discussed how we could make relevant support and education to all cancer nurse practitioner students, candidates and endorsed NPs across the country. At this time there were believed to be only 18 spread across all states of the country but growing with increasing funding.</a:t>
            </a:r>
          </a:p>
          <a:p>
            <a:r>
              <a:rPr lang="en-AU" dirty="0" smtClean="0"/>
              <a:t>After some negotiation the previously named aligned professionally with the Cancer Nurses Society of Australia. CNSA offered membership record, database emails to members on behalf of chair, teleconference facilities, modest secretarial support (minutes typed!), manage funds finances included with financial audit, support nominations and elections, support chair to attend CNSA exec meeting annually. </a:t>
            </a:r>
          </a:p>
          <a:p>
            <a:r>
              <a:rPr lang="en-AU" dirty="0" smtClean="0"/>
              <a:t>This professional alignment brought value and authority to the group, ensured sustainability and professional representation.</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5</a:t>
            </a:fld>
            <a:endParaRPr lang="en-AU"/>
          </a:p>
        </p:txBody>
      </p:sp>
    </p:spTree>
    <p:extLst>
      <p:ext uri="{BB962C8B-B14F-4D97-AF65-F5344CB8AC3E}">
        <p14:creationId xmlns:p14="http://schemas.microsoft.com/office/powerpoint/2010/main" val="315520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CNSA CNP group provides the opportunity for 3 days of face to face education each year. We ensure 1 of these days is attached to a major nursing conference (usually CNSA). This reduces the amount of annual travel but also the travel support we provide to members help them to also get to congress. The other 2 days are held the second half of the year</a:t>
            </a:r>
          </a:p>
          <a:p>
            <a:r>
              <a:rPr lang="en-AU" dirty="0" smtClean="0"/>
              <a:t>These are examples of some of the education sessions we have had and we are planned for genomics and a wet lab at the end of this year</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6</a:t>
            </a:fld>
            <a:endParaRPr lang="en-AU"/>
          </a:p>
        </p:txBody>
      </p:sp>
    </p:spTree>
    <p:extLst>
      <p:ext uri="{BB962C8B-B14F-4D97-AF65-F5344CB8AC3E}">
        <p14:creationId xmlns:p14="http://schemas.microsoft.com/office/powerpoint/2010/main" val="208855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education days often attract p to 60 participants from a current membership of around 103. These are only made possible by the sponsorship of farmer as each workshop can cost in the order of $20K plus. </a:t>
            </a:r>
          </a:p>
          <a:p>
            <a:r>
              <a:rPr lang="en-AU" dirty="0" smtClean="0"/>
              <a:t>Sponsorship is obtained using a formal prospectus with varying levels of sponsorship from platinum to event sponsor only. These are a few of our sponsors for this year. </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7</a:t>
            </a:fld>
            <a:endParaRPr lang="en-AU"/>
          </a:p>
        </p:txBody>
      </p:sp>
    </p:spTree>
    <p:extLst>
      <p:ext uri="{BB962C8B-B14F-4D97-AF65-F5344CB8AC3E}">
        <p14:creationId xmlns:p14="http://schemas.microsoft.com/office/powerpoint/2010/main" val="70293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travel grants we provide each member is $500 each year for support of airfare or accommodation costs. The actual event is free to attend for members. </a:t>
            </a:r>
          </a:p>
          <a:p>
            <a:r>
              <a:rPr lang="en-AU" dirty="0" smtClean="0"/>
              <a:t>Sponsorship also has helped us roll out a NP mentoring project. This led to the development of a validated NP self-assessment tool and a program aimed to help novice NPs better transition to endorsed NP positions. This involves a monthly met up between mentor and mentee for 12 months and this will then be evaluated. </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8</a:t>
            </a:fld>
            <a:endParaRPr lang="en-AU"/>
          </a:p>
        </p:txBody>
      </p:sp>
    </p:spTree>
    <p:extLst>
      <p:ext uri="{BB962C8B-B14F-4D97-AF65-F5344CB8AC3E}">
        <p14:creationId xmlns:p14="http://schemas.microsoft.com/office/powerpoint/2010/main" val="257097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Like all countries COVID impacted on our ability to provide face to face education to our members. </a:t>
            </a:r>
          </a:p>
          <a:p>
            <a:r>
              <a:rPr lang="en-AU" dirty="0" smtClean="0"/>
              <a:t>Networking is such a huge part of being a member of this group so it was important that education felt not only relevant but also gave the opportunity do some networking.   Like everyone we became pretty adapt at online education events and meetings and these took the place of our face to face meetings. These were well received by members who valued not only the content but also opportunity to talk about clinical issues. </a:t>
            </a:r>
          </a:p>
          <a:p>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9</a:t>
            </a:fld>
            <a:endParaRPr lang="en-AU"/>
          </a:p>
        </p:txBody>
      </p:sp>
    </p:spTree>
    <p:extLst>
      <p:ext uri="{BB962C8B-B14F-4D97-AF65-F5344CB8AC3E}">
        <p14:creationId xmlns:p14="http://schemas.microsoft.com/office/powerpoint/2010/main" val="95576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 important part of the group is its role in policy and advocacy and providing a voice on important topics that impact Cancer NPs now and in the future. </a:t>
            </a:r>
            <a:endParaRPr lang="en-AU" dirty="0"/>
          </a:p>
        </p:txBody>
      </p:sp>
      <p:sp>
        <p:nvSpPr>
          <p:cNvPr id="4" name="Slide Number Placeholder 3"/>
          <p:cNvSpPr>
            <a:spLocks noGrp="1"/>
          </p:cNvSpPr>
          <p:nvPr>
            <p:ph type="sldNum" sz="quarter" idx="10"/>
          </p:nvPr>
        </p:nvSpPr>
        <p:spPr/>
        <p:txBody>
          <a:bodyPr/>
          <a:lstStyle/>
          <a:p>
            <a:fld id="{B6882A13-DD01-4B49-8B7D-B27DFB8E0625}" type="slidenum">
              <a:rPr lang="en-AU" smtClean="0"/>
              <a:t>10</a:t>
            </a:fld>
            <a:endParaRPr lang="en-AU"/>
          </a:p>
        </p:txBody>
      </p:sp>
    </p:spTree>
    <p:extLst>
      <p:ext uri="{BB962C8B-B14F-4D97-AF65-F5344CB8AC3E}">
        <p14:creationId xmlns:p14="http://schemas.microsoft.com/office/powerpoint/2010/main" val="192751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8" name="Footer Placeholder 7">
            <a:extLst>
              <a:ext uri="{FF2B5EF4-FFF2-40B4-BE49-F238E27FC236}">
                <a16:creationId xmlns=""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4" name="Footer Placeholder 3">
            <a:extLst>
              <a:ext uri="{FF2B5EF4-FFF2-40B4-BE49-F238E27FC236}">
                <a16:creationId xmlns=""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3" name="Footer Placeholder 2">
            <a:extLst>
              <a:ext uri="{FF2B5EF4-FFF2-40B4-BE49-F238E27FC236}">
                <a16:creationId xmlns=""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20/07/2023</a:t>
            </a:fld>
            <a:endParaRPr lang="en-ID"/>
          </a:p>
        </p:txBody>
      </p:sp>
      <p:sp>
        <p:nvSpPr>
          <p:cNvPr id="6" name="Footer Placeholder 5">
            <a:extLst>
              <a:ext uri="{FF2B5EF4-FFF2-40B4-BE49-F238E27FC236}">
                <a16:creationId xmlns=""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20/07/2023</a:t>
            </a:fld>
            <a:endParaRPr lang="en-ID"/>
          </a:p>
        </p:txBody>
      </p:sp>
      <p:sp>
        <p:nvSpPr>
          <p:cNvPr id="5" name="Footer Placeholder 4">
            <a:extLst>
              <a:ext uri="{FF2B5EF4-FFF2-40B4-BE49-F238E27FC236}">
                <a16:creationId xmlns=""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6004/jadpro.2018.9.4.6"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doi.org/10.1111/scs.1212" TargetMode="External"/><Relationship Id="rId5" Type="http://schemas.openxmlformats.org/officeDocument/2006/relationships/hyperlink" Target="https://doi.org/10.1097/mlr.0000000000001364" TargetMode="External"/><Relationship Id="rId4" Type="http://schemas.openxmlformats.org/officeDocument/2006/relationships/hyperlink" Target="https://doi.org/10.1188/13.ONF.40-06A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 xmlns:a16="http://schemas.microsoft.com/office/drawing/2014/main" id="{02E2572A-377E-7739-F2ED-29D6C5B54C6F}"/>
              </a:ext>
            </a:extLst>
          </p:cNvPr>
          <p:cNvPicPr>
            <a:picLocks noChangeAspect="1"/>
          </p:cNvPicPr>
          <p:nvPr/>
        </p:nvPicPr>
        <p:blipFill rotWithShape="1">
          <a:blip r:embed="rId2">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 xmlns:a16="http://schemas.microsoft.com/office/drawing/2014/main" id="{0689CBA0-A215-AAB9-2CE6-07BD41E2464F}"/>
              </a:ext>
            </a:extLst>
          </p:cNvPr>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 xmlns:a16="http://schemas.microsoft.com/office/drawing/2014/main" id="{633282DF-9301-3FD6-C0D7-B395C40B3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 xmlns:a16="http://schemas.microsoft.com/office/drawing/2014/main" id="{0D3726BC-0B0C-0C71-AF21-280EBA5514AB}"/>
              </a:ext>
            </a:extLst>
          </p:cNvPr>
          <p:cNvSpPr txBox="1"/>
          <p:nvPr/>
        </p:nvSpPr>
        <p:spPr>
          <a:xfrm>
            <a:off x="545432" y="1768964"/>
            <a:ext cx="7280890" cy="1938992"/>
          </a:xfrm>
          <a:prstGeom prst="rect">
            <a:avLst/>
          </a:prstGeom>
          <a:noFill/>
        </p:spPr>
        <p:txBody>
          <a:bodyPr wrap="square" rtlCol="0">
            <a:spAutoFit/>
          </a:bodyPr>
          <a:lstStyle/>
          <a:p>
            <a:r>
              <a:rPr lang="en-AU" sz="4000" b="1" dirty="0">
                <a:solidFill>
                  <a:schemeClr val="accent4">
                    <a:lumMod val="50000"/>
                  </a:schemeClr>
                </a:solidFill>
                <a:effectLst>
                  <a:outerShdw blurRad="38100" dist="38100" dir="2700000" algn="tl">
                    <a:srgbClr val="000000">
                      <a:alpha val="43137"/>
                    </a:srgbClr>
                  </a:outerShdw>
                </a:effectLst>
              </a:rPr>
              <a:t>The Growth and Adaptation of a National Cancer Nurse Practitioner Network </a:t>
            </a:r>
            <a:endParaRPr lang="en-ID" sz="4000" b="1" dirty="0">
              <a:solidFill>
                <a:schemeClr val="accent4">
                  <a:lumMod val="50000"/>
                </a:schemeClr>
              </a:solidFill>
              <a:effectLst>
                <a:outerShdw blurRad="38100" dist="38100" dir="2700000" algn="tl">
                  <a:srgbClr val="000000">
                    <a:alpha val="43137"/>
                  </a:srgbClr>
                </a:outerShdw>
              </a:effectLst>
            </a:endParaRPr>
          </a:p>
        </p:txBody>
      </p:sp>
      <p:sp>
        <p:nvSpPr>
          <p:cNvPr id="12" name="TextBox 11">
            <a:extLst>
              <a:ext uri="{FF2B5EF4-FFF2-40B4-BE49-F238E27FC236}">
                <a16:creationId xmlns="" xmlns:a16="http://schemas.microsoft.com/office/drawing/2014/main" id="{6A2F02A4-0167-12E1-77FD-D7D7B468B405}"/>
              </a:ext>
            </a:extLst>
          </p:cNvPr>
          <p:cNvSpPr txBox="1"/>
          <p:nvPr/>
        </p:nvSpPr>
        <p:spPr>
          <a:xfrm>
            <a:off x="629777" y="4949782"/>
            <a:ext cx="10544297" cy="1200329"/>
          </a:xfrm>
          <a:prstGeom prst="rect">
            <a:avLst/>
          </a:prstGeom>
          <a:noFill/>
        </p:spPr>
        <p:txBody>
          <a:bodyPr wrap="none" rtlCol="0">
            <a:spAutoFit/>
          </a:bodyPr>
          <a:lstStyle/>
          <a:p>
            <a:r>
              <a:rPr lang="en-ID" sz="2400" u="sng" dirty="0" smtClean="0">
                <a:solidFill>
                  <a:schemeClr val="accent4">
                    <a:lumMod val="50000"/>
                  </a:schemeClr>
                </a:solidFill>
                <a:effectLst>
                  <a:outerShdw blurRad="38100" dist="38100" dir="2700000" algn="tl">
                    <a:srgbClr val="000000">
                      <a:alpha val="43137"/>
                    </a:srgbClr>
                  </a:outerShdw>
                </a:effectLst>
              </a:rPr>
              <a:t>Gillian Blanchard</a:t>
            </a:r>
            <a:r>
              <a:rPr lang="en-ID" sz="2400" dirty="0" smtClean="0">
                <a:solidFill>
                  <a:schemeClr val="accent4">
                    <a:lumMod val="50000"/>
                  </a:schemeClr>
                </a:solidFill>
                <a:effectLst>
                  <a:outerShdw blurRad="38100" dist="38100" dir="2700000" algn="tl">
                    <a:srgbClr val="000000">
                      <a:alpha val="43137"/>
                    </a:srgbClr>
                  </a:outerShdw>
                </a:effectLst>
              </a:rPr>
              <a:t>, </a:t>
            </a:r>
            <a:r>
              <a:rPr lang="en-ID" sz="2400" dirty="0" smtClean="0">
                <a:solidFill>
                  <a:schemeClr val="accent4">
                    <a:lumMod val="50000"/>
                  </a:schemeClr>
                </a:solidFill>
                <a:effectLst>
                  <a:outerShdw blurRad="38100" dist="38100" dir="2700000" algn="tl">
                    <a:srgbClr val="000000">
                      <a:alpha val="43137"/>
                    </a:srgbClr>
                  </a:outerShdw>
                </a:effectLst>
              </a:rPr>
              <a:t>Sue Bartlett, Rebecca Booth, Michael Cooney, Michael Fitzgerald,</a:t>
            </a:r>
          </a:p>
          <a:p>
            <a:r>
              <a:rPr lang="en-ID" sz="2400" dirty="0" smtClean="0">
                <a:solidFill>
                  <a:schemeClr val="accent4">
                    <a:lumMod val="50000"/>
                  </a:schemeClr>
                </a:solidFill>
                <a:effectLst>
                  <a:outerShdw blurRad="38100" dist="38100" dir="2700000" algn="tl">
                    <a:srgbClr val="000000">
                      <a:alpha val="43137"/>
                    </a:srgbClr>
                  </a:outerShdw>
                </a:effectLst>
              </a:rPr>
              <a:t>Justin Hargreaves, Gillian </a:t>
            </a:r>
            <a:r>
              <a:rPr lang="en-ID" sz="2400" dirty="0" err="1" smtClean="0">
                <a:solidFill>
                  <a:schemeClr val="accent4">
                    <a:lumMod val="50000"/>
                  </a:schemeClr>
                </a:solidFill>
                <a:effectLst>
                  <a:outerShdw blurRad="38100" dist="38100" dir="2700000" algn="tl">
                    <a:srgbClr val="000000">
                      <a:alpha val="43137"/>
                    </a:srgbClr>
                  </a:outerShdw>
                </a:effectLst>
              </a:rPr>
              <a:t>Kruss</a:t>
            </a:r>
            <a:r>
              <a:rPr lang="en-ID" sz="2400" dirty="0" smtClean="0">
                <a:solidFill>
                  <a:schemeClr val="accent4">
                    <a:lumMod val="50000"/>
                  </a:schemeClr>
                </a:solidFill>
                <a:effectLst>
                  <a:outerShdw blurRad="38100" dist="38100" dir="2700000" algn="tl">
                    <a:srgbClr val="000000">
                      <a:alpha val="43137"/>
                    </a:srgbClr>
                  </a:outerShdw>
                </a:effectLst>
              </a:rPr>
              <a:t>, Kristin </a:t>
            </a:r>
            <a:r>
              <a:rPr lang="en-ID" sz="2400" dirty="0" err="1" smtClean="0">
                <a:solidFill>
                  <a:schemeClr val="accent4">
                    <a:lumMod val="50000"/>
                  </a:schemeClr>
                </a:solidFill>
                <a:effectLst>
                  <a:outerShdw blurRad="38100" dist="38100" dir="2700000" algn="tl">
                    <a:srgbClr val="000000">
                      <a:alpha val="43137"/>
                    </a:srgbClr>
                  </a:outerShdw>
                </a:effectLst>
              </a:rPr>
              <a:t>Linke</a:t>
            </a:r>
            <a:r>
              <a:rPr lang="en-ID" sz="2400" dirty="0" smtClean="0">
                <a:solidFill>
                  <a:schemeClr val="accent4">
                    <a:lumMod val="50000"/>
                  </a:schemeClr>
                </a:solidFill>
                <a:effectLst>
                  <a:outerShdw blurRad="38100" dist="38100" dir="2700000" algn="tl">
                    <a:srgbClr val="000000">
                      <a:alpha val="43137"/>
                    </a:srgbClr>
                  </a:outerShdw>
                </a:effectLst>
              </a:rPr>
              <a:t>, Vicki McLeod, Marissa Stevens</a:t>
            </a:r>
            <a:endParaRPr lang="en-ID" sz="2400" dirty="0">
              <a:solidFill>
                <a:schemeClr val="accent4">
                  <a:lumMod val="50000"/>
                </a:schemeClr>
              </a:solidFill>
              <a:effectLst>
                <a:outerShdw blurRad="38100" dist="38100" dir="2700000" algn="tl">
                  <a:srgbClr val="000000">
                    <a:alpha val="43137"/>
                  </a:srgbClr>
                </a:outerShdw>
              </a:effectLst>
            </a:endParaRPr>
          </a:p>
          <a:p>
            <a:r>
              <a:rPr lang="en-ID" sz="2400" dirty="0" smtClean="0">
                <a:solidFill>
                  <a:schemeClr val="accent4">
                    <a:lumMod val="50000"/>
                  </a:schemeClr>
                </a:solidFill>
                <a:effectLst>
                  <a:outerShdw blurRad="38100" dist="38100" dir="2700000" algn="tl">
                    <a:srgbClr val="000000">
                      <a:alpha val="43137"/>
                    </a:srgbClr>
                  </a:outerShdw>
                </a:effectLst>
              </a:rPr>
              <a:t>CNSA Cancer Nurse Practitioner Specialist Practice Network Committee</a:t>
            </a:r>
            <a:endParaRPr lang="en-ID" sz="2400"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53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4923079" cy="769441"/>
          </a:xfrm>
          <a:prstGeom prst="rect">
            <a:avLst/>
          </a:prstGeom>
          <a:noFill/>
        </p:spPr>
        <p:txBody>
          <a:bodyPr wrap="none" rtlCol="0">
            <a:spAutoFit/>
          </a:bodyPr>
          <a:lstStyle/>
          <a:p>
            <a:r>
              <a:rPr lang="en-ID" sz="4400" b="1" u="sng" dirty="0" smtClean="0">
                <a:solidFill>
                  <a:srgbClr val="7030A0"/>
                </a:solidFill>
              </a:rPr>
              <a:t>Policy and Advocacy</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559191" y="1401803"/>
            <a:ext cx="11299874" cy="1938992"/>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403B3B"/>
                </a:solidFill>
              </a:rPr>
              <a:t>Medicare Benefits Schedule Review</a:t>
            </a:r>
          </a:p>
          <a:p>
            <a:pPr marL="342900" indent="-342900" algn="just">
              <a:buFont typeface="Arial" panose="020B0604020202020204" pitchFamily="34" charset="0"/>
              <a:buChar char="•"/>
            </a:pPr>
            <a:r>
              <a:rPr lang="en-US" sz="2400" b="0" i="0" u="none" strike="noStrike" dirty="0" smtClean="0">
                <a:solidFill>
                  <a:srgbClr val="403B3B"/>
                </a:solidFill>
                <a:effectLst/>
              </a:rPr>
              <a:t>Prescribing endorsement for registered nurses</a:t>
            </a:r>
          </a:p>
          <a:p>
            <a:pPr marL="342900" indent="-342900" algn="just">
              <a:buFont typeface="Arial" panose="020B0604020202020204" pitchFamily="34" charset="0"/>
              <a:buChar char="•"/>
            </a:pPr>
            <a:r>
              <a:rPr lang="en-US" sz="2400" dirty="0" smtClean="0">
                <a:solidFill>
                  <a:srgbClr val="403B3B"/>
                </a:solidFill>
              </a:rPr>
              <a:t>Nurse Practitioner  Accreditation Standards</a:t>
            </a:r>
          </a:p>
          <a:p>
            <a:pPr marL="342900" indent="-342900" algn="just">
              <a:buFont typeface="Arial" panose="020B0604020202020204" pitchFamily="34" charset="0"/>
              <a:buChar char="•"/>
            </a:pPr>
            <a:r>
              <a:rPr lang="en-US" sz="2400" dirty="0" smtClean="0">
                <a:solidFill>
                  <a:srgbClr val="403B3B"/>
                </a:solidFill>
              </a:rPr>
              <a:t>Nurse Practitioner 10 year Plan Consultation Paper</a:t>
            </a:r>
          </a:p>
          <a:p>
            <a:pPr marL="342900" indent="-342900" algn="just">
              <a:buFont typeface="Arial" panose="020B0604020202020204" pitchFamily="34" charset="0"/>
              <a:buChar char="•"/>
            </a:pPr>
            <a:r>
              <a:rPr lang="en-US" sz="2400" b="0" i="0" u="none" strike="noStrike" dirty="0" smtClean="0">
                <a:solidFill>
                  <a:srgbClr val="403B3B"/>
                </a:solidFill>
                <a:effectLst/>
              </a:rPr>
              <a:t>The Australian Cancer Plan  (ACP) 2023-33</a:t>
            </a:r>
            <a:endParaRPr lang="en-US" sz="2400" b="0" i="0" u="none" strike="noStrike" dirty="0">
              <a:solidFill>
                <a:srgbClr val="403B3B"/>
              </a:solidFill>
              <a:effectLst/>
            </a:endParaRPr>
          </a:p>
        </p:txBody>
      </p:sp>
    </p:spTree>
    <p:extLst>
      <p:ext uri="{BB962C8B-B14F-4D97-AF65-F5344CB8AC3E}">
        <p14:creationId xmlns:p14="http://schemas.microsoft.com/office/powerpoint/2010/main" val="60893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2733441" cy="769441"/>
          </a:xfrm>
          <a:prstGeom prst="rect">
            <a:avLst/>
          </a:prstGeom>
          <a:noFill/>
        </p:spPr>
        <p:txBody>
          <a:bodyPr wrap="none" rtlCol="0">
            <a:spAutoFit/>
          </a:bodyPr>
          <a:lstStyle/>
          <a:p>
            <a:r>
              <a:rPr lang="en-ID" sz="4400" b="1" u="sng" dirty="0" smtClean="0">
                <a:solidFill>
                  <a:srgbClr val="7030A0"/>
                </a:solidFill>
              </a:rPr>
              <a:t>Conclusion</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559191" y="1401803"/>
            <a:ext cx="11299874" cy="1938992"/>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dirty="0" smtClean="0">
                <a:solidFill>
                  <a:srgbClr val="403B3B"/>
                </a:solidFill>
                <a:effectLst/>
              </a:rPr>
              <a:t>Development and continued sustainability of the CNP SPN is vital</a:t>
            </a:r>
          </a:p>
          <a:p>
            <a:pPr marL="342900" indent="-342900" algn="just">
              <a:buFont typeface="Arial" panose="020B0604020202020204" pitchFamily="34" charset="0"/>
              <a:buChar char="•"/>
            </a:pPr>
            <a:r>
              <a:rPr lang="en-US" sz="2400" dirty="0" smtClean="0">
                <a:solidFill>
                  <a:srgbClr val="403B3B"/>
                </a:solidFill>
              </a:rPr>
              <a:t>The CNP SPN helps develop and advance clinical practice for CNPs across Australia</a:t>
            </a:r>
          </a:p>
          <a:p>
            <a:pPr marL="342900" indent="-342900" algn="just">
              <a:buFont typeface="Arial" panose="020B0604020202020204" pitchFamily="34" charset="0"/>
              <a:buChar char="•"/>
            </a:pPr>
            <a:r>
              <a:rPr lang="en-US" sz="2400" dirty="0" smtClean="0">
                <a:solidFill>
                  <a:srgbClr val="403B3B"/>
                </a:solidFill>
              </a:rPr>
              <a:t>The CNP SPN </a:t>
            </a:r>
            <a:r>
              <a:rPr lang="en-US" sz="2400" b="0" i="0" u="none" strike="noStrike" dirty="0" smtClean="0">
                <a:solidFill>
                  <a:srgbClr val="403B3B"/>
                </a:solidFill>
                <a:effectLst/>
              </a:rPr>
              <a:t>provides a voice in matters of policy and advocacy</a:t>
            </a:r>
          </a:p>
          <a:p>
            <a:pPr marL="342900" indent="-342900" algn="just">
              <a:buFont typeface="Arial" panose="020B0604020202020204" pitchFamily="34" charset="0"/>
              <a:buChar char="•"/>
            </a:pPr>
            <a:r>
              <a:rPr lang="en-US" sz="2400" dirty="0" smtClean="0">
                <a:solidFill>
                  <a:srgbClr val="403B3B"/>
                </a:solidFill>
              </a:rPr>
              <a:t>This model is easily adaptable and could be replicated in other countries</a:t>
            </a:r>
            <a:endParaRPr lang="en-US" sz="2400" b="0" i="0" u="none" strike="noStrike" dirty="0" smtClean="0">
              <a:solidFill>
                <a:srgbClr val="403B3B"/>
              </a:solidFill>
              <a:effectLst/>
            </a:endParaRPr>
          </a:p>
          <a:p>
            <a:pPr marL="342900" indent="-342900" algn="just">
              <a:buFont typeface="Arial" panose="020B0604020202020204" pitchFamily="34" charset="0"/>
              <a:buChar char="•"/>
            </a:pPr>
            <a:endParaRPr lang="en-US" sz="2400" b="0" i="0" u="none" strike="noStrike" dirty="0">
              <a:solidFill>
                <a:srgbClr val="403B3B"/>
              </a:solidFill>
              <a:effectLst/>
            </a:endParaRPr>
          </a:p>
        </p:txBody>
      </p:sp>
    </p:spTree>
    <p:extLst>
      <p:ext uri="{BB962C8B-B14F-4D97-AF65-F5344CB8AC3E}">
        <p14:creationId xmlns:p14="http://schemas.microsoft.com/office/powerpoint/2010/main" val="133482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366318" y="218902"/>
            <a:ext cx="2601418" cy="769441"/>
          </a:xfrm>
          <a:prstGeom prst="rect">
            <a:avLst/>
          </a:prstGeom>
          <a:noFill/>
        </p:spPr>
        <p:txBody>
          <a:bodyPr wrap="none" rtlCol="0">
            <a:spAutoFit/>
          </a:bodyPr>
          <a:lstStyle/>
          <a:p>
            <a:r>
              <a:rPr lang="en-ID" sz="4400" b="1" u="sng" dirty="0" smtClean="0">
                <a:solidFill>
                  <a:srgbClr val="7030A0"/>
                </a:solidFill>
              </a:rPr>
              <a:t>Thank You</a:t>
            </a:r>
            <a:endParaRPr lang="en-ID" sz="4400" b="1" u="sng" dirty="0">
              <a:solidFill>
                <a:srgbClr val="7030A0"/>
              </a:solidFill>
            </a:endParaRPr>
          </a:p>
        </p:txBody>
      </p:sp>
      <p:pic>
        <p:nvPicPr>
          <p:cNvPr id="3" name="Picture 2"/>
          <p:cNvPicPr>
            <a:picLocks noChangeAspect="1"/>
          </p:cNvPicPr>
          <p:nvPr/>
        </p:nvPicPr>
        <p:blipFill>
          <a:blip r:embed="rId3"/>
          <a:stretch>
            <a:fillRect/>
          </a:stretch>
        </p:blipFill>
        <p:spPr>
          <a:xfrm>
            <a:off x="3051313" y="1427105"/>
            <a:ext cx="6408451" cy="4299247"/>
          </a:xfrm>
          <a:prstGeom prst="rect">
            <a:avLst/>
          </a:prstGeom>
        </p:spPr>
      </p:pic>
    </p:spTree>
    <p:extLst>
      <p:ext uri="{BB962C8B-B14F-4D97-AF65-F5344CB8AC3E}">
        <p14:creationId xmlns:p14="http://schemas.microsoft.com/office/powerpoint/2010/main" val="215133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2749663" cy="769441"/>
          </a:xfrm>
          <a:prstGeom prst="rect">
            <a:avLst/>
          </a:prstGeom>
          <a:noFill/>
        </p:spPr>
        <p:txBody>
          <a:bodyPr wrap="none" rtlCol="0">
            <a:spAutoFit/>
          </a:bodyPr>
          <a:lstStyle/>
          <a:p>
            <a:r>
              <a:rPr lang="en-ID" sz="4400" b="1" u="sng" dirty="0" smtClean="0">
                <a:solidFill>
                  <a:srgbClr val="7030A0"/>
                </a:solidFill>
              </a:rPr>
              <a:t>References</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559191" y="1401803"/>
            <a:ext cx="11299874" cy="6001643"/>
          </a:xfrm>
          <a:prstGeom prst="rect">
            <a:avLst/>
          </a:prstGeom>
          <a:noFill/>
        </p:spPr>
        <p:txBody>
          <a:bodyPr wrap="square">
            <a:spAutoFit/>
          </a:bodyPr>
          <a:lstStyle/>
          <a:p>
            <a:pPr marL="457200" indent="-457200" algn="just">
              <a:buAutoNum type="arabicPeriod"/>
            </a:pPr>
            <a:r>
              <a:rPr lang="en-AU" sz="2400" dirty="0" smtClean="0">
                <a:solidFill>
                  <a:srgbClr val="403B3B"/>
                </a:solidFill>
              </a:rPr>
              <a:t>Bishop</a:t>
            </a:r>
            <a:r>
              <a:rPr lang="en-AU" sz="2400" dirty="0">
                <a:solidFill>
                  <a:srgbClr val="403B3B"/>
                </a:solidFill>
              </a:rPr>
              <a:t>, C. (2018). An Oncology NP-MD Partnership: Challenges and Rewards. Journal of the Advanced Practitioner in Oncology. </a:t>
            </a:r>
            <a:r>
              <a:rPr lang="en-AU" sz="2400" dirty="0">
                <a:solidFill>
                  <a:srgbClr val="403B3B"/>
                </a:solidFill>
                <a:hlinkClick r:id="rId3"/>
              </a:rPr>
              <a:t>https://</a:t>
            </a:r>
            <a:r>
              <a:rPr lang="en-AU" sz="2400" dirty="0" smtClean="0">
                <a:solidFill>
                  <a:srgbClr val="403B3B"/>
                </a:solidFill>
                <a:hlinkClick r:id="rId3"/>
              </a:rPr>
              <a:t>doi.org/10.6004/jadpro.2018.9.4.6</a:t>
            </a:r>
            <a:r>
              <a:rPr lang="en-AU" sz="2400" dirty="0" smtClean="0">
                <a:solidFill>
                  <a:srgbClr val="403B3B"/>
                </a:solidFill>
              </a:rPr>
              <a:t> </a:t>
            </a:r>
          </a:p>
          <a:p>
            <a:pPr marL="457200" indent="-457200" algn="just">
              <a:buAutoNum type="arabicPeriod"/>
            </a:pPr>
            <a:r>
              <a:rPr lang="en-AU" sz="2400" dirty="0">
                <a:solidFill>
                  <a:srgbClr val="403B3B"/>
                </a:solidFill>
              </a:rPr>
              <a:t>Mason, H., </a:t>
            </a:r>
            <a:r>
              <a:rPr lang="en-AU" sz="2400" dirty="0" err="1">
                <a:solidFill>
                  <a:srgbClr val="403B3B"/>
                </a:solidFill>
              </a:rPr>
              <a:t>DeRubeis</a:t>
            </a:r>
            <a:r>
              <a:rPr lang="en-AU" sz="2400" dirty="0">
                <a:solidFill>
                  <a:srgbClr val="403B3B"/>
                </a:solidFill>
              </a:rPr>
              <a:t>, M. B., Foster, J. C., Taylor, J. M., &amp; Worden, F. P. (2013). Outcomes evaluation of a weekly nurse practitioner-managed symptom management clinic for patients with head and neck cancer treated with </a:t>
            </a:r>
            <a:r>
              <a:rPr lang="en-AU" sz="2400" dirty="0" err="1">
                <a:solidFill>
                  <a:srgbClr val="403B3B"/>
                </a:solidFill>
              </a:rPr>
              <a:t>chemoradiotherapy</a:t>
            </a:r>
            <a:r>
              <a:rPr lang="en-AU" sz="2400" dirty="0">
                <a:solidFill>
                  <a:srgbClr val="403B3B"/>
                </a:solidFill>
              </a:rPr>
              <a:t>. Oncology nursing forum, 40(6), 581–586. </a:t>
            </a:r>
            <a:r>
              <a:rPr lang="en-AU" sz="2400" dirty="0">
                <a:solidFill>
                  <a:srgbClr val="403B3B"/>
                </a:solidFill>
                <a:hlinkClick r:id="rId4"/>
              </a:rPr>
              <a:t>https://</a:t>
            </a:r>
            <a:r>
              <a:rPr lang="en-AU" sz="2400" dirty="0" smtClean="0">
                <a:solidFill>
                  <a:srgbClr val="403B3B"/>
                </a:solidFill>
                <a:hlinkClick r:id="rId4"/>
              </a:rPr>
              <a:t>doi.org/10.1188/13.ONF.40-06AP</a:t>
            </a:r>
            <a:endParaRPr lang="en-AU" sz="2400" dirty="0" smtClean="0">
              <a:solidFill>
                <a:srgbClr val="403B3B"/>
              </a:solidFill>
            </a:endParaRPr>
          </a:p>
          <a:p>
            <a:pPr marL="457200" indent="-457200" algn="just">
              <a:buAutoNum type="arabicPeriod"/>
            </a:pPr>
            <a:r>
              <a:rPr lang="en-AU" sz="2400" dirty="0" err="1">
                <a:solidFill>
                  <a:srgbClr val="403B3B"/>
                </a:solidFill>
              </a:rPr>
              <a:t>Fraze</a:t>
            </a:r>
            <a:r>
              <a:rPr lang="en-AU" sz="2400" dirty="0">
                <a:solidFill>
                  <a:srgbClr val="403B3B"/>
                </a:solidFill>
              </a:rPr>
              <a:t>, T., Briggs, A. D. M., Whitcomb, E. K., Peck, K. A., &amp; Meara, E. (2020). Role of nurse practitioners in caring for patients with complex health needs. Medical Care, 58(10), 853–860. </a:t>
            </a:r>
            <a:r>
              <a:rPr lang="en-AU" sz="2400" dirty="0">
                <a:solidFill>
                  <a:srgbClr val="403B3B"/>
                </a:solidFill>
                <a:hlinkClick r:id="rId5"/>
              </a:rPr>
              <a:t>https://</a:t>
            </a:r>
            <a:r>
              <a:rPr lang="en-AU" sz="2400" dirty="0" smtClean="0">
                <a:solidFill>
                  <a:srgbClr val="403B3B"/>
                </a:solidFill>
                <a:hlinkClick r:id="rId5"/>
              </a:rPr>
              <a:t>doi.org/10.1097/mlr.0000000000001364</a:t>
            </a:r>
            <a:endParaRPr lang="en-AU" sz="2400" dirty="0" smtClean="0">
              <a:solidFill>
                <a:srgbClr val="403B3B"/>
              </a:solidFill>
            </a:endParaRPr>
          </a:p>
          <a:p>
            <a:pPr marL="457200" indent="-457200" algn="just">
              <a:buAutoNum type="arabicPeriod"/>
            </a:pPr>
            <a:r>
              <a:rPr lang="en-AU" sz="2400" dirty="0" err="1">
                <a:solidFill>
                  <a:srgbClr val="403B3B"/>
                </a:solidFill>
              </a:rPr>
              <a:t>Andregård</a:t>
            </a:r>
            <a:r>
              <a:rPr lang="en-AU" sz="2400" dirty="0">
                <a:solidFill>
                  <a:srgbClr val="403B3B"/>
                </a:solidFill>
              </a:rPr>
              <a:t>, A., &amp; </a:t>
            </a:r>
            <a:r>
              <a:rPr lang="en-AU" sz="2400" dirty="0" err="1">
                <a:solidFill>
                  <a:srgbClr val="403B3B"/>
                </a:solidFill>
              </a:rPr>
              <a:t>Jangland</a:t>
            </a:r>
            <a:r>
              <a:rPr lang="en-AU" sz="2400" dirty="0">
                <a:solidFill>
                  <a:srgbClr val="403B3B"/>
                </a:solidFill>
              </a:rPr>
              <a:t>, E. (2014). The tortuous journey of introducing the Nurse Practitioner as a new member of the healthcare team: a meta-synthesis. Scandinavian Journal of Caring Sciences, 29(1), 3–14. </a:t>
            </a:r>
            <a:r>
              <a:rPr lang="en-AU" sz="2400" dirty="0">
                <a:solidFill>
                  <a:srgbClr val="403B3B"/>
                </a:solidFill>
                <a:hlinkClick r:id="rId6"/>
              </a:rPr>
              <a:t>https://</a:t>
            </a:r>
            <a:r>
              <a:rPr lang="en-AU" sz="2400" dirty="0" smtClean="0">
                <a:solidFill>
                  <a:srgbClr val="403B3B"/>
                </a:solidFill>
                <a:hlinkClick r:id="rId6"/>
              </a:rPr>
              <a:t>doi.org/10.1111/scs.1212</a:t>
            </a:r>
            <a:endParaRPr lang="en-AU" sz="2400" dirty="0" smtClean="0">
              <a:solidFill>
                <a:srgbClr val="403B3B"/>
              </a:solidFill>
            </a:endParaRPr>
          </a:p>
          <a:p>
            <a:pPr marL="457200" indent="-457200" algn="just">
              <a:buAutoNum type="arabicPeriod"/>
            </a:pPr>
            <a:endParaRPr lang="en-AU" sz="2400" dirty="0" smtClean="0">
              <a:solidFill>
                <a:srgbClr val="403B3B"/>
              </a:solidFill>
            </a:endParaRPr>
          </a:p>
          <a:p>
            <a:pPr marL="457200" indent="-457200" algn="just">
              <a:buAutoNum type="arabicPeriod"/>
            </a:pPr>
            <a:endParaRPr lang="en-AU" sz="2400" dirty="0" smtClean="0">
              <a:solidFill>
                <a:srgbClr val="403B3B"/>
              </a:solidFill>
            </a:endParaRPr>
          </a:p>
          <a:p>
            <a:pPr marL="457200" indent="-457200" algn="just">
              <a:buAutoNum type="arabicPeriod"/>
            </a:pPr>
            <a:endParaRPr lang="en-US" sz="2400" b="0" i="0" u="none" strike="noStrike" dirty="0" smtClean="0">
              <a:solidFill>
                <a:srgbClr val="403B3B"/>
              </a:solidFill>
              <a:effectLst/>
            </a:endParaRPr>
          </a:p>
          <a:p>
            <a:pPr marL="342900" indent="-342900" algn="just">
              <a:buFont typeface="Arial" panose="020B0604020202020204" pitchFamily="34" charset="0"/>
              <a:buChar char="•"/>
            </a:pPr>
            <a:endParaRPr lang="en-US" sz="2400" b="0" i="0" u="none" strike="noStrike" dirty="0">
              <a:solidFill>
                <a:srgbClr val="403B3B"/>
              </a:solidFill>
              <a:effectLst/>
            </a:endParaRPr>
          </a:p>
        </p:txBody>
      </p:sp>
    </p:spTree>
    <p:extLst>
      <p:ext uri="{BB962C8B-B14F-4D97-AF65-F5344CB8AC3E}">
        <p14:creationId xmlns:p14="http://schemas.microsoft.com/office/powerpoint/2010/main" val="145807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477541" y="728238"/>
            <a:ext cx="5236918" cy="5401524"/>
          </a:xfrm>
          <a:prstGeom prst="rect">
            <a:avLst/>
          </a:prstGeom>
        </p:spPr>
      </p:pic>
      <p:pic>
        <p:nvPicPr>
          <p:cNvPr id="6" name="Picture 5"/>
          <p:cNvPicPr>
            <a:picLocks noChangeAspect="1"/>
          </p:cNvPicPr>
          <p:nvPr/>
        </p:nvPicPr>
        <p:blipFill>
          <a:blip r:embed="rId5"/>
          <a:stretch>
            <a:fillRect/>
          </a:stretch>
        </p:blipFill>
        <p:spPr>
          <a:xfrm>
            <a:off x="4251953" y="3725954"/>
            <a:ext cx="152413" cy="207282"/>
          </a:xfrm>
          <a:prstGeom prst="rect">
            <a:avLst/>
          </a:prstGeom>
        </p:spPr>
      </p:pic>
      <p:pic>
        <p:nvPicPr>
          <p:cNvPr id="7" name="Picture 6"/>
          <p:cNvPicPr>
            <a:picLocks noChangeAspect="1"/>
          </p:cNvPicPr>
          <p:nvPr/>
        </p:nvPicPr>
        <p:blipFill>
          <a:blip r:embed="rId6"/>
          <a:stretch>
            <a:fillRect/>
          </a:stretch>
        </p:blipFill>
        <p:spPr>
          <a:xfrm>
            <a:off x="7199802" y="4125244"/>
            <a:ext cx="213378" cy="140220"/>
          </a:xfrm>
          <a:prstGeom prst="rect">
            <a:avLst/>
          </a:prstGeom>
        </p:spPr>
      </p:pic>
      <p:pic>
        <p:nvPicPr>
          <p:cNvPr id="8" name="Picture 7"/>
          <p:cNvPicPr>
            <a:picLocks noChangeAspect="1"/>
          </p:cNvPicPr>
          <p:nvPr/>
        </p:nvPicPr>
        <p:blipFill>
          <a:blip r:embed="rId7"/>
          <a:stretch>
            <a:fillRect/>
          </a:stretch>
        </p:blipFill>
        <p:spPr>
          <a:xfrm>
            <a:off x="6868445" y="4749213"/>
            <a:ext cx="109738" cy="146317"/>
          </a:xfrm>
          <a:prstGeom prst="rect">
            <a:avLst/>
          </a:prstGeom>
        </p:spPr>
      </p:pic>
      <p:pic>
        <p:nvPicPr>
          <p:cNvPr id="9" name="Picture 8"/>
          <p:cNvPicPr>
            <a:picLocks noChangeAspect="1"/>
          </p:cNvPicPr>
          <p:nvPr/>
        </p:nvPicPr>
        <p:blipFill>
          <a:blip r:embed="rId8"/>
          <a:stretch>
            <a:fillRect/>
          </a:stretch>
        </p:blipFill>
        <p:spPr>
          <a:xfrm>
            <a:off x="7030434" y="4514081"/>
            <a:ext cx="97544" cy="146317"/>
          </a:xfrm>
          <a:prstGeom prst="rect">
            <a:avLst/>
          </a:prstGeom>
        </p:spPr>
      </p:pic>
      <p:pic>
        <p:nvPicPr>
          <p:cNvPr id="10" name="Picture 9"/>
          <p:cNvPicPr>
            <a:picLocks noChangeAspect="1"/>
          </p:cNvPicPr>
          <p:nvPr/>
        </p:nvPicPr>
        <p:blipFill>
          <a:blip r:embed="rId9"/>
          <a:stretch>
            <a:fillRect/>
          </a:stretch>
        </p:blipFill>
        <p:spPr>
          <a:xfrm>
            <a:off x="7171521" y="4514081"/>
            <a:ext cx="115834" cy="158510"/>
          </a:xfrm>
          <a:prstGeom prst="rect">
            <a:avLst/>
          </a:prstGeom>
        </p:spPr>
      </p:pic>
      <p:pic>
        <p:nvPicPr>
          <p:cNvPr id="11" name="Picture 10"/>
          <p:cNvPicPr>
            <a:picLocks noChangeAspect="1"/>
          </p:cNvPicPr>
          <p:nvPr/>
        </p:nvPicPr>
        <p:blipFill>
          <a:blip r:embed="rId10"/>
          <a:stretch>
            <a:fillRect/>
          </a:stretch>
        </p:blipFill>
        <p:spPr>
          <a:xfrm>
            <a:off x="7549890" y="3933236"/>
            <a:ext cx="140220" cy="158510"/>
          </a:xfrm>
          <a:prstGeom prst="rect">
            <a:avLst/>
          </a:prstGeom>
        </p:spPr>
      </p:pic>
      <p:pic>
        <p:nvPicPr>
          <p:cNvPr id="12" name="Picture 11"/>
          <p:cNvPicPr>
            <a:picLocks noChangeAspect="1"/>
          </p:cNvPicPr>
          <p:nvPr/>
        </p:nvPicPr>
        <p:blipFill>
          <a:blip r:embed="rId11"/>
          <a:stretch>
            <a:fillRect/>
          </a:stretch>
        </p:blipFill>
        <p:spPr>
          <a:xfrm>
            <a:off x="7626096" y="3768630"/>
            <a:ext cx="128027" cy="164606"/>
          </a:xfrm>
          <a:prstGeom prst="rect">
            <a:avLst/>
          </a:prstGeom>
        </p:spPr>
      </p:pic>
      <p:pic>
        <p:nvPicPr>
          <p:cNvPr id="13" name="Picture 12"/>
          <p:cNvPicPr>
            <a:picLocks noChangeAspect="1"/>
          </p:cNvPicPr>
          <p:nvPr/>
        </p:nvPicPr>
        <p:blipFill>
          <a:blip r:embed="rId12"/>
          <a:stretch>
            <a:fillRect/>
          </a:stretch>
        </p:blipFill>
        <p:spPr>
          <a:xfrm>
            <a:off x="7260767" y="3872271"/>
            <a:ext cx="152413" cy="140220"/>
          </a:xfrm>
          <a:prstGeom prst="rect">
            <a:avLst/>
          </a:prstGeom>
        </p:spPr>
      </p:pic>
      <p:pic>
        <p:nvPicPr>
          <p:cNvPr id="14" name="Picture 13"/>
          <p:cNvPicPr>
            <a:picLocks noChangeAspect="1"/>
          </p:cNvPicPr>
          <p:nvPr/>
        </p:nvPicPr>
        <p:blipFill>
          <a:blip r:embed="rId13"/>
          <a:stretch>
            <a:fillRect/>
          </a:stretch>
        </p:blipFill>
        <p:spPr>
          <a:xfrm>
            <a:off x="6312400" y="4186209"/>
            <a:ext cx="176799" cy="158510"/>
          </a:xfrm>
          <a:prstGeom prst="rect">
            <a:avLst/>
          </a:prstGeom>
        </p:spPr>
      </p:pic>
      <p:pic>
        <p:nvPicPr>
          <p:cNvPr id="15" name="Picture 14"/>
          <p:cNvPicPr>
            <a:picLocks noChangeAspect="1"/>
          </p:cNvPicPr>
          <p:nvPr/>
        </p:nvPicPr>
        <p:blipFill>
          <a:blip r:embed="rId14"/>
          <a:stretch>
            <a:fillRect/>
          </a:stretch>
        </p:blipFill>
        <p:spPr>
          <a:xfrm>
            <a:off x="7549890" y="3009237"/>
            <a:ext cx="134124" cy="195089"/>
          </a:xfrm>
          <a:prstGeom prst="rect">
            <a:avLst/>
          </a:prstGeom>
        </p:spPr>
      </p:pic>
      <p:pic>
        <p:nvPicPr>
          <p:cNvPr id="16" name="Picture 15"/>
          <p:cNvPicPr>
            <a:picLocks noChangeAspect="1"/>
          </p:cNvPicPr>
          <p:nvPr/>
        </p:nvPicPr>
        <p:blipFill>
          <a:blip r:embed="rId15"/>
          <a:stretch>
            <a:fillRect/>
          </a:stretch>
        </p:blipFill>
        <p:spPr>
          <a:xfrm>
            <a:off x="7030434" y="4727058"/>
            <a:ext cx="114043" cy="114043"/>
          </a:xfrm>
          <a:prstGeom prst="rect">
            <a:avLst/>
          </a:prstGeom>
        </p:spPr>
      </p:pic>
    </p:spTree>
    <p:extLst>
      <p:ext uri="{BB962C8B-B14F-4D97-AF65-F5344CB8AC3E}">
        <p14:creationId xmlns:p14="http://schemas.microsoft.com/office/powerpoint/2010/main" val="307673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3851567" cy="769441"/>
          </a:xfrm>
          <a:prstGeom prst="rect">
            <a:avLst/>
          </a:prstGeom>
          <a:noFill/>
        </p:spPr>
        <p:txBody>
          <a:bodyPr wrap="none" rtlCol="0">
            <a:spAutoFit/>
          </a:bodyPr>
          <a:lstStyle/>
          <a:p>
            <a:r>
              <a:rPr lang="en-ID" sz="4400" b="1" u="sng" dirty="0" smtClean="0">
                <a:solidFill>
                  <a:srgbClr val="7030A0"/>
                </a:solidFill>
              </a:rPr>
              <a:t>NPs in Australia</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559191" y="1451499"/>
            <a:ext cx="11299874" cy="4524315"/>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dirty="0" smtClean="0">
                <a:solidFill>
                  <a:srgbClr val="403B3B"/>
                </a:solidFill>
                <a:effectLst/>
              </a:rPr>
              <a:t>Part of Australian Health care Setting for 23 years</a:t>
            </a:r>
          </a:p>
          <a:p>
            <a:pPr marL="342900" indent="-342900" algn="just">
              <a:buFont typeface="Arial" panose="020B0604020202020204" pitchFamily="34" charset="0"/>
              <a:buChar char="•"/>
            </a:pPr>
            <a:r>
              <a:rPr lang="en-US" sz="2400" dirty="0" smtClean="0">
                <a:solidFill>
                  <a:srgbClr val="403B3B"/>
                </a:solidFill>
              </a:rPr>
              <a:t>In Cancer Care for approximately 15 years</a:t>
            </a:r>
          </a:p>
          <a:p>
            <a:pPr marL="342900" indent="-342900" algn="just">
              <a:buFont typeface="Arial" panose="020B0604020202020204" pitchFamily="34" charset="0"/>
              <a:buChar char="•"/>
            </a:pPr>
            <a:r>
              <a:rPr lang="en-US" sz="2400" b="0" i="0" u="none" strike="noStrike" dirty="0" smtClean="0">
                <a:solidFill>
                  <a:srgbClr val="403B3B"/>
                </a:solidFill>
                <a:effectLst/>
              </a:rPr>
              <a:t>Cancer Nurses remain only 2% of total nursing population </a:t>
            </a:r>
          </a:p>
          <a:p>
            <a:pPr marL="342900" indent="-342900" algn="just">
              <a:buFont typeface="Arial" panose="020B0604020202020204" pitchFamily="34" charset="0"/>
              <a:buChar char="•"/>
            </a:pPr>
            <a:r>
              <a:rPr lang="en-US" sz="2400" dirty="0" smtClean="0">
                <a:solidFill>
                  <a:srgbClr val="403B3B"/>
                </a:solidFill>
              </a:rPr>
              <a:t>Nurse Practitioners make up approx. 0.01% of this group</a:t>
            </a:r>
          </a:p>
          <a:p>
            <a:pPr marL="342900" indent="-342900" algn="just">
              <a:buFont typeface="Arial" panose="020B0604020202020204" pitchFamily="34" charset="0"/>
              <a:buChar char="•"/>
            </a:pPr>
            <a:r>
              <a:rPr lang="en-US" sz="2400" dirty="0" smtClean="0">
                <a:solidFill>
                  <a:srgbClr val="403B3B"/>
                </a:solidFill>
              </a:rPr>
              <a:t>Cancer NP Model well established in USA</a:t>
            </a:r>
            <a:r>
              <a:rPr lang="en-US" sz="2000" baseline="30000" dirty="0" smtClean="0">
                <a:solidFill>
                  <a:srgbClr val="403B3B"/>
                </a:solidFill>
              </a:rPr>
              <a:t>1</a:t>
            </a:r>
          </a:p>
          <a:p>
            <a:pPr marL="342900" indent="-342900" algn="just">
              <a:buFont typeface="Arial" panose="020B0604020202020204" pitchFamily="34" charset="0"/>
              <a:buChar char="•"/>
            </a:pPr>
            <a:r>
              <a:rPr lang="en-US" sz="2400" dirty="0" smtClean="0">
                <a:solidFill>
                  <a:srgbClr val="403B3B"/>
                </a:solidFill>
              </a:rPr>
              <a:t>NPs </a:t>
            </a:r>
            <a:r>
              <a:rPr lang="en-US" sz="2400" dirty="0">
                <a:solidFill>
                  <a:srgbClr val="403B3B"/>
                </a:solidFill>
              </a:rPr>
              <a:t>shown to improve numbers completing both chemotherapy and radiation </a:t>
            </a:r>
            <a:r>
              <a:rPr lang="en-US" sz="2400" dirty="0" smtClean="0">
                <a:solidFill>
                  <a:srgbClr val="403B3B"/>
                </a:solidFill>
              </a:rPr>
              <a:t>treatment</a:t>
            </a:r>
            <a:r>
              <a:rPr lang="en-US" sz="2400" baseline="30000" dirty="0" smtClean="0">
                <a:solidFill>
                  <a:srgbClr val="403B3B"/>
                </a:solidFill>
              </a:rPr>
              <a:t>2</a:t>
            </a:r>
          </a:p>
          <a:p>
            <a:pPr marL="342900" indent="-342900" algn="just">
              <a:buFont typeface="Arial" panose="020B0604020202020204" pitchFamily="34" charset="0"/>
              <a:buChar char="•"/>
            </a:pPr>
            <a:r>
              <a:rPr lang="en-US" sz="2400" dirty="0" smtClean="0">
                <a:solidFill>
                  <a:srgbClr val="403B3B"/>
                </a:solidFill>
              </a:rPr>
              <a:t>Patients are complex and require a specialist nursing workforce to manage and improve outcomes</a:t>
            </a:r>
            <a:r>
              <a:rPr lang="en-US" sz="2400" baseline="30000" dirty="0" smtClean="0">
                <a:solidFill>
                  <a:srgbClr val="403B3B"/>
                </a:solidFill>
              </a:rPr>
              <a:t>3</a:t>
            </a:r>
            <a:endParaRPr lang="en-US" sz="2400" baseline="30000" dirty="0">
              <a:solidFill>
                <a:srgbClr val="403B3B"/>
              </a:solidFill>
            </a:endParaRPr>
          </a:p>
          <a:p>
            <a:pPr marL="342900" indent="-342900" algn="just">
              <a:buFont typeface="Arial" panose="020B0604020202020204" pitchFamily="34" charset="0"/>
              <a:buChar char="•"/>
            </a:pPr>
            <a:endParaRPr lang="en-US" sz="2400" b="0" i="0" u="none" strike="noStrike" dirty="0" smtClean="0">
              <a:solidFill>
                <a:srgbClr val="403B3B"/>
              </a:solidFill>
              <a:effectLst/>
            </a:endParaRPr>
          </a:p>
          <a:p>
            <a:pPr marL="342900" indent="-342900" algn="just">
              <a:buFont typeface="Arial" panose="020B0604020202020204" pitchFamily="34" charset="0"/>
              <a:buChar char="•"/>
            </a:pPr>
            <a:endParaRPr lang="en-US" sz="2400" b="0" i="0" u="none" strike="noStrike" dirty="0" smtClean="0">
              <a:solidFill>
                <a:srgbClr val="403B3B"/>
              </a:solidFill>
              <a:effectLst/>
            </a:endParaRPr>
          </a:p>
          <a:p>
            <a:pPr algn="just"/>
            <a:r>
              <a:rPr lang="en-US" sz="2400" b="0" i="0" u="none" strike="noStrike" dirty="0" smtClean="0">
                <a:solidFill>
                  <a:srgbClr val="403B3B"/>
                </a:solidFill>
                <a:effectLst/>
              </a:rPr>
              <a:t> </a:t>
            </a:r>
            <a:endParaRPr lang="en-US" sz="2400" b="0" i="0" u="none" strike="noStrike" dirty="0">
              <a:solidFill>
                <a:srgbClr val="403B3B"/>
              </a:solidFill>
              <a:effectLst/>
            </a:endParaRPr>
          </a:p>
        </p:txBody>
      </p:sp>
    </p:spTree>
    <p:extLst>
      <p:ext uri="{BB962C8B-B14F-4D97-AF65-F5344CB8AC3E}">
        <p14:creationId xmlns:p14="http://schemas.microsoft.com/office/powerpoint/2010/main" val="312862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538824" y="415295"/>
            <a:ext cx="4738237" cy="4893242"/>
          </a:xfrm>
          <a:prstGeom prst="rect">
            <a:avLst/>
          </a:prstGeom>
        </p:spPr>
      </p:pic>
      <p:pic>
        <p:nvPicPr>
          <p:cNvPr id="2" name="Picture 1"/>
          <p:cNvPicPr>
            <a:picLocks noChangeAspect="1"/>
          </p:cNvPicPr>
          <p:nvPr/>
        </p:nvPicPr>
        <p:blipFill>
          <a:blip r:embed="rId5"/>
          <a:stretch>
            <a:fillRect/>
          </a:stretch>
        </p:blipFill>
        <p:spPr>
          <a:xfrm>
            <a:off x="599088" y="1679713"/>
            <a:ext cx="4533492" cy="3279913"/>
          </a:xfrm>
          <a:prstGeom prst="rect">
            <a:avLst/>
          </a:prstGeom>
        </p:spPr>
      </p:pic>
      <p:sp>
        <p:nvSpPr>
          <p:cNvPr id="4" name="Rectangle 3"/>
          <p:cNvSpPr/>
          <p:nvPr/>
        </p:nvSpPr>
        <p:spPr>
          <a:xfrm>
            <a:off x="2712024" y="858943"/>
            <a:ext cx="6282874" cy="369332"/>
          </a:xfrm>
          <a:prstGeom prst="rect">
            <a:avLst/>
          </a:prstGeom>
        </p:spPr>
        <p:txBody>
          <a:bodyPr wrap="none">
            <a:spAutoFit/>
          </a:bodyPr>
          <a:lstStyle/>
          <a:p>
            <a:r>
              <a:rPr lang="en-AU" b="1" i="1" dirty="0" smtClean="0"/>
              <a:t>“A tortuous </a:t>
            </a:r>
            <a:r>
              <a:rPr lang="en-AU" b="1" i="1" dirty="0"/>
              <a:t>journey towards a partially unknown </a:t>
            </a:r>
            <a:r>
              <a:rPr lang="en-AU" b="1" i="1" dirty="0" smtClean="0"/>
              <a:t>destination”</a:t>
            </a:r>
            <a:r>
              <a:rPr lang="en-AU" b="1" i="1" baseline="30000" dirty="0" smtClean="0"/>
              <a:t>4</a:t>
            </a:r>
            <a:endParaRPr lang="en-AU" b="1" i="1" baseline="30000" dirty="0"/>
          </a:p>
        </p:txBody>
      </p:sp>
    </p:spTree>
    <p:extLst>
      <p:ext uri="{BB962C8B-B14F-4D97-AF65-F5344CB8AC3E}">
        <p14:creationId xmlns:p14="http://schemas.microsoft.com/office/powerpoint/2010/main" val="108423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195048"/>
            <a:ext cx="2759089" cy="769441"/>
          </a:xfrm>
          <a:prstGeom prst="rect">
            <a:avLst/>
          </a:prstGeom>
          <a:noFill/>
        </p:spPr>
        <p:txBody>
          <a:bodyPr wrap="none" rtlCol="0">
            <a:spAutoFit/>
          </a:bodyPr>
          <a:lstStyle/>
          <a:p>
            <a:r>
              <a:rPr lang="en-ID" sz="4400" b="1" u="sng" dirty="0" smtClean="0">
                <a:solidFill>
                  <a:srgbClr val="7030A0"/>
                </a:solidFill>
              </a:rPr>
              <a:t>The Vision </a:t>
            </a:r>
            <a:endParaRPr lang="en-ID" sz="4400" b="1" u="sng" dirty="0">
              <a:solidFill>
                <a:srgbClr val="7030A0"/>
              </a:solidFill>
            </a:endParaRPr>
          </a:p>
        </p:txBody>
      </p:sp>
      <p:pic>
        <p:nvPicPr>
          <p:cNvPr id="3" name="Picture 2"/>
          <p:cNvPicPr>
            <a:picLocks noChangeAspect="1"/>
          </p:cNvPicPr>
          <p:nvPr/>
        </p:nvPicPr>
        <p:blipFill rotWithShape="1">
          <a:blip r:embed="rId4"/>
          <a:srcRect r="32709" b="15854"/>
          <a:stretch/>
        </p:blipFill>
        <p:spPr>
          <a:xfrm>
            <a:off x="1899104" y="1314303"/>
            <a:ext cx="3447959" cy="4668485"/>
          </a:xfrm>
          <a:prstGeom prst="rect">
            <a:avLst/>
          </a:prstGeom>
        </p:spPr>
      </p:pic>
      <p:pic>
        <p:nvPicPr>
          <p:cNvPr id="5" name="Picture 4"/>
          <p:cNvPicPr>
            <a:picLocks noChangeAspect="1"/>
          </p:cNvPicPr>
          <p:nvPr/>
        </p:nvPicPr>
        <p:blipFill>
          <a:blip r:embed="rId5"/>
          <a:stretch>
            <a:fillRect/>
          </a:stretch>
        </p:blipFill>
        <p:spPr>
          <a:xfrm>
            <a:off x="5969887" y="1314303"/>
            <a:ext cx="4852887" cy="3797628"/>
          </a:xfrm>
          <a:prstGeom prst="rect">
            <a:avLst/>
          </a:prstGeom>
        </p:spPr>
      </p:pic>
    </p:spTree>
    <p:extLst>
      <p:ext uri="{BB962C8B-B14F-4D97-AF65-F5344CB8AC3E}">
        <p14:creationId xmlns:p14="http://schemas.microsoft.com/office/powerpoint/2010/main" val="120010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4721421" cy="769441"/>
          </a:xfrm>
          <a:prstGeom prst="rect">
            <a:avLst/>
          </a:prstGeom>
          <a:noFill/>
        </p:spPr>
        <p:txBody>
          <a:bodyPr wrap="none" rtlCol="0">
            <a:spAutoFit/>
          </a:bodyPr>
          <a:lstStyle/>
          <a:p>
            <a:r>
              <a:rPr lang="en-ID" sz="4400" b="1" u="sng" dirty="0" smtClean="0">
                <a:solidFill>
                  <a:srgbClr val="7030A0"/>
                </a:solidFill>
              </a:rPr>
              <a:t>Education</a:t>
            </a:r>
            <a:r>
              <a:rPr lang="en-ID" sz="4400" b="1" u="sng" dirty="0" smtClean="0">
                <a:solidFill>
                  <a:srgbClr val="7030A0"/>
                </a:solidFill>
              </a:rPr>
              <a:t> Provided</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449860" y="1352108"/>
            <a:ext cx="11299874" cy="3785652"/>
          </a:xfrm>
          <a:prstGeom prst="rect">
            <a:avLst/>
          </a:prstGeom>
          <a:noFill/>
        </p:spPr>
        <p:txBody>
          <a:bodyPr wrap="square">
            <a:spAutoFit/>
          </a:bodyPr>
          <a:lstStyle/>
          <a:p>
            <a:pPr marL="342900" indent="-342900" algn="just">
              <a:buFont typeface="Arial" panose="020B0604020202020204" pitchFamily="34" charset="0"/>
              <a:buChar char="•"/>
            </a:pPr>
            <a:r>
              <a:rPr lang="en-US" sz="2400" dirty="0" smtClean="0">
                <a:solidFill>
                  <a:srgbClr val="403B3B"/>
                </a:solidFill>
              </a:rPr>
              <a:t>3 days of face to face educational opportunities each year</a:t>
            </a:r>
          </a:p>
          <a:p>
            <a:pPr marL="342900" indent="-342900" algn="just">
              <a:buFont typeface="Arial" panose="020B0604020202020204" pitchFamily="34" charset="0"/>
              <a:buChar char="•"/>
            </a:pPr>
            <a:r>
              <a:rPr lang="en-US" sz="2400" dirty="0" smtClean="0">
                <a:solidFill>
                  <a:srgbClr val="403B3B"/>
                </a:solidFill>
              </a:rPr>
              <a:t>Education is tailored to the level of student NP through to NP with extensive experience</a:t>
            </a:r>
          </a:p>
          <a:p>
            <a:pPr marL="342900" indent="-342900" algn="just">
              <a:buFont typeface="Arial" panose="020B0604020202020204" pitchFamily="34" charset="0"/>
              <a:buChar char="•"/>
            </a:pPr>
            <a:r>
              <a:rPr lang="en-US" sz="2400" dirty="0" smtClean="0">
                <a:solidFill>
                  <a:srgbClr val="403B3B"/>
                </a:solidFill>
              </a:rPr>
              <a:t>1 day is always attached to a major nursing conference</a:t>
            </a:r>
          </a:p>
          <a:p>
            <a:pPr marL="342900" indent="-342900" algn="just">
              <a:buFont typeface="Arial" panose="020B0604020202020204" pitchFamily="34" charset="0"/>
              <a:buChar char="•"/>
            </a:pPr>
            <a:r>
              <a:rPr lang="en-US" sz="2400" dirty="0" smtClean="0">
                <a:solidFill>
                  <a:srgbClr val="403B3B"/>
                </a:solidFill>
              </a:rPr>
              <a:t>Examples include:</a:t>
            </a:r>
          </a:p>
          <a:p>
            <a:pPr marL="800100" lvl="1" indent="-342900" algn="just">
              <a:buFont typeface="Arial" panose="020B0604020202020204" pitchFamily="34" charset="0"/>
              <a:buChar char="•"/>
            </a:pPr>
            <a:r>
              <a:rPr lang="en-US" sz="2400" dirty="0" err="1" smtClean="0">
                <a:solidFill>
                  <a:srgbClr val="403B3B"/>
                </a:solidFill>
              </a:rPr>
              <a:t>Haematology</a:t>
            </a:r>
            <a:r>
              <a:rPr lang="en-US" sz="2400" dirty="0" smtClean="0">
                <a:solidFill>
                  <a:srgbClr val="403B3B"/>
                </a:solidFill>
              </a:rPr>
              <a:t> and Infectious diseases</a:t>
            </a:r>
          </a:p>
          <a:p>
            <a:pPr marL="800100" lvl="1" indent="-342900" algn="just">
              <a:buFont typeface="Arial" panose="020B0604020202020204" pitchFamily="34" charset="0"/>
              <a:buChar char="•"/>
            </a:pPr>
            <a:r>
              <a:rPr lang="en-US" sz="2400" dirty="0" smtClean="0">
                <a:solidFill>
                  <a:srgbClr val="403B3B"/>
                </a:solidFill>
              </a:rPr>
              <a:t>Physical Assessment</a:t>
            </a:r>
          </a:p>
          <a:p>
            <a:pPr marL="800100" lvl="1" indent="-342900" algn="just">
              <a:buFont typeface="Arial" panose="020B0604020202020204" pitchFamily="34" charset="0"/>
              <a:buChar char="•"/>
            </a:pPr>
            <a:r>
              <a:rPr lang="en-US" sz="2400" dirty="0" smtClean="0">
                <a:solidFill>
                  <a:srgbClr val="403B3B"/>
                </a:solidFill>
              </a:rPr>
              <a:t>Radiological Assessment</a:t>
            </a:r>
          </a:p>
          <a:p>
            <a:pPr marL="800100" lvl="1" indent="-342900" algn="just">
              <a:buFont typeface="Arial" panose="020B0604020202020204" pitchFamily="34" charset="0"/>
              <a:buChar char="•"/>
            </a:pPr>
            <a:r>
              <a:rPr lang="en-US" sz="2400" dirty="0" smtClean="0">
                <a:solidFill>
                  <a:srgbClr val="403B3B"/>
                </a:solidFill>
              </a:rPr>
              <a:t>Pharmacology</a:t>
            </a:r>
          </a:p>
          <a:p>
            <a:pPr marL="800100" lvl="1" indent="-342900" algn="just">
              <a:buFont typeface="Arial" panose="020B0604020202020204" pitchFamily="34" charset="0"/>
              <a:buChar char="•"/>
            </a:pPr>
            <a:r>
              <a:rPr lang="en-US" sz="2400" b="0" i="0" u="none" strike="noStrike" dirty="0" smtClean="0">
                <a:solidFill>
                  <a:srgbClr val="403B3B"/>
                </a:solidFill>
                <a:effectLst/>
              </a:rPr>
              <a:t>Pathology and prescribing</a:t>
            </a:r>
            <a:endParaRPr lang="en-US" sz="2400" b="0" i="0" u="none" strike="noStrike" dirty="0">
              <a:solidFill>
                <a:srgbClr val="403B3B"/>
              </a:solidFill>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642" y="2991677"/>
            <a:ext cx="3931479" cy="2948609"/>
          </a:xfrm>
          <a:prstGeom prst="rect">
            <a:avLst/>
          </a:prstGeom>
        </p:spPr>
      </p:pic>
    </p:spTree>
    <p:extLst>
      <p:ext uri="{BB962C8B-B14F-4D97-AF65-F5344CB8AC3E}">
        <p14:creationId xmlns:p14="http://schemas.microsoft.com/office/powerpoint/2010/main" val="275716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5323958" cy="769441"/>
          </a:xfrm>
          <a:prstGeom prst="rect">
            <a:avLst/>
          </a:prstGeom>
          <a:noFill/>
        </p:spPr>
        <p:txBody>
          <a:bodyPr wrap="none" rtlCol="0">
            <a:spAutoFit/>
          </a:bodyPr>
          <a:lstStyle/>
          <a:p>
            <a:r>
              <a:rPr lang="en-ID" sz="4400" b="1" u="sng" dirty="0" smtClean="0">
                <a:solidFill>
                  <a:srgbClr val="7030A0"/>
                </a:solidFill>
              </a:rPr>
              <a:t>How is this Supported</a:t>
            </a:r>
            <a:endParaRPr lang="en-ID" sz="44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469738" y="1398738"/>
            <a:ext cx="11299874"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smtClean="0">
                <a:solidFill>
                  <a:srgbClr val="403B3B"/>
                </a:solidFill>
              </a:rPr>
              <a:t>Sponsorship from Pharma</a:t>
            </a:r>
          </a:p>
          <a:p>
            <a:pPr marL="342900" indent="-342900" algn="just">
              <a:buFont typeface="Arial" panose="020B0604020202020204" pitchFamily="34" charset="0"/>
              <a:buChar char="•"/>
            </a:pPr>
            <a:r>
              <a:rPr lang="en-US" sz="2400" b="0" i="0" u="none" strike="noStrike" dirty="0" smtClean="0">
                <a:solidFill>
                  <a:srgbClr val="403B3B"/>
                </a:solidFill>
                <a:effectLst/>
              </a:rPr>
              <a:t>Obtained through a formal Prospectus with varying levels of sponsorship  </a:t>
            </a:r>
          </a:p>
          <a:p>
            <a:pPr marL="342900" indent="-342900" algn="just">
              <a:buFont typeface="Arial" panose="020B0604020202020204" pitchFamily="34" charset="0"/>
              <a:buChar char="•"/>
            </a:pPr>
            <a:endParaRPr lang="en-US" sz="2400" b="0" i="0" u="none" strike="noStrike" dirty="0">
              <a:solidFill>
                <a:srgbClr val="403B3B"/>
              </a:solidFill>
              <a:effectLst/>
            </a:endParaRPr>
          </a:p>
        </p:txBody>
      </p:sp>
      <p:pic>
        <p:nvPicPr>
          <p:cNvPr id="3" name="Picture 2"/>
          <p:cNvPicPr>
            <a:picLocks noChangeAspect="1"/>
          </p:cNvPicPr>
          <p:nvPr/>
        </p:nvPicPr>
        <p:blipFill>
          <a:blip r:embed="rId4"/>
          <a:stretch>
            <a:fillRect/>
          </a:stretch>
        </p:blipFill>
        <p:spPr>
          <a:xfrm>
            <a:off x="4158572" y="3314124"/>
            <a:ext cx="3682034" cy="1035844"/>
          </a:xfrm>
          <a:prstGeom prst="rect">
            <a:avLst/>
          </a:prstGeom>
        </p:spPr>
      </p:pic>
      <p:pic>
        <p:nvPicPr>
          <p:cNvPr id="5" name="Picture 4"/>
          <p:cNvPicPr>
            <a:picLocks noChangeAspect="1"/>
          </p:cNvPicPr>
          <p:nvPr/>
        </p:nvPicPr>
        <p:blipFill>
          <a:blip r:embed="rId5"/>
          <a:stretch>
            <a:fillRect/>
          </a:stretch>
        </p:blipFill>
        <p:spPr>
          <a:xfrm>
            <a:off x="1676048" y="3198472"/>
            <a:ext cx="1794633" cy="1418682"/>
          </a:xfrm>
          <a:prstGeom prst="rect">
            <a:avLst/>
          </a:prstGeom>
        </p:spPr>
      </p:pic>
      <p:pic>
        <p:nvPicPr>
          <p:cNvPr id="6" name="Picture 5"/>
          <p:cNvPicPr>
            <a:picLocks noChangeAspect="1"/>
          </p:cNvPicPr>
          <p:nvPr/>
        </p:nvPicPr>
        <p:blipFill>
          <a:blip r:embed="rId6"/>
          <a:stretch>
            <a:fillRect/>
          </a:stretch>
        </p:blipFill>
        <p:spPr>
          <a:xfrm>
            <a:off x="8783864" y="3815110"/>
            <a:ext cx="2550263" cy="1340945"/>
          </a:xfrm>
          <a:prstGeom prst="rect">
            <a:avLst/>
          </a:prstGeom>
        </p:spPr>
      </p:pic>
      <p:pic>
        <p:nvPicPr>
          <p:cNvPr id="7" name="Picture 6"/>
          <p:cNvPicPr>
            <a:picLocks noChangeAspect="1"/>
          </p:cNvPicPr>
          <p:nvPr/>
        </p:nvPicPr>
        <p:blipFill>
          <a:blip r:embed="rId7"/>
          <a:stretch>
            <a:fillRect/>
          </a:stretch>
        </p:blipFill>
        <p:spPr>
          <a:xfrm>
            <a:off x="2042878" y="5156055"/>
            <a:ext cx="2447281" cy="1286796"/>
          </a:xfrm>
          <a:prstGeom prst="rect">
            <a:avLst/>
          </a:prstGeom>
        </p:spPr>
      </p:pic>
      <p:pic>
        <p:nvPicPr>
          <p:cNvPr id="8" name="Picture 7"/>
          <p:cNvPicPr>
            <a:picLocks noChangeAspect="1"/>
          </p:cNvPicPr>
          <p:nvPr/>
        </p:nvPicPr>
        <p:blipFill>
          <a:blip r:embed="rId8"/>
          <a:stretch>
            <a:fillRect/>
          </a:stretch>
        </p:blipFill>
        <p:spPr>
          <a:xfrm>
            <a:off x="5261815" y="5047471"/>
            <a:ext cx="3724275" cy="1228725"/>
          </a:xfrm>
          <a:prstGeom prst="rect">
            <a:avLst/>
          </a:prstGeom>
        </p:spPr>
      </p:pic>
    </p:spTree>
    <p:extLst>
      <p:ext uri="{BB962C8B-B14F-4D97-AF65-F5344CB8AC3E}">
        <p14:creationId xmlns:p14="http://schemas.microsoft.com/office/powerpoint/2010/main" val="3521825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3309730" y="36022"/>
            <a:ext cx="10559121" cy="707886"/>
          </a:xfrm>
          <a:prstGeom prst="rect">
            <a:avLst/>
          </a:prstGeom>
          <a:noFill/>
        </p:spPr>
        <p:txBody>
          <a:bodyPr wrap="square" rtlCol="0">
            <a:spAutoFit/>
          </a:bodyPr>
          <a:lstStyle/>
          <a:p>
            <a:r>
              <a:rPr lang="en-ID" sz="4000" b="1" u="sng" dirty="0" smtClean="0">
                <a:solidFill>
                  <a:srgbClr val="7030A0"/>
                </a:solidFill>
              </a:rPr>
              <a:t>What does this Sponsorship Provide?</a:t>
            </a:r>
            <a:endParaRPr lang="en-ID" sz="4000" b="1" u="sng" dirty="0">
              <a:solidFill>
                <a:srgbClr val="7030A0"/>
              </a:solidFill>
            </a:endParaRPr>
          </a:p>
        </p:txBody>
      </p:sp>
      <p:sp>
        <p:nvSpPr>
          <p:cNvPr id="4" name="TextBox 3">
            <a:extLst>
              <a:ext uri="{FF2B5EF4-FFF2-40B4-BE49-F238E27FC236}">
                <a16:creationId xmlns="" xmlns:a16="http://schemas.microsoft.com/office/drawing/2014/main" id="{0397340E-3607-6772-E341-5A3D6C7539DE}"/>
              </a:ext>
            </a:extLst>
          </p:cNvPr>
          <p:cNvSpPr txBox="1"/>
          <p:nvPr/>
        </p:nvSpPr>
        <p:spPr>
          <a:xfrm>
            <a:off x="718217" y="1401803"/>
            <a:ext cx="11299874" cy="2677656"/>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dirty="0" smtClean="0">
                <a:solidFill>
                  <a:srgbClr val="403B3B"/>
                </a:solidFill>
                <a:effectLst/>
              </a:rPr>
              <a:t>Hiring of an event coordinator</a:t>
            </a:r>
          </a:p>
          <a:p>
            <a:pPr marL="342900" indent="-342900" algn="just">
              <a:buFont typeface="Arial" panose="020B0604020202020204" pitchFamily="34" charset="0"/>
              <a:buChar char="•"/>
            </a:pPr>
            <a:r>
              <a:rPr lang="en-US" sz="2400" dirty="0" smtClean="0">
                <a:solidFill>
                  <a:srgbClr val="403B3B"/>
                </a:solidFill>
              </a:rPr>
              <a:t>Venue and catering</a:t>
            </a:r>
            <a:r>
              <a:rPr lang="en-US" sz="2400" b="0" i="0" u="none" strike="noStrike" dirty="0" smtClean="0">
                <a:solidFill>
                  <a:srgbClr val="403B3B"/>
                </a:solidFill>
                <a:effectLst/>
              </a:rPr>
              <a:t> </a:t>
            </a:r>
          </a:p>
          <a:p>
            <a:pPr marL="342900" indent="-342900" algn="just">
              <a:buFont typeface="Arial" panose="020B0604020202020204" pitchFamily="34" charset="0"/>
              <a:buChar char="•"/>
            </a:pPr>
            <a:r>
              <a:rPr lang="en-US" sz="2400" b="0" i="0" u="none" strike="noStrike" dirty="0" smtClean="0">
                <a:solidFill>
                  <a:srgbClr val="403B3B"/>
                </a:solidFill>
                <a:effectLst/>
              </a:rPr>
              <a:t>Honorariums for invited speakers</a:t>
            </a:r>
          </a:p>
          <a:p>
            <a:pPr marL="342900" indent="-342900" algn="just">
              <a:buFont typeface="Arial" panose="020B0604020202020204" pitchFamily="34" charset="0"/>
              <a:buChar char="•"/>
            </a:pPr>
            <a:r>
              <a:rPr lang="en-US" sz="2400" dirty="0" smtClean="0">
                <a:solidFill>
                  <a:srgbClr val="403B3B"/>
                </a:solidFill>
              </a:rPr>
              <a:t>Travel Grants</a:t>
            </a:r>
          </a:p>
          <a:p>
            <a:pPr marL="342900" indent="-342900" algn="just">
              <a:buFont typeface="Arial" panose="020B0604020202020204" pitchFamily="34" charset="0"/>
              <a:buChar char="•"/>
            </a:pPr>
            <a:r>
              <a:rPr lang="en-US" sz="2400" b="0" i="0" u="none" strike="noStrike" dirty="0" smtClean="0">
                <a:solidFill>
                  <a:srgbClr val="403B3B"/>
                </a:solidFill>
                <a:effectLst/>
              </a:rPr>
              <a:t>Other projects </a:t>
            </a:r>
            <a:r>
              <a:rPr lang="en-US" sz="2400" b="0" i="0" u="none" strike="noStrike" dirty="0" err="1" smtClean="0">
                <a:solidFill>
                  <a:srgbClr val="403B3B"/>
                </a:solidFill>
                <a:effectLst/>
              </a:rPr>
              <a:t>eg</a:t>
            </a:r>
            <a:r>
              <a:rPr lang="en-US" sz="2400" b="0" i="0" u="none" strike="noStrike" dirty="0" smtClean="0">
                <a:solidFill>
                  <a:srgbClr val="403B3B"/>
                </a:solidFill>
                <a:effectLst/>
              </a:rPr>
              <a:t>. mentoring</a:t>
            </a:r>
          </a:p>
          <a:p>
            <a:pPr marL="342900" indent="-342900" algn="just">
              <a:buFont typeface="Arial" panose="020B0604020202020204" pitchFamily="34" charset="0"/>
              <a:buChar char="•"/>
            </a:pPr>
            <a:endParaRPr lang="en-US" sz="2400" b="0" i="0" u="none" strike="noStrike" dirty="0" smtClean="0">
              <a:solidFill>
                <a:srgbClr val="403B3B"/>
              </a:solidFill>
              <a:effectLst/>
            </a:endParaRPr>
          </a:p>
          <a:p>
            <a:pPr algn="just"/>
            <a:endParaRPr lang="en-US" sz="2400" b="0" i="0" u="none" strike="noStrike" dirty="0">
              <a:solidFill>
                <a:srgbClr val="403B3B"/>
              </a:solidFill>
              <a:effectLst/>
            </a:endParaRPr>
          </a:p>
        </p:txBody>
      </p:sp>
      <p:pic>
        <p:nvPicPr>
          <p:cNvPr id="3" name="Picture 2"/>
          <p:cNvPicPr>
            <a:picLocks noChangeAspect="1"/>
          </p:cNvPicPr>
          <p:nvPr/>
        </p:nvPicPr>
        <p:blipFill>
          <a:blip r:embed="rId4"/>
          <a:stretch>
            <a:fillRect/>
          </a:stretch>
        </p:blipFill>
        <p:spPr>
          <a:xfrm>
            <a:off x="7181643" y="1595577"/>
            <a:ext cx="2162175" cy="2114550"/>
          </a:xfrm>
          <a:prstGeom prst="rect">
            <a:avLst/>
          </a:prstGeom>
        </p:spPr>
      </p:pic>
      <p:pic>
        <p:nvPicPr>
          <p:cNvPr id="5" name="Picture 4"/>
          <p:cNvPicPr>
            <a:picLocks noChangeAspect="1"/>
          </p:cNvPicPr>
          <p:nvPr/>
        </p:nvPicPr>
        <p:blipFill>
          <a:blip r:embed="rId5"/>
          <a:stretch>
            <a:fillRect/>
          </a:stretch>
        </p:blipFill>
        <p:spPr>
          <a:xfrm>
            <a:off x="1822147" y="4013454"/>
            <a:ext cx="3162300" cy="1447800"/>
          </a:xfrm>
          <a:prstGeom prst="rect">
            <a:avLst/>
          </a:prstGeom>
        </p:spPr>
      </p:pic>
      <p:pic>
        <p:nvPicPr>
          <p:cNvPr id="6" name="Picture 5"/>
          <p:cNvPicPr>
            <a:picLocks noChangeAspect="1"/>
          </p:cNvPicPr>
          <p:nvPr/>
        </p:nvPicPr>
        <p:blipFill>
          <a:blip r:embed="rId6"/>
          <a:stretch>
            <a:fillRect/>
          </a:stretch>
        </p:blipFill>
        <p:spPr>
          <a:xfrm>
            <a:off x="6005362" y="4465775"/>
            <a:ext cx="2619375" cy="1743075"/>
          </a:xfrm>
          <a:prstGeom prst="rect">
            <a:avLst/>
          </a:prstGeom>
        </p:spPr>
      </p:pic>
    </p:spTree>
    <p:extLst>
      <p:ext uri="{BB962C8B-B14F-4D97-AF65-F5344CB8AC3E}">
        <p14:creationId xmlns:p14="http://schemas.microsoft.com/office/powerpoint/2010/main" val="1691761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1D3A5E-8371-CE7A-AD73-2747333CD3B2}"/>
              </a:ext>
            </a:extLst>
          </p:cNvPr>
          <p:cNvSpPr txBox="1"/>
          <p:nvPr/>
        </p:nvSpPr>
        <p:spPr>
          <a:xfrm>
            <a:off x="5261815" y="36022"/>
            <a:ext cx="4790735" cy="769441"/>
          </a:xfrm>
          <a:prstGeom prst="rect">
            <a:avLst/>
          </a:prstGeom>
          <a:noFill/>
        </p:spPr>
        <p:txBody>
          <a:bodyPr wrap="none" rtlCol="0">
            <a:spAutoFit/>
          </a:bodyPr>
          <a:lstStyle/>
          <a:p>
            <a:r>
              <a:rPr lang="en-ID" sz="4400" b="1" u="sng" dirty="0" smtClean="0">
                <a:solidFill>
                  <a:srgbClr val="7030A0"/>
                </a:solidFill>
              </a:rPr>
              <a:t>Adapting to Change</a:t>
            </a:r>
            <a:endParaRPr lang="en-ID" sz="4400" b="1" u="sng" dirty="0">
              <a:solidFill>
                <a:srgbClr val="7030A0"/>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739" t="19855" r="1739" b="-725"/>
          <a:stretch/>
        </p:blipFill>
        <p:spPr>
          <a:xfrm>
            <a:off x="3901937" y="914399"/>
            <a:ext cx="5143500" cy="5546035"/>
          </a:xfrm>
          <a:prstGeom prst="rect">
            <a:avLst/>
          </a:prstGeom>
        </p:spPr>
      </p:pic>
    </p:spTree>
    <p:extLst>
      <p:ext uri="{BB962C8B-B14F-4D97-AF65-F5344CB8AC3E}">
        <p14:creationId xmlns:p14="http://schemas.microsoft.com/office/powerpoint/2010/main" val="203626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1428</Words>
  <Application>Microsoft Office PowerPoint</Application>
  <PresentationFormat>Widescreen</PresentationFormat>
  <Paragraphs>88</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Blanchard, Gillian</cp:lastModifiedBy>
  <cp:revision>39</cp:revision>
  <dcterms:created xsi:type="dcterms:W3CDTF">2023-05-25T14:53:30Z</dcterms:created>
  <dcterms:modified xsi:type="dcterms:W3CDTF">2023-07-21T04:50:36Z</dcterms:modified>
</cp:coreProperties>
</file>