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81" r:id="rId3"/>
    <p:sldId id="291" r:id="rId4"/>
    <p:sldId id="292" r:id="rId5"/>
    <p:sldId id="293" r:id="rId6"/>
    <p:sldId id="294" r:id="rId7"/>
    <p:sldId id="295" r:id="rId8"/>
    <p:sldId id="296" r:id="rId9"/>
    <p:sldId id="298" r:id="rId10"/>
    <p:sldId id="297" r:id="rId11"/>
    <p:sldId id="299" r:id="rId12"/>
    <p:sldId id="300" r:id="rId13"/>
    <p:sldId id="301" r:id="rId14"/>
    <p:sldId id="302"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5"/>
    <p:restoredTop sz="94640"/>
  </p:normalViewPr>
  <p:slideViewPr>
    <p:cSldViewPr snapToGrid="0">
      <p:cViewPr varScale="1">
        <p:scale>
          <a:sx n="71" d="100"/>
          <a:sy n="71" d="100"/>
        </p:scale>
        <p:origin x="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0282704972312"/>
          <c:y val="2.6143898447281849E-2"/>
          <c:w val="0.65701399274986816"/>
          <c:h val="0.75835320991063382"/>
        </c:manualLayout>
      </c:layout>
      <c:barChart>
        <c:barDir val="col"/>
        <c:grouping val="clustered"/>
        <c:varyColors val="0"/>
        <c:ser>
          <c:idx val="0"/>
          <c:order val="0"/>
          <c:tx>
            <c:strRef>
              <c:f>Sheet1!$B$1</c:f>
              <c:strCache>
                <c:ptCount val="1"/>
                <c:pt idx="0">
                  <c:v>2009</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c:f>
              <c:strCache>
                <c:ptCount val="1"/>
                <c:pt idx="0">
                  <c:v>Incidence rate of childhood cancer</c:v>
                </c:pt>
              </c:strCache>
            </c:strRef>
          </c:cat>
          <c:val>
            <c:numRef>
              <c:f>Sheet1!$B$2</c:f>
              <c:numCache>
                <c:formatCode>General</c:formatCode>
                <c:ptCount val="1"/>
                <c:pt idx="0">
                  <c:v>107.8</c:v>
                </c:pt>
              </c:numCache>
            </c:numRef>
          </c:val>
          <c:extLst>
            <c:ext xmlns:c16="http://schemas.microsoft.com/office/drawing/2014/chart" uri="{C3380CC4-5D6E-409C-BE32-E72D297353CC}">
              <c16:uniqueId val="{00000000-6EAC-4E3F-863A-FAD19CB6EE71}"/>
            </c:ext>
          </c:extLst>
        </c:ser>
        <c:ser>
          <c:idx val="1"/>
          <c:order val="1"/>
          <c:tx>
            <c:strRef>
              <c:f>Sheet1!$C$1</c:f>
              <c:strCache>
                <c:ptCount val="1"/>
                <c:pt idx="0">
                  <c:v>2012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c:f>
              <c:strCache>
                <c:ptCount val="1"/>
                <c:pt idx="0">
                  <c:v>Incidence rate of childhood cancer</c:v>
                </c:pt>
              </c:strCache>
            </c:strRef>
          </c:cat>
          <c:val>
            <c:numRef>
              <c:f>Sheet1!$C$2</c:f>
              <c:numCache>
                <c:formatCode>General</c:formatCode>
                <c:ptCount val="1"/>
                <c:pt idx="0">
                  <c:v>113.5</c:v>
                </c:pt>
              </c:numCache>
            </c:numRef>
          </c:val>
          <c:extLst>
            <c:ext xmlns:c16="http://schemas.microsoft.com/office/drawing/2014/chart" uri="{C3380CC4-5D6E-409C-BE32-E72D297353CC}">
              <c16:uniqueId val="{00000001-6EAC-4E3F-863A-FAD19CB6EE71}"/>
            </c:ext>
          </c:extLst>
        </c:ser>
        <c:dLbls>
          <c:showLegendKey val="0"/>
          <c:showVal val="0"/>
          <c:showCatName val="0"/>
          <c:showSerName val="0"/>
          <c:showPercent val="0"/>
          <c:showBubbleSize val="0"/>
        </c:dLbls>
        <c:gapWidth val="164"/>
        <c:overlap val="-22"/>
        <c:axId val="410614048"/>
        <c:axId val="410613264"/>
      </c:barChart>
      <c:catAx>
        <c:axId val="41061404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ltLang="zh-CN" dirty="0"/>
                  <a:t>Year</a:t>
                </a:r>
                <a:endParaRPr lang="zh-CN" altLang="en-US"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10613264"/>
        <c:crosses val="autoZero"/>
        <c:auto val="1"/>
        <c:lblAlgn val="ctr"/>
        <c:lblOffset val="100"/>
        <c:noMultiLvlLbl val="0"/>
      </c:catAx>
      <c:valAx>
        <c:axId val="410613264"/>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ltLang="zh-CN" dirty="0"/>
                  <a:t>Per million</a:t>
                </a:r>
                <a:endParaRPr lang="zh-CN" altLang="en-US"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106140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CCE64-146B-4993-8346-FDE6A32C50BD}" type="datetimeFigureOut">
              <a:rPr lang="zh-CN" altLang="en-US" smtClean="0"/>
              <a:t>2023/7/21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15301-DF49-4513-A636-7EDF5A7D3528}" type="slidenum">
              <a:rPr lang="zh-CN" altLang="en-US" smtClean="0"/>
              <a:t>‹#›</a:t>
            </a:fld>
            <a:endParaRPr lang="zh-CN" altLang="en-US"/>
          </a:p>
        </p:txBody>
      </p:sp>
    </p:spTree>
    <p:extLst>
      <p:ext uri="{BB962C8B-B14F-4D97-AF65-F5344CB8AC3E}">
        <p14:creationId xmlns:p14="http://schemas.microsoft.com/office/powerpoint/2010/main" val="251848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8315301-DF49-4513-A636-7EDF5A7D3528}" type="slidenum">
              <a:rPr lang="zh-CN" altLang="en-US" smtClean="0"/>
              <a:t>12</a:t>
            </a:fld>
            <a:endParaRPr lang="zh-CN" altLang="en-US"/>
          </a:p>
        </p:txBody>
      </p:sp>
    </p:spTree>
    <p:extLst>
      <p:ext uri="{BB962C8B-B14F-4D97-AF65-F5344CB8AC3E}">
        <p14:creationId xmlns:p14="http://schemas.microsoft.com/office/powerpoint/2010/main" val="1404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D79B-8284-C87D-E3B3-BEE9CACFE4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0FDC8E6-491A-64E0-CA47-9BC90ED83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E4CDC7E-EBA0-9240-B955-97519239C33B}"/>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16A4747-92A4-ECD3-7ACB-05C90477E3A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A03EE-00C0-4061-AEEF-E983BE6011C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3543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FD5D-CBDD-6A14-3612-FE8CC323423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541F646-F93E-9498-19D4-298C7EAED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3C492EA-C54F-68AB-C07B-CA225707F17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3ADE3546-566B-2B9C-F1F2-D8D63DEABCE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2DA6E23-29AF-0B28-6602-75724FDFD6C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6570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BE382-746F-D2AF-A6C5-738806537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56679B8-CC3C-E4AD-4A3D-57B58C89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E22882-9FC2-AEAD-7E97-9FC8AECF44E7}"/>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69DE4F1C-AA92-E0F1-AD2E-EC469BA73D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79911A6-CA7D-7B24-450D-5F637DACC06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99223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DB52-846A-D193-A362-7F0174FABDB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B80D373-45CC-C7F6-CDA1-00EF08B75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4D74BE8-EDD4-E393-40F8-6124207D9810}"/>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AB574E26-FE4B-6555-EB8D-FAF65B7D74A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8FF57D-BDC7-6E96-C5F5-AC22E384BC72}"/>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5809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D92-FF51-5222-2659-3AB2ABFA0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45569B9-DD3A-2E31-9EAD-5A87B7DC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BDBF7D-100D-28D2-0B4A-778AB94A2A8F}"/>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28DA12E8-D4D3-D746-87BB-9C8769083A0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09250EF-81C1-B82C-DEB7-FEC374C87B3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26008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408-2B88-1B41-5688-0A7A6E3F10B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2BD276B-D249-AE0D-AC13-A81BD2FA4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59CB5B2-2693-BD01-0DDD-C628FC4D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681557-A3BD-5F9A-9F68-3F69941FB05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F9878F86-1C51-C19F-4CE6-23DAAE9AA3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D786A6E-988B-383A-9D59-596185D25CB0}"/>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30600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D1-2E62-3870-B5C6-BEA4D13A6D7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367089C-01D4-387E-D068-F504DCDE0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677F1-157F-8678-4908-C27BB1FC7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35558360-C9F1-9682-53F6-AC8AD263E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138FE-0502-879F-211E-FA8972C2D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5705853-3955-E7B3-CAC0-948A4C78C1C4}"/>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8" name="Footer Placeholder 7">
            <a:extLst>
              <a:ext uri="{FF2B5EF4-FFF2-40B4-BE49-F238E27FC236}">
                <a16:creationId xmlns:a16="http://schemas.microsoft.com/office/drawing/2014/main" id="{4750505E-51FF-E20A-C765-5D0866290F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DFA2EC5-DF17-A625-AA4B-52C05BA3BD4B}"/>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82095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EF5-1916-38C4-AA98-CD14A1D830B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75903A-8588-4EC6-486A-117027631A63}"/>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4" name="Footer Placeholder 3">
            <a:extLst>
              <a:ext uri="{FF2B5EF4-FFF2-40B4-BE49-F238E27FC236}">
                <a16:creationId xmlns:a16="http://schemas.microsoft.com/office/drawing/2014/main" id="{4FA4671D-402C-6390-35AA-8A997E04A04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3C5885C-13D5-C011-BBC1-C8200AB03BF8}"/>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81086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A01BA-BA69-6DF3-A3CC-D559F96B81AD}"/>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3" name="Footer Placeholder 2">
            <a:extLst>
              <a:ext uri="{FF2B5EF4-FFF2-40B4-BE49-F238E27FC236}">
                <a16:creationId xmlns:a16="http://schemas.microsoft.com/office/drawing/2014/main" id="{E0C36949-B2B6-EB39-C981-D6285B6757F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0D324B9-6B9D-3531-B30D-F945B59B258E}"/>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18870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C5-C8BE-D856-1552-B4B0DA357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7DEB303-A586-864B-0484-148A809A8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06A037AA-F1B3-0F3B-62C0-C3C717C89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772F6-FE91-5FC4-28FF-01115560A84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2792DC5F-BCBD-022D-FC77-7E3A9E99B7F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2111DFB-E7F0-09E8-E55B-DAF74B39DEF9}"/>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99809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DABC-A94D-6FF3-5355-59464C43D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93E622CB-0BF0-7050-E6AD-40E635E91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D90F5A8-FB31-5BFB-974C-B4EC8F921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63401-D973-9EFE-FD1A-37A9AC54DBF1}"/>
              </a:ext>
            </a:extLst>
          </p:cNvPr>
          <p:cNvSpPr>
            <a:spLocks noGrp="1"/>
          </p:cNvSpPr>
          <p:nvPr>
            <p:ph type="dt" sz="half" idx="10"/>
          </p:nvPr>
        </p:nvSpPr>
        <p:spPr/>
        <p:txBody>
          <a:bodyPr/>
          <a:lstStyle/>
          <a:p>
            <a:fld id="{1E0B8424-981B-462E-B38F-6BADD22923FC}" type="datetimeFigureOut">
              <a:rPr lang="en-ID" smtClean="0"/>
              <a:t>21/07/2023</a:t>
            </a:fld>
            <a:endParaRPr lang="en-ID"/>
          </a:p>
        </p:txBody>
      </p:sp>
      <p:sp>
        <p:nvSpPr>
          <p:cNvPr id="6" name="Footer Placeholder 5">
            <a:extLst>
              <a:ext uri="{FF2B5EF4-FFF2-40B4-BE49-F238E27FC236}">
                <a16:creationId xmlns:a16="http://schemas.microsoft.com/office/drawing/2014/main" id="{6E510A2A-6338-7745-1690-48A7A4A68B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FBD5577-2B54-855C-E61A-07DAE9BEB9A7}"/>
              </a:ext>
            </a:extLst>
          </p:cNvPr>
          <p:cNvSpPr>
            <a:spLocks noGrp="1"/>
          </p:cNvSpPr>
          <p:nvPr>
            <p:ph type="sldNum" sz="quarter" idx="12"/>
          </p:nvPr>
        </p:nvSpPr>
        <p:spPr/>
        <p:txBody>
          <a:bodyPr/>
          <a:lstStyle/>
          <a:p>
            <a:fld id="{514B9ED7-488F-4081-B649-AA5447542BBF}" type="slidenum">
              <a:rPr lang="en-ID" smtClean="0"/>
              <a:t>‹#›</a:t>
            </a:fld>
            <a:endParaRPr lang="en-ID"/>
          </a:p>
        </p:txBody>
      </p:sp>
    </p:spTree>
    <p:extLst>
      <p:ext uri="{BB962C8B-B14F-4D97-AF65-F5344CB8AC3E}">
        <p14:creationId xmlns:p14="http://schemas.microsoft.com/office/powerpoint/2010/main" val="10403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31B0C-9891-AA1A-48B6-3A9C12C9A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3F3FC8D-F2E2-CB4A-CF33-057E49C26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BDDA996-CF4F-721D-B68D-095CD311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t>21/07/2023</a:t>
            </a:fld>
            <a:endParaRPr lang="en-ID"/>
          </a:p>
        </p:txBody>
      </p:sp>
      <p:sp>
        <p:nvSpPr>
          <p:cNvPr id="5" name="Footer Placeholder 4">
            <a:extLst>
              <a:ext uri="{FF2B5EF4-FFF2-40B4-BE49-F238E27FC236}">
                <a16:creationId xmlns:a16="http://schemas.microsoft.com/office/drawing/2014/main" id="{57544215-36A7-DDA5-24CD-1A2D8B846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AC0D7D7-A735-8230-2D0C-399C8162F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t>‹#›</a:t>
            </a:fld>
            <a:endParaRPr lang="en-ID"/>
          </a:p>
        </p:txBody>
      </p:sp>
    </p:spTree>
    <p:extLst>
      <p:ext uri="{BB962C8B-B14F-4D97-AF65-F5344CB8AC3E}">
        <p14:creationId xmlns:p14="http://schemas.microsoft.com/office/powerpoint/2010/main" val="399819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a:extLst>
              <a:ext uri="{FF2B5EF4-FFF2-40B4-BE49-F238E27FC236}">
                <a16:creationId xmlns:a16="http://schemas.microsoft.com/office/drawing/2014/main" id="{02E2572A-377E-7739-F2ED-29D6C5B54C6F}"/>
              </a:ext>
            </a:extLst>
          </p:cNvPr>
          <p:cNvPicPr>
            <a:picLocks noChangeAspect="1"/>
          </p:cNvPicPr>
          <p:nvPr/>
        </p:nvPicPr>
        <p:blipFill rotWithShape="1">
          <a:blip r:embed="rId2">
            <a:extLst>
              <a:ext uri="{28A0092B-C50C-407E-A947-70E740481C1C}">
                <a14:useLocalDpi xmlns:a14="http://schemas.microsoft.com/office/drawing/2010/main" val="0"/>
              </a:ext>
            </a:extLst>
          </a:blip>
          <a:srcRect l="14779" r="14129"/>
          <a:stretch/>
        </p:blipFill>
        <p:spPr>
          <a:xfrm>
            <a:off x="0" y="5"/>
            <a:ext cx="12192000" cy="6857995"/>
          </a:xfrm>
          <a:prstGeom prst="rect">
            <a:avLst/>
          </a:prstGeom>
        </p:spPr>
      </p:pic>
      <p:sp>
        <p:nvSpPr>
          <p:cNvPr id="4" name="Rectangle 3">
            <a:extLst>
              <a:ext uri="{FF2B5EF4-FFF2-40B4-BE49-F238E27FC236}">
                <a16:creationId xmlns:a16="http://schemas.microsoft.com/office/drawing/2014/main" id="{B9EFE3E3-F113-3DCB-9E5A-FADB6F505896}"/>
              </a:ext>
            </a:extLst>
          </p:cNvPr>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4B45074C-3226-1448-BEF5-681032C8D6A5}"/>
              </a:ext>
            </a:extLst>
          </p:cNvPr>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0689CBA0-A215-AAB9-2CE6-07BD41E2464F}"/>
              </a:ext>
            </a:extLst>
          </p:cNvPr>
          <p:cNvSpPr/>
          <p:nvPr/>
        </p:nvSpPr>
        <p:spPr>
          <a:xfrm>
            <a:off x="184482" y="12675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a:extLst>
              <a:ext uri="{FF2B5EF4-FFF2-40B4-BE49-F238E27FC236}">
                <a16:creationId xmlns:a16="http://schemas.microsoft.com/office/drawing/2014/main" id="{633282DF-9301-3FD6-C0D7-B395C40B3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a:extLst>
              <a:ext uri="{FF2B5EF4-FFF2-40B4-BE49-F238E27FC236}">
                <a16:creationId xmlns:a16="http://schemas.microsoft.com/office/drawing/2014/main" id="{A56F657A-BF92-5400-A320-92FA32E23D4C}"/>
              </a:ext>
            </a:extLst>
          </p:cNvPr>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17504A89-2F27-46B6-054B-A5CC06390D98}"/>
              </a:ext>
            </a:extLst>
          </p:cNvPr>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0">
            <a:extLst>
              <a:ext uri="{FF2B5EF4-FFF2-40B4-BE49-F238E27FC236}">
                <a16:creationId xmlns:a16="http://schemas.microsoft.com/office/drawing/2014/main" id="{5CC3124D-5F67-7B8E-8415-ADB1B9AA40A6}"/>
              </a:ext>
            </a:extLst>
          </p:cNvPr>
          <p:cNvSpPr txBox="1"/>
          <p:nvPr/>
        </p:nvSpPr>
        <p:spPr>
          <a:xfrm>
            <a:off x="645458" y="1084685"/>
            <a:ext cx="9593651" cy="1754326"/>
          </a:xfrm>
          <a:prstGeom prst="rect">
            <a:avLst/>
          </a:prstGeom>
          <a:noFill/>
        </p:spPr>
        <p:txBody>
          <a:bodyPr wrap="square" rtlCol="0">
            <a:spAutoFit/>
          </a:bodyPr>
          <a:lstStyle/>
          <a:p>
            <a:r>
              <a:rPr lang="en-US" sz="3600" b="1" dirty="0">
                <a:solidFill>
                  <a:schemeClr val="accent4">
                    <a:lumMod val="50000"/>
                  </a:schemeClr>
                </a:solidFill>
                <a:effectLst>
                  <a:outerShdw blurRad="38100" dist="38100" dir="2700000" algn="tl">
                    <a:srgbClr val="000000">
                      <a:alpha val="43137"/>
                    </a:srgbClr>
                  </a:outerShdw>
                </a:effectLst>
              </a:rPr>
              <a:t>Multiple symptom distress among children and adolescents with cancer and its correlations with physical </a:t>
            </a:r>
            <a:r>
              <a:rPr lang="en-US" sz="3600" b="1" dirty="0" err="1">
                <a:solidFill>
                  <a:schemeClr val="accent4">
                    <a:lumMod val="50000"/>
                  </a:schemeClr>
                </a:solidFill>
                <a:effectLst>
                  <a:outerShdw blurRad="38100" dist="38100" dir="2700000" algn="tl">
                    <a:srgbClr val="000000">
                      <a:alpha val="43137"/>
                    </a:srgbClr>
                  </a:outerShdw>
                </a:effectLst>
              </a:rPr>
              <a:t>activity：A</a:t>
            </a:r>
            <a:r>
              <a:rPr lang="en-US" sz="3600" b="1" dirty="0">
                <a:solidFill>
                  <a:schemeClr val="accent4">
                    <a:lumMod val="50000"/>
                  </a:schemeClr>
                </a:solidFill>
                <a:effectLst>
                  <a:outerShdw blurRad="38100" dist="38100" dir="2700000" algn="tl">
                    <a:srgbClr val="000000">
                      <a:alpha val="43137"/>
                    </a:srgbClr>
                  </a:outerShdw>
                </a:effectLst>
              </a:rPr>
              <a:t> latent profile analysis</a:t>
            </a:r>
            <a:endParaRPr lang="en-ID" sz="3600" b="1" dirty="0">
              <a:solidFill>
                <a:schemeClr val="accent4">
                  <a:lumMod val="50000"/>
                </a:schemeClr>
              </a:solidFill>
              <a:effectLst>
                <a:outerShdw blurRad="38100" dist="38100" dir="2700000" algn="tl">
                  <a:srgbClr val="000000">
                    <a:alpha val="43137"/>
                  </a:srgbClr>
                </a:outerShdw>
              </a:effectLst>
            </a:endParaRPr>
          </a:p>
        </p:txBody>
      </p:sp>
      <p:sp>
        <p:nvSpPr>
          <p:cNvPr id="7" name="TextBox 11">
            <a:extLst>
              <a:ext uri="{FF2B5EF4-FFF2-40B4-BE49-F238E27FC236}">
                <a16:creationId xmlns:a16="http://schemas.microsoft.com/office/drawing/2014/main" id="{93C9B356-576F-263F-7919-620A71284C28}"/>
              </a:ext>
            </a:extLst>
          </p:cNvPr>
          <p:cNvSpPr txBox="1"/>
          <p:nvPr/>
        </p:nvSpPr>
        <p:spPr>
          <a:xfrm>
            <a:off x="545432" y="4247557"/>
            <a:ext cx="10367574" cy="1569660"/>
          </a:xfrm>
          <a:prstGeom prst="rect">
            <a:avLst/>
          </a:prstGeom>
          <a:noFill/>
        </p:spPr>
        <p:txBody>
          <a:bodyPr wrap="square" rtlCol="0">
            <a:spAutoFit/>
          </a:bodyPr>
          <a:lstStyle/>
          <a:p>
            <a:r>
              <a:rPr lang="en-ID" sz="2400" dirty="0" err="1">
                <a:solidFill>
                  <a:schemeClr val="accent4">
                    <a:lumMod val="50000"/>
                  </a:schemeClr>
                </a:solidFill>
                <a:effectLst>
                  <a:outerShdw blurRad="38100" dist="38100" dir="2700000" algn="tl">
                    <a:srgbClr val="000000">
                      <a:alpha val="43137"/>
                    </a:srgbClr>
                  </a:outerShdw>
                </a:effectLst>
              </a:rPr>
              <a:t>Yanyan</a:t>
            </a:r>
            <a:r>
              <a:rPr lang="en-ID" sz="2400" dirty="0">
                <a:solidFill>
                  <a:schemeClr val="accent4">
                    <a:lumMod val="50000"/>
                  </a:schemeClr>
                </a:solidFill>
                <a:effectLst>
                  <a:outerShdw blurRad="38100" dist="38100" dir="2700000" algn="tl">
                    <a:srgbClr val="000000">
                      <a:alpha val="43137"/>
                    </a:srgbClr>
                  </a:outerShdw>
                </a:effectLst>
              </a:rPr>
              <a:t> Liu, Lecturer, </a:t>
            </a:r>
            <a:r>
              <a:rPr lang="en-ID" sz="2400" dirty="0" err="1">
                <a:solidFill>
                  <a:schemeClr val="accent4">
                    <a:lumMod val="50000"/>
                  </a:schemeClr>
                </a:solidFill>
                <a:effectLst>
                  <a:outerShdw blurRad="38100" dist="38100" dir="2700000" algn="tl">
                    <a:srgbClr val="000000">
                      <a:alpha val="43137"/>
                    </a:srgbClr>
                  </a:outerShdw>
                </a:effectLst>
              </a:rPr>
              <a:t>PhD,RN</a:t>
            </a:r>
            <a:endParaRPr lang="en-ID" sz="2400" dirty="0">
              <a:solidFill>
                <a:schemeClr val="accent4">
                  <a:lumMod val="50000"/>
                </a:schemeClr>
              </a:solidFill>
              <a:effectLst>
                <a:outerShdw blurRad="38100" dist="38100" dir="2700000" algn="tl">
                  <a:srgbClr val="000000">
                    <a:alpha val="43137"/>
                  </a:srgbClr>
                </a:outerShdw>
              </a:effectLst>
            </a:endParaRPr>
          </a:p>
          <a:p>
            <a:r>
              <a:rPr lang="en-ID" sz="2400" dirty="0">
                <a:solidFill>
                  <a:schemeClr val="accent4">
                    <a:lumMod val="50000"/>
                  </a:schemeClr>
                </a:solidFill>
                <a:effectLst>
                  <a:outerShdw blurRad="38100" dist="38100" dir="2700000" algn="tl">
                    <a:srgbClr val="000000">
                      <a:alpha val="43137"/>
                    </a:srgbClr>
                  </a:outerShdw>
                </a:effectLst>
              </a:rPr>
              <a:t>School of Nursing, Shanghai </a:t>
            </a:r>
            <a:r>
              <a:rPr lang="en-ID" sz="2400" dirty="0" err="1">
                <a:solidFill>
                  <a:schemeClr val="accent4">
                    <a:lumMod val="50000"/>
                  </a:schemeClr>
                </a:solidFill>
                <a:effectLst>
                  <a:outerShdw blurRad="38100" dist="38100" dir="2700000" algn="tl">
                    <a:srgbClr val="000000">
                      <a:alpha val="43137"/>
                    </a:srgbClr>
                  </a:outerShdw>
                </a:effectLst>
              </a:rPr>
              <a:t>JiaoTong</a:t>
            </a:r>
            <a:r>
              <a:rPr lang="en-ID" sz="2400" dirty="0">
                <a:solidFill>
                  <a:schemeClr val="accent4">
                    <a:lumMod val="50000"/>
                  </a:schemeClr>
                </a:solidFill>
                <a:effectLst>
                  <a:outerShdw blurRad="38100" dist="38100" dir="2700000" algn="tl">
                    <a:srgbClr val="000000">
                      <a:alpha val="43137"/>
                    </a:srgbClr>
                  </a:outerShdw>
                </a:effectLst>
              </a:rPr>
              <a:t> University, Shanghai China </a:t>
            </a:r>
          </a:p>
          <a:p>
            <a:r>
              <a:rPr lang="en-ID" sz="2400" dirty="0">
                <a:solidFill>
                  <a:schemeClr val="accent4">
                    <a:lumMod val="50000"/>
                  </a:schemeClr>
                </a:solidFill>
                <a:effectLst>
                  <a:outerShdw blurRad="38100" dist="38100" dir="2700000" algn="tl">
                    <a:srgbClr val="000000">
                      <a:alpha val="43137"/>
                    </a:srgbClr>
                  </a:outerShdw>
                </a:effectLst>
              </a:rPr>
              <a:t>Email：Liuyy0621@126.com </a:t>
            </a:r>
          </a:p>
          <a:p>
            <a:r>
              <a:rPr lang="en-ID" sz="2400" dirty="0">
                <a:solidFill>
                  <a:schemeClr val="accent4">
                    <a:lumMod val="50000"/>
                  </a:schemeClr>
                </a:solidFill>
                <a:effectLst>
                  <a:outerShdw blurRad="38100" dist="38100" dir="2700000" algn="tl">
                    <a:srgbClr val="000000">
                      <a:alpha val="43137"/>
                    </a:srgbClr>
                  </a:outerShdw>
                </a:effectLst>
              </a:rPr>
              <a:t>Phone Number:(+86)15618993531</a:t>
            </a:r>
          </a:p>
        </p:txBody>
      </p:sp>
    </p:spTree>
    <p:extLst>
      <p:ext uri="{BB962C8B-B14F-4D97-AF65-F5344CB8AC3E}">
        <p14:creationId xmlns:p14="http://schemas.microsoft.com/office/powerpoint/2010/main" val="324153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4A9264C-3ED2-582B-7717-FB98E195E5C0}"/>
              </a:ext>
            </a:extLst>
          </p:cNvPr>
          <p:cNvSpPr txBox="1"/>
          <p:nvPr/>
        </p:nvSpPr>
        <p:spPr>
          <a:xfrm>
            <a:off x="5261815" y="36022"/>
            <a:ext cx="1862754" cy="769441"/>
          </a:xfrm>
          <a:prstGeom prst="rect">
            <a:avLst/>
          </a:prstGeom>
          <a:noFill/>
        </p:spPr>
        <p:txBody>
          <a:bodyPr wrap="none" rtlCol="0">
            <a:spAutoFit/>
          </a:bodyPr>
          <a:lstStyle/>
          <a:p>
            <a:r>
              <a:rPr lang="en-ID" sz="4400" b="1" u="sng" dirty="0">
                <a:solidFill>
                  <a:srgbClr val="7030A0"/>
                </a:solidFill>
              </a:rPr>
              <a:t>Results</a:t>
            </a:r>
          </a:p>
        </p:txBody>
      </p:sp>
      <p:graphicFrame>
        <p:nvGraphicFramePr>
          <p:cNvPr id="5" name="表格 4">
            <a:extLst>
              <a:ext uri="{FF2B5EF4-FFF2-40B4-BE49-F238E27FC236}">
                <a16:creationId xmlns:a16="http://schemas.microsoft.com/office/drawing/2014/main" id="{4DA23607-18B2-63CD-B53B-C037D49BE6B9}"/>
              </a:ext>
            </a:extLst>
          </p:cNvPr>
          <p:cNvGraphicFramePr>
            <a:graphicFrameLocks noGrp="1"/>
          </p:cNvGraphicFramePr>
          <p:nvPr>
            <p:extLst>
              <p:ext uri="{D42A27DB-BD31-4B8C-83A1-F6EECF244321}">
                <p14:modId xmlns:p14="http://schemas.microsoft.com/office/powerpoint/2010/main" val="1508126741"/>
              </p:ext>
            </p:extLst>
          </p:nvPr>
        </p:nvGraphicFramePr>
        <p:xfrm>
          <a:off x="326090" y="2048234"/>
          <a:ext cx="11056040" cy="3197319"/>
        </p:xfrm>
        <a:graphic>
          <a:graphicData uri="http://schemas.openxmlformats.org/drawingml/2006/table">
            <a:tbl>
              <a:tblPr firstRow="1" firstCol="1" bandRow="1">
                <a:tableStyleId>{69012ECD-51FC-41F1-AA8D-1B2483CD663E}</a:tableStyleId>
              </a:tblPr>
              <a:tblGrid>
                <a:gridCol w="1426986">
                  <a:extLst>
                    <a:ext uri="{9D8B030D-6E8A-4147-A177-3AD203B41FA5}">
                      <a16:colId xmlns:a16="http://schemas.microsoft.com/office/drawing/2014/main" val="20000"/>
                    </a:ext>
                  </a:extLst>
                </a:gridCol>
                <a:gridCol w="1413767">
                  <a:extLst>
                    <a:ext uri="{9D8B030D-6E8A-4147-A177-3AD203B41FA5}">
                      <a16:colId xmlns:a16="http://schemas.microsoft.com/office/drawing/2014/main" val="20001"/>
                    </a:ext>
                  </a:extLst>
                </a:gridCol>
                <a:gridCol w="1522281">
                  <a:extLst>
                    <a:ext uri="{9D8B030D-6E8A-4147-A177-3AD203B41FA5}">
                      <a16:colId xmlns:a16="http://schemas.microsoft.com/office/drawing/2014/main" val="20002"/>
                    </a:ext>
                  </a:extLst>
                </a:gridCol>
                <a:gridCol w="1157437">
                  <a:extLst>
                    <a:ext uri="{9D8B030D-6E8A-4147-A177-3AD203B41FA5}">
                      <a16:colId xmlns:a16="http://schemas.microsoft.com/office/drawing/2014/main" val="20003"/>
                    </a:ext>
                  </a:extLst>
                </a:gridCol>
                <a:gridCol w="1434215">
                  <a:extLst>
                    <a:ext uri="{9D8B030D-6E8A-4147-A177-3AD203B41FA5}">
                      <a16:colId xmlns:a16="http://schemas.microsoft.com/office/drawing/2014/main" val="20004"/>
                    </a:ext>
                  </a:extLst>
                </a:gridCol>
                <a:gridCol w="1610348">
                  <a:extLst>
                    <a:ext uri="{9D8B030D-6E8A-4147-A177-3AD203B41FA5}">
                      <a16:colId xmlns:a16="http://schemas.microsoft.com/office/drawing/2014/main" val="20005"/>
                    </a:ext>
                  </a:extLst>
                </a:gridCol>
                <a:gridCol w="1182599">
                  <a:extLst>
                    <a:ext uri="{9D8B030D-6E8A-4147-A177-3AD203B41FA5}">
                      <a16:colId xmlns:a16="http://schemas.microsoft.com/office/drawing/2014/main" val="20006"/>
                    </a:ext>
                  </a:extLst>
                </a:gridCol>
                <a:gridCol w="1308407">
                  <a:extLst>
                    <a:ext uri="{9D8B030D-6E8A-4147-A177-3AD203B41FA5}">
                      <a16:colId xmlns:a16="http://schemas.microsoft.com/office/drawing/2014/main" val="20007"/>
                    </a:ext>
                  </a:extLst>
                </a:gridCol>
              </a:tblGrid>
              <a:tr h="862924">
                <a:tc>
                  <a:txBody>
                    <a:bodyPr/>
                    <a:lstStyle/>
                    <a:p>
                      <a:pPr algn="just">
                        <a:lnSpc>
                          <a:spcPct val="150000"/>
                        </a:lnSpc>
                        <a:spcAft>
                          <a:spcPts val="0"/>
                        </a:spcAft>
                      </a:pPr>
                      <a:r>
                        <a:rPr lang="en-US" sz="1800" kern="100" dirty="0">
                          <a:effectLst/>
                          <a:latin typeface="+mn-lt"/>
                        </a:rPr>
                        <a:t>Model</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AIC</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BIC</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ABIC</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LMR LR test</a:t>
                      </a:r>
                      <a:endParaRPr lang="zh-CN" sz="1800" kern="100" dirty="0">
                        <a:effectLst/>
                        <a:latin typeface="+mn-lt"/>
                      </a:endParaRPr>
                    </a:p>
                    <a:p>
                      <a:pPr algn="ctr">
                        <a:lnSpc>
                          <a:spcPct val="150000"/>
                        </a:lnSpc>
                        <a:spcAft>
                          <a:spcPts val="0"/>
                        </a:spcAft>
                      </a:pPr>
                      <a:r>
                        <a:rPr lang="en-US" sz="1800" kern="100" dirty="0">
                          <a:effectLst/>
                          <a:latin typeface="+mn-lt"/>
                        </a:rPr>
                        <a:t>P-value</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ALMR LR test </a:t>
                      </a:r>
                    </a:p>
                    <a:p>
                      <a:pPr algn="ctr">
                        <a:lnSpc>
                          <a:spcPct val="150000"/>
                        </a:lnSpc>
                        <a:spcAft>
                          <a:spcPts val="0"/>
                        </a:spcAft>
                      </a:pPr>
                      <a:r>
                        <a:rPr lang="en-US" sz="1800" kern="100" dirty="0">
                          <a:effectLst/>
                          <a:latin typeface="+mn-lt"/>
                        </a:rPr>
                        <a:t>P-value</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kern="100" dirty="0">
                          <a:effectLst/>
                          <a:latin typeface="+mn-lt"/>
                        </a:rPr>
                        <a:t>BLRT</a:t>
                      </a:r>
                      <a:endParaRPr lang="zh-CN" sz="1800" kern="100" dirty="0">
                        <a:effectLst/>
                        <a:latin typeface="+mn-lt"/>
                      </a:endParaRPr>
                    </a:p>
                    <a:p>
                      <a:pPr algn="ctr">
                        <a:lnSpc>
                          <a:spcPct val="150000"/>
                        </a:lnSpc>
                        <a:spcAft>
                          <a:spcPts val="0"/>
                        </a:spcAft>
                      </a:pPr>
                      <a:r>
                        <a:rPr lang="en-US" sz="1800" kern="100" dirty="0">
                          <a:effectLst/>
                          <a:latin typeface="+mn-lt"/>
                        </a:rPr>
                        <a:t>P-value</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en-US" sz="1800" kern="100" dirty="0">
                          <a:effectLst/>
                          <a:latin typeface="+mn-lt"/>
                        </a:rPr>
                        <a:t>Entropy</a:t>
                      </a:r>
                      <a:endParaRPr lang="zh-CN" sz="1800" kern="100" dirty="0">
                        <a:effectLst/>
                        <a:latin typeface="+mn-lt"/>
                        <a:ea typeface="宋体" panose="02010600030101010101" pitchFamily="2" charset="-122"/>
                        <a:cs typeface="Times New Roman" panose="02020603050405020304" pitchFamily="18" charset="0"/>
                      </a:endParaRPr>
                    </a:p>
                  </a:txBody>
                  <a:tcPr marL="68580" marR="68580" marT="0" marB="0">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6720">
                <a:tc>
                  <a:txBody>
                    <a:bodyPr/>
                    <a:lstStyle/>
                    <a:p>
                      <a:pPr algn="just">
                        <a:lnSpc>
                          <a:spcPct val="150000"/>
                        </a:lnSpc>
                        <a:spcAft>
                          <a:spcPts val="0"/>
                        </a:spcAft>
                      </a:pPr>
                      <a:r>
                        <a:rPr lang="en-US" sz="1800" b="0" kern="100" dirty="0">
                          <a:effectLst/>
                          <a:latin typeface="+mn-lt"/>
                        </a:rPr>
                        <a:t>1-Profile LCA</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5187.082</a:t>
                      </a:r>
                      <a:endParaRPr lang="zh-CN" sz="1800" kern="10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5261.625</a:t>
                      </a:r>
                      <a:endParaRPr lang="zh-CN" sz="1800" kern="10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5185.641 </a:t>
                      </a:r>
                      <a:endParaRPr lang="zh-CN" sz="1800" kern="100" dirty="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115000"/>
                        </a:lnSpc>
                      </a:pPr>
                      <a:r>
                        <a:rPr lang="en-US" sz="1800" kern="100" dirty="0">
                          <a:solidFill>
                            <a:srgbClr val="000000"/>
                          </a:solidFill>
                          <a:effectLst/>
                          <a:latin typeface="+mn-lt"/>
                          <a:ea typeface="宋体" panose="02010600030101010101" pitchFamily="2" charset="-122"/>
                        </a:rPr>
                        <a:t>-</a:t>
                      </a:r>
                      <a:endParaRPr lang="zh-CN" sz="1800" kern="100" dirty="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115000"/>
                        </a:lnSpc>
                      </a:pPr>
                      <a:r>
                        <a:rPr lang="en-US" sz="1800" kern="100">
                          <a:solidFill>
                            <a:srgbClr val="000000"/>
                          </a:solidFill>
                          <a:effectLst/>
                          <a:latin typeface="+mn-lt"/>
                          <a:ea typeface="宋体" panose="02010600030101010101" pitchFamily="2" charset="-122"/>
                        </a:rPr>
                        <a:t>-</a:t>
                      </a:r>
                      <a:endParaRPr lang="zh-CN" sz="1800" kern="10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115000"/>
                        </a:lnSpc>
                      </a:pPr>
                      <a:r>
                        <a:rPr lang="en-US" sz="1800" kern="100">
                          <a:solidFill>
                            <a:srgbClr val="000000"/>
                          </a:solidFill>
                          <a:effectLst/>
                          <a:latin typeface="+mn-lt"/>
                          <a:ea typeface="宋体" panose="02010600030101010101" pitchFamily="2" charset="-122"/>
                        </a:rPr>
                        <a:t>-</a:t>
                      </a:r>
                      <a:endParaRPr lang="zh-CN" sz="1800" kern="100">
                        <a:effectLst/>
                        <a:latin typeface="+mn-lt"/>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ct val="115000"/>
                        </a:lnSpc>
                      </a:pPr>
                      <a:r>
                        <a:rPr lang="en-US" sz="1800" kern="100">
                          <a:solidFill>
                            <a:srgbClr val="000000"/>
                          </a:solidFill>
                          <a:effectLst/>
                          <a:latin typeface="+mn-lt"/>
                          <a:ea typeface="宋体" panose="02010600030101010101" pitchFamily="2" charset="-122"/>
                        </a:rPr>
                        <a:t>-</a:t>
                      </a:r>
                      <a:endParaRPr lang="zh-CN" sz="1800" kern="100">
                        <a:effectLst/>
                        <a:latin typeface="+mn-lt"/>
                        <a:ea typeface="宋体" panose="02010600030101010101" pitchFamily="2" charset="-122"/>
                      </a:endParaRPr>
                    </a:p>
                  </a:txBody>
                  <a:tcPr marL="68580" marR="6858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pPr algn="just">
                        <a:lnSpc>
                          <a:spcPct val="150000"/>
                        </a:lnSpc>
                        <a:spcAft>
                          <a:spcPts val="0"/>
                        </a:spcAft>
                      </a:pPr>
                      <a:r>
                        <a:rPr lang="en-US" sz="1800" b="0" kern="100" dirty="0">
                          <a:solidFill>
                            <a:srgbClr val="FF0000"/>
                          </a:solidFill>
                          <a:effectLst/>
                          <a:latin typeface="+mn-lt"/>
                        </a:rPr>
                        <a:t>2-Profile LCA</a:t>
                      </a:r>
                      <a:endParaRPr lang="zh-CN" sz="1800" b="0" kern="100" dirty="0">
                        <a:solidFill>
                          <a:srgbClr val="FF0000"/>
                        </a:solidFill>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4992.976</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5107.896</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4990.754 </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0.0076</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0.0081</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0.0000</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FF0000"/>
                          </a:solidFill>
                          <a:effectLst/>
                          <a:latin typeface="+mn-lt"/>
                          <a:ea typeface="宋体" panose="02010600030101010101" pitchFamily="2" charset="-122"/>
                        </a:rPr>
                        <a:t>0.828</a:t>
                      </a:r>
                      <a:endParaRPr lang="zh-CN" sz="1800" kern="100" dirty="0">
                        <a:solidFill>
                          <a:srgbClr val="FF0000"/>
                        </a:solidFill>
                        <a:effectLst/>
                        <a:latin typeface="+mn-lt"/>
                        <a:ea typeface="宋体" panose="02010600030101010101" pitchFamily="2" charset="-122"/>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5300">
                <a:tc>
                  <a:txBody>
                    <a:bodyPr/>
                    <a:lstStyle/>
                    <a:p>
                      <a:pPr algn="just">
                        <a:lnSpc>
                          <a:spcPct val="150000"/>
                        </a:lnSpc>
                        <a:spcAft>
                          <a:spcPts val="0"/>
                        </a:spcAft>
                      </a:pPr>
                      <a:r>
                        <a:rPr lang="en-US" sz="1800" b="0" kern="100" dirty="0">
                          <a:solidFill>
                            <a:schemeClr val="tx1"/>
                          </a:solidFill>
                          <a:effectLst/>
                          <a:latin typeface="+mn-lt"/>
                        </a:rPr>
                        <a:t>3- Profile LCA</a:t>
                      </a:r>
                      <a:endParaRPr lang="zh-CN" sz="1800" b="0" kern="100" dirty="0">
                        <a:solidFill>
                          <a:schemeClr val="tx1"/>
                        </a:solidFill>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4949.732</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5105.030 </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4946.729</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0.4131</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0.4181</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0.0000</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0.862</a:t>
                      </a:r>
                      <a:endParaRPr lang="zh-CN" sz="1800" kern="100" dirty="0">
                        <a:effectLst/>
                        <a:latin typeface="+mn-lt"/>
                        <a:ea typeface="宋体" panose="02010600030101010101" pitchFamily="2" charset="-122"/>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8625">
                <a:tc>
                  <a:txBody>
                    <a:bodyPr/>
                    <a:lstStyle/>
                    <a:p>
                      <a:pPr algn="just">
                        <a:lnSpc>
                          <a:spcPct val="150000"/>
                        </a:lnSpc>
                        <a:spcAft>
                          <a:spcPts val="0"/>
                        </a:spcAft>
                      </a:pPr>
                      <a:r>
                        <a:rPr lang="en-US" sz="1800" b="0" kern="100" dirty="0">
                          <a:effectLst/>
                          <a:latin typeface="+mn-lt"/>
                        </a:rPr>
                        <a:t>4- Profile LCA</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4887.739</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5083.413</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4883.955</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0.173</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0.1777</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100">
                          <a:solidFill>
                            <a:srgbClr val="000000"/>
                          </a:solidFill>
                          <a:effectLst/>
                          <a:latin typeface="+mn-lt"/>
                          <a:ea typeface="宋体" panose="02010600030101010101" pitchFamily="2" charset="-122"/>
                        </a:rPr>
                        <a:t>0.0000</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0.875</a:t>
                      </a:r>
                      <a:endParaRPr lang="zh-CN" sz="1800" kern="100" dirty="0">
                        <a:effectLst/>
                        <a:latin typeface="+mn-lt"/>
                        <a:ea typeface="宋体" panose="02010600030101010101" pitchFamily="2" charset="-122"/>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64650">
                <a:tc>
                  <a:txBody>
                    <a:bodyPr/>
                    <a:lstStyle/>
                    <a:p>
                      <a:pPr algn="just">
                        <a:lnSpc>
                          <a:spcPct val="150000"/>
                        </a:lnSpc>
                        <a:spcAft>
                          <a:spcPts val="0"/>
                        </a:spcAft>
                      </a:pPr>
                      <a:r>
                        <a:rPr lang="en-US" sz="1800" b="0" kern="100" dirty="0">
                          <a:effectLst/>
                          <a:latin typeface="+mn-lt"/>
                        </a:rPr>
                        <a:t>5- Profile LCA</a:t>
                      </a:r>
                      <a:endParaRPr lang="zh-CN" sz="1800" b="0" kern="100" dirty="0">
                        <a:effectLst/>
                        <a:latin typeface="+mn-lt"/>
                        <a:ea typeface="宋体" panose="02010600030101010101" pitchFamily="2" charset="-122"/>
                        <a:cs typeface="Times New Roman" panose="02020603050405020304" pitchFamily="18" charset="0"/>
                      </a:endParaRPr>
                    </a:p>
                  </a:txBody>
                  <a:tcPr marL="68580" marR="68580" marT="0" marB="0">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4874.649</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5110.701</a:t>
                      </a:r>
                      <a:endParaRPr lang="zh-CN" sz="1800" kern="100" dirty="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4870.085</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0.5194</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0.5222</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a:solidFill>
                            <a:srgbClr val="000000"/>
                          </a:solidFill>
                          <a:effectLst/>
                          <a:latin typeface="+mn-lt"/>
                          <a:ea typeface="宋体" panose="02010600030101010101" pitchFamily="2" charset="-122"/>
                        </a:rPr>
                        <a:t>0.0400 </a:t>
                      </a:r>
                      <a:endParaRPr lang="zh-CN" sz="1800" kern="100">
                        <a:effectLst/>
                        <a:latin typeface="+mn-lt"/>
                        <a:ea typeface="宋体" panose="02010600030101010101" pitchFamily="2" charset="-122"/>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ct val="115000"/>
                        </a:lnSpc>
                      </a:pPr>
                      <a:r>
                        <a:rPr lang="en-US" sz="1800" kern="0" dirty="0">
                          <a:solidFill>
                            <a:srgbClr val="000000"/>
                          </a:solidFill>
                          <a:effectLst/>
                          <a:latin typeface="+mn-lt"/>
                          <a:ea typeface="宋体" panose="02010600030101010101" pitchFamily="2" charset="-122"/>
                        </a:rPr>
                        <a:t>0.889</a:t>
                      </a:r>
                      <a:endParaRPr lang="zh-CN" sz="1800" kern="100" dirty="0">
                        <a:effectLst/>
                        <a:latin typeface="+mn-lt"/>
                        <a:ea typeface="宋体" panose="02010600030101010101" pitchFamily="2" charset="-122"/>
                      </a:endParaRPr>
                    </a:p>
                  </a:txBody>
                  <a:tcPr marL="68580" marR="68580" marT="0"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Rectangle 1">
            <a:extLst>
              <a:ext uri="{FF2B5EF4-FFF2-40B4-BE49-F238E27FC236}">
                <a16:creationId xmlns:a16="http://schemas.microsoft.com/office/drawing/2014/main" id="{F73AFB8E-E411-4205-5A0F-98716BD4AA2F}"/>
              </a:ext>
            </a:extLst>
          </p:cNvPr>
          <p:cNvSpPr>
            <a:spLocks noChangeArrowheads="1"/>
          </p:cNvSpPr>
          <p:nvPr/>
        </p:nvSpPr>
        <p:spPr bwMode="auto">
          <a:xfrm>
            <a:off x="2018340" y="1563003"/>
            <a:ext cx="10212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chemeClr val="tx1"/>
                </a:solidFill>
                <a:effectLst/>
                <a:ea typeface="宋体" panose="02010600030101010101" pitchFamily="2" charset="-122"/>
                <a:cs typeface="Arial" panose="020B0604020202020204" pitchFamily="34" charset="0"/>
              </a:rPr>
              <a:t>Table 4 Comparisons of different LPA models of symptoms distress</a:t>
            </a:r>
            <a:endParaRPr kumimoji="0" lang="en-US" altLang="zh-CN" sz="1000" b="1" i="0" u="none" strike="noStrike" cap="none" normalizeH="0" baseline="0" dirty="0">
              <a:ln>
                <a:noFill/>
              </a:ln>
              <a:solidFill>
                <a:schemeClr val="tx1"/>
              </a:solidFill>
              <a:effectLst/>
              <a:cs typeface="Arial" panose="020B0604020202020204" pitchFamily="34" charset="0"/>
            </a:endParaRPr>
          </a:p>
        </p:txBody>
      </p:sp>
      <p:sp>
        <p:nvSpPr>
          <p:cNvPr id="7" name="矩形 6">
            <a:extLst>
              <a:ext uri="{FF2B5EF4-FFF2-40B4-BE49-F238E27FC236}">
                <a16:creationId xmlns:a16="http://schemas.microsoft.com/office/drawing/2014/main" id="{7D2A4E31-4F37-90F8-DE6E-CAFBD0399B51}"/>
              </a:ext>
            </a:extLst>
          </p:cNvPr>
          <p:cNvSpPr/>
          <p:nvPr/>
        </p:nvSpPr>
        <p:spPr>
          <a:xfrm>
            <a:off x="774011" y="984178"/>
            <a:ext cx="10436499" cy="400110"/>
          </a:xfrm>
          <a:prstGeom prst="rect">
            <a:avLst/>
          </a:prstGeom>
        </p:spPr>
        <p:txBody>
          <a:bodyPr wrap="square">
            <a:spAutoFit/>
          </a:bodyPr>
          <a:lstStyle/>
          <a:p>
            <a:r>
              <a:rPr lang="en-US" altLang="zh-CN" sz="2000" kern="100" dirty="0">
                <a:solidFill>
                  <a:srgbClr val="000000"/>
                </a:solidFill>
                <a:effectLst/>
                <a:ea typeface="宋体" panose="02010600030101010101" pitchFamily="2" charset="-122"/>
              </a:rPr>
              <a:t>-Two profiles were identified (Entropy=0.828)</a:t>
            </a:r>
            <a:endParaRPr lang="zh-CN" altLang="en-US" sz="2400" dirty="0"/>
          </a:p>
        </p:txBody>
      </p:sp>
    </p:spTree>
    <p:extLst>
      <p:ext uri="{BB962C8B-B14F-4D97-AF65-F5344CB8AC3E}">
        <p14:creationId xmlns:p14="http://schemas.microsoft.com/office/powerpoint/2010/main" val="169176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FD567347-932A-0A26-53B9-FD4D2A86461C}"/>
              </a:ext>
            </a:extLst>
          </p:cNvPr>
          <p:cNvSpPr txBox="1"/>
          <p:nvPr/>
        </p:nvSpPr>
        <p:spPr>
          <a:xfrm>
            <a:off x="5261815" y="36022"/>
            <a:ext cx="1862754" cy="769441"/>
          </a:xfrm>
          <a:prstGeom prst="rect">
            <a:avLst/>
          </a:prstGeom>
          <a:noFill/>
        </p:spPr>
        <p:txBody>
          <a:bodyPr wrap="none" rtlCol="0">
            <a:spAutoFit/>
          </a:bodyPr>
          <a:lstStyle/>
          <a:p>
            <a:r>
              <a:rPr lang="en-ID" sz="4400" b="1" u="sng" dirty="0">
                <a:solidFill>
                  <a:srgbClr val="7030A0"/>
                </a:solidFill>
              </a:rPr>
              <a:t>Results</a:t>
            </a:r>
          </a:p>
        </p:txBody>
      </p:sp>
      <p:sp>
        <p:nvSpPr>
          <p:cNvPr id="7" name="矩形 6">
            <a:extLst>
              <a:ext uri="{FF2B5EF4-FFF2-40B4-BE49-F238E27FC236}">
                <a16:creationId xmlns:a16="http://schemas.microsoft.com/office/drawing/2014/main" id="{741EB18F-321C-6235-6F52-EF37F000F8D5}"/>
              </a:ext>
            </a:extLst>
          </p:cNvPr>
          <p:cNvSpPr/>
          <p:nvPr/>
        </p:nvSpPr>
        <p:spPr>
          <a:xfrm>
            <a:off x="774011" y="984178"/>
            <a:ext cx="10436499" cy="400110"/>
          </a:xfrm>
          <a:prstGeom prst="rect">
            <a:avLst/>
          </a:prstGeom>
        </p:spPr>
        <p:txBody>
          <a:bodyPr wrap="square">
            <a:spAutoFit/>
          </a:bodyPr>
          <a:lstStyle/>
          <a:p>
            <a:r>
              <a:rPr lang="en-US" altLang="zh-CN" sz="2000" kern="100" dirty="0">
                <a:solidFill>
                  <a:srgbClr val="000000"/>
                </a:solidFill>
                <a:effectLst/>
                <a:ea typeface="宋体" panose="02010600030101010101" pitchFamily="2" charset="-122"/>
              </a:rPr>
              <a:t>-Two profiles were identified (Entropy=0.828)</a:t>
            </a:r>
            <a:endParaRPr lang="zh-CN" altLang="en-US" sz="2400" dirty="0"/>
          </a:p>
        </p:txBody>
      </p:sp>
      <p:sp>
        <p:nvSpPr>
          <p:cNvPr id="9" name="文本框 8">
            <a:extLst>
              <a:ext uri="{FF2B5EF4-FFF2-40B4-BE49-F238E27FC236}">
                <a16:creationId xmlns:a16="http://schemas.microsoft.com/office/drawing/2014/main" id="{8FD2C564-7ECE-6A24-0C53-123DC59A6F5D}"/>
              </a:ext>
            </a:extLst>
          </p:cNvPr>
          <p:cNvSpPr txBox="1"/>
          <p:nvPr/>
        </p:nvSpPr>
        <p:spPr>
          <a:xfrm>
            <a:off x="1001675" y="1384288"/>
            <a:ext cx="10562796" cy="646331"/>
          </a:xfrm>
          <a:prstGeom prst="rect">
            <a:avLst/>
          </a:prstGeom>
          <a:noFill/>
        </p:spPr>
        <p:txBody>
          <a:bodyPr wrap="square">
            <a:spAutoFit/>
          </a:bodyPr>
          <a:lstStyle/>
          <a:p>
            <a:r>
              <a:rPr lang="en-US" altLang="zh-CN" sz="1800" kern="100" dirty="0">
                <a:solidFill>
                  <a:srgbClr val="000000"/>
                </a:solidFill>
                <a:effectLst/>
                <a:ea typeface="pingfang sc"/>
              </a:rPr>
              <a:t>high symptom distress </a:t>
            </a:r>
            <a:r>
              <a:rPr lang="en-US" altLang="zh-CN" kern="100" dirty="0">
                <a:solidFill>
                  <a:srgbClr val="000000"/>
                </a:solidFill>
                <a:ea typeface="pingfang sc"/>
              </a:rPr>
              <a:t>patient profile</a:t>
            </a:r>
            <a:r>
              <a:rPr lang="en-US" altLang="zh-CN" sz="1800" kern="100" dirty="0">
                <a:solidFill>
                  <a:srgbClr val="000000"/>
                </a:solidFill>
                <a:effectLst/>
                <a:ea typeface="pingfang sc"/>
              </a:rPr>
              <a:t> (N= 47,30.6%) (high fatigue -high nausea - high hair loss - high sleepy) </a:t>
            </a:r>
            <a:endParaRPr lang="en-US" altLang="zh-CN" kern="100" dirty="0">
              <a:solidFill>
                <a:srgbClr val="000000"/>
              </a:solidFill>
              <a:ea typeface="pingfang sc"/>
            </a:endParaRPr>
          </a:p>
          <a:p>
            <a:r>
              <a:rPr lang="en-US" altLang="zh-CN" sz="1800" kern="100" dirty="0">
                <a:solidFill>
                  <a:srgbClr val="000000"/>
                </a:solidFill>
                <a:effectLst/>
                <a:ea typeface="pingfang sc"/>
              </a:rPr>
              <a:t> low symptom distress patient profile (N= 118,69.4%) (high fatigue - low nausea - low vomiting - low sleepy)</a:t>
            </a:r>
            <a:endParaRPr lang="zh-CN" altLang="en-US" dirty="0"/>
          </a:p>
        </p:txBody>
      </p:sp>
      <p:sp>
        <p:nvSpPr>
          <p:cNvPr id="12" name="文本框 11">
            <a:extLst>
              <a:ext uri="{FF2B5EF4-FFF2-40B4-BE49-F238E27FC236}">
                <a16:creationId xmlns:a16="http://schemas.microsoft.com/office/drawing/2014/main" id="{14BBF3D3-A3D9-1A0B-2E47-07978485CD74}"/>
              </a:ext>
            </a:extLst>
          </p:cNvPr>
          <p:cNvSpPr txBox="1"/>
          <p:nvPr/>
        </p:nvSpPr>
        <p:spPr>
          <a:xfrm>
            <a:off x="1631108" y="5873822"/>
            <a:ext cx="7602071" cy="369332"/>
          </a:xfrm>
          <a:prstGeom prst="rect">
            <a:avLst/>
          </a:prstGeom>
          <a:noFill/>
        </p:spPr>
        <p:txBody>
          <a:bodyPr wrap="square">
            <a:spAutoFit/>
          </a:bodyPr>
          <a:lstStyle/>
          <a:p>
            <a:pPr algn="ctr"/>
            <a:r>
              <a:rPr lang="en-US" altLang="zh-CN" b="1" dirty="0"/>
              <a:t>Figure 2 The means of  symptoms distress scores of two-profile model</a:t>
            </a:r>
          </a:p>
        </p:txBody>
      </p:sp>
      <p:pic>
        <p:nvPicPr>
          <p:cNvPr id="16" name="图片 15">
            <a:extLst>
              <a:ext uri="{FF2B5EF4-FFF2-40B4-BE49-F238E27FC236}">
                <a16:creationId xmlns:a16="http://schemas.microsoft.com/office/drawing/2014/main" id="{1B02D20F-4FC6-E47B-2072-EFD6064F3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646" y="2131820"/>
            <a:ext cx="6477560" cy="3742002"/>
          </a:xfrm>
          <a:prstGeom prst="rect">
            <a:avLst/>
          </a:prstGeom>
        </p:spPr>
      </p:pic>
    </p:spTree>
    <p:extLst>
      <p:ext uri="{BB962C8B-B14F-4D97-AF65-F5344CB8AC3E}">
        <p14:creationId xmlns:p14="http://schemas.microsoft.com/office/powerpoint/2010/main" val="60893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8D7B1872-F55F-5A13-5ACC-A422840C0699}"/>
              </a:ext>
            </a:extLst>
          </p:cNvPr>
          <p:cNvSpPr txBox="1"/>
          <p:nvPr/>
        </p:nvSpPr>
        <p:spPr>
          <a:xfrm>
            <a:off x="5261815" y="36022"/>
            <a:ext cx="1862754" cy="769441"/>
          </a:xfrm>
          <a:prstGeom prst="rect">
            <a:avLst/>
          </a:prstGeom>
          <a:noFill/>
        </p:spPr>
        <p:txBody>
          <a:bodyPr wrap="none" rtlCol="0">
            <a:spAutoFit/>
          </a:bodyPr>
          <a:lstStyle/>
          <a:p>
            <a:r>
              <a:rPr lang="en-US" altLang="zh-CN" sz="4400" b="1" u="sng" dirty="0">
                <a:solidFill>
                  <a:srgbClr val="7030A0"/>
                </a:solidFill>
              </a:rPr>
              <a:t>Results</a:t>
            </a:r>
            <a:endParaRPr lang="en-ID" sz="4400" b="1" u="sng" dirty="0">
              <a:solidFill>
                <a:srgbClr val="7030A0"/>
              </a:solidFill>
            </a:endParaRPr>
          </a:p>
        </p:txBody>
      </p:sp>
      <p:sp>
        <p:nvSpPr>
          <p:cNvPr id="5" name="TextBox 3">
            <a:extLst>
              <a:ext uri="{FF2B5EF4-FFF2-40B4-BE49-F238E27FC236}">
                <a16:creationId xmlns:a16="http://schemas.microsoft.com/office/drawing/2014/main" id="{EC091BD0-2B61-79A7-032D-701E3A9BF0B7}"/>
              </a:ext>
            </a:extLst>
          </p:cNvPr>
          <p:cNvSpPr txBox="1"/>
          <p:nvPr/>
        </p:nvSpPr>
        <p:spPr>
          <a:xfrm>
            <a:off x="446062" y="990985"/>
            <a:ext cx="11299874" cy="1077218"/>
          </a:xfrm>
          <a:prstGeom prst="rect">
            <a:avLst/>
          </a:prstGeom>
          <a:noFill/>
        </p:spPr>
        <p:txBody>
          <a:bodyPr wrap="square">
            <a:spAutoFit/>
          </a:bodyPr>
          <a:lstStyle/>
          <a:p>
            <a:pPr algn="just"/>
            <a:r>
              <a:rPr lang="en-US" sz="2400" b="0" i="0" u="none" strike="noStrike" dirty="0">
                <a:solidFill>
                  <a:srgbClr val="403B3B"/>
                </a:solidFill>
                <a:effectLst/>
              </a:rPr>
              <a:t>- </a:t>
            </a:r>
            <a:r>
              <a:rPr lang="en-US" altLang="zh-CN" sz="2000" kern="100" dirty="0">
                <a:effectLst/>
                <a:ea typeface="宋体" panose="02010600030101010101" pitchFamily="2" charset="-122"/>
              </a:rPr>
              <a:t>Children who suffered higher symptoms profile reported lower light physical activity(LPA)and total physical activity(TPA) (P&lt;0.001) than those who were in lower symptom profile. There was no significant difference of low moderate-to-vigorous physical activity (MVPA) between those two profiles(P=0.164).</a:t>
            </a:r>
            <a:endParaRPr lang="en-US" sz="2400" i="0" u="none" strike="noStrike" dirty="0">
              <a:solidFill>
                <a:srgbClr val="403B3B"/>
              </a:solidFill>
              <a:effectLst/>
            </a:endParaRPr>
          </a:p>
        </p:txBody>
      </p:sp>
      <p:graphicFrame>
        <p:nvGraphicFramePr>
          <p:cNvPr id="6" name="表格 5">
            <a:extLst>
              <a:ext uri="{FF2B5EF4-FFF2-40B4-BE49-F238E27FC236}">
                <a16:creationId xmlns:a16="http://schemas.microsoft.com/office/drawing/2014/main" id="{8839CB7B-B428-3188-A843-7AD381D8160A}"/>
              </a:ext>
            </a:extLst>
          </p:cNvPr>
          <p:cNvGraphicFramePr>
            <a:graphicFrameLocks noGrp="1"/>
          </p:cNvGraphicFramePr>
          <p:nvPr>
            <p:extLst>
              <p:ext uri="{D42A27DB-BD31-4B8C-83A1-F6EECF244321}">
                <p14:modId xmlns:p14="http://schemas.microsoft.com/office/powerpoint/2010/main" val="1652621211"/>
              </p:ext>
            </p:extLst>
          </p:nvPr>
        </p:nvGraphicFramePr>
        <p:xfrm>
          <a:off x="799000" y="3076715"/>
          <a:ext cx="10286359" cy="2128268"/>
        </p:xfrm>
        <a:graphic>
          <a:graphicData uri="http://schemas.openxmlformats.org/drawingml/2006/table">
            <a:tbl>
              <a:tblPr firstRow="1" firstCol="1" bandRow="1">
                <a:tableStyleId>{2D5ABB26-0587-4C30-8999-92F81FD0307C}</a:tableStyleId>
              </a:tblPr>
              <a:tblGrid>
                <a:gridCol w="1059495">
                  <a:extLst>
                    <a:ext uri="{9D8B030D-6E8A-4147-A177-3AD203B41FA5}">
                      <a16:colId xmlns:a16="http://schemas.microsoft.com/office/drawing/2014/main" val="1426099731"/>
                    </a:ext>
                  </a:extLst>
                </a:gridCol>
                <a:gridCol w="3390384">
                  <a:extLst>
                    <a:ext uri="{9D8B030D-6E8A-4147-A177-3AD203B41FA5}">
                      <a16:colId xmlns:a16="http://schemas.microsoft.com/office/drawing/2014/main" val="3061206751"/>
                    </a:ext>
                  </a:extLst>
                </a:gridCol>
                <a:gridCol w="3581356">
                  <a:extLst>
                    <a:ext uri="{9D8B030D-6E8A-4147-A177-3AD203B41FA5}">
                      <a16:colId xmlns:a16="http://schemas.microsoft.com/office/drawing/2014/main" val="1133249359"/>
                    </a:ext>
                  </a:extLst>
                </a:gridCol>
                <a:gridCol w="991959">
                  <a:extLst>
                    <a:ext uri="{9D8B030D-6E8A-4147-A177-3AD203B41FA5}">
                      <a16:colId xmlns:a16="http://schemas.microsoft.com/office/drawing/2014/main" val="3340684818"/>
                    </a:ext>
                  </a:extLst>
                </a:gridCol>
                <a:gridCol w="1263165">
                  <a:extLst>
                    <a:ext uri="{9D8B030D-6E8A-4147-A177-3AD203B41FA5}">
                      <a16:colId xmlns:a16="http://schemas.microsoft.com/office/drawing/2014/main" val="3750264739"/>
                    </a:ext>
                  </a:extLst>
                </a:gridCol>
              </a:tblGrid>
              <a:tr h="0">
                <a:tc>
                  <a:txBody>
                    <a:bodyPr/>
                    <a:lstStyle/>
                    <a:p>
                      <a:pPr algn="ctr">
                        <a:lnSpc>
                          <a:spcPct val="115000"/>
                        </a:lnSpc>
                      </a:pPr>
                      <a:r>
                        <a:rPr lang="en-US" altLang="zh-CN" sz="1800" kern="100" dirty="0">
                          <a:solidFill>
                            <a:schemeClr val="bg1"/>
                          </a:solidFill>
                          <a:effectLst/>
                        </a:rPr>
                        <a:t>Profiles</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800" kern="100" dirty="0">
                          <a:solidFill>
                            <a:schemeClr val="bg1"/>
                          </a:solidFill>
                          <a:effectLst/>
                        </a:rPr>
                        <a:t>low symptom distress </a:t>
                      </a:r>
                      <a:r>
                        <a:rPr lang="en-US" altLang="zh-CN" kern="100" dirty="0">
                          <a:solidFill>
                            <a:schemeClr val="bg1"/>
                          </a:solidFill>
                        </a:rPr>
                        <a:t>patient profile</a:t>
                      </a:r>
                      <a:r>
                        <a:rPr lang="en-US" altLang="zh-CN" sz="1800" kern="100" dirty="0">
                          <a:solidFill>
                            <a:schemeClr val="bg1"/>
                          </a:solidFill>
                          <a:effectLst/>
                        </a:rPr>
                        <a:t> </a:t>
                      </a:r>
                    </a:p>
                    <a:p>
                      <a:pPr algn="ctr">
                        <a:lnSpc>
                          <a:spcPct val="115000"/>
                        </a:lnSpc>
                      </a:pPr>
                      <a:r>
                        <a:rPr lang="zh-CN" sz="1800" kern="100" dirty="0">
                          <a:solidFill>
                            <a:schemeClr val="bg1"/>
                          </a:solidFill>
                          <a:effectLst/>
                        </a:rPr>
                        <a:t>（</a:t>
                      </a:r>
                      <a:r>
                        <a:rPr lang="en-US" altLang="zh-CN" sz="1800" kern="100" dirty="0">
                          <a:solidFill>
                            <a:schemeClr val="bg1"/>
                          </a:solidFill>
                          <a:effectLst/>
                        </a:rPr>
                        <a:t>high fatigue - low nausea - low vomiting - low sleepy</a:t>
                      </a:r>
                      <a:r>
                        <a:rPr lang="zh-CN" sz="1800" kern="100" dirty="0">
                          <a:solidFill>
                            <a:schemeClr val="bg1"/>
                          </a:solidFill>
                          <a:effectLst/>
                        </a:rPr>
                        <a:t>）</a:t>
                      </a:r>
                    </a:p>
                    <a:p>
                      <a:pPr algn="ctr">
                        <a:lnSpc>
                          <a:spcPct val="115000"/>
                        </a:lnSpc>
                      </a:pPr>
                      <a:r>
                        <a:rPr lang="en-US" sz="1800" kern="0" dirty="0">
                          <a:solidFill>
                            <a:schemeClr val="bg1"/>
                          </a:solidFill>
                          <a:effectLst/>
                        </a:rPr>
                        <a:t>(N = 118)</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pPr>
                      <a:r>
                        <a:rPr lang="en-US" altLang="zh-CN" sz="1800" kern="100" dirty="0">
                          <a:solidFill>
                            <a:schemeClr val="bg1"/>
                          </a:solidFill>
                          <a:effectLst/>
                        </a:rPr>
                        <a:t>high symptom distress </a:t>
                      </a:r>
                      <a:r>
                        <a:rPr lang="en-US" altLang="zh-CN" kern="100" dirty="0">
                          <a:solidFill>
                            <a:schemeClr val="bg1"/>
                          </a:solidFill>
                        </a:rPr>
                        <a:t>patient profile</a:t>
                      </a:r>
                      <a:r>
                        <a:rPr lang="en-US" altLang="zh-CN" sz="1800" kern="100" dirty="0">
                          <a:solidFill>
                            <a:schemeClr val="bg1"/>
                          </a:solidFill>
                          <a:effectLst/>
                        </a:rPr>
                        <a:t> </a:t>
                      </a:r>
                    </a:p>
                    <a:p>
                      <a:pPr algn="ctr">
                        <a:lnSpc>
                          <a:spcPct val="115000"/>
                        </a:lnSpc>
                      </a:pPr>
                      <a:r>
                        <a:rPr lang="en-US" altLang="zh-CN" sz="1800" kern="100" dirty="0">
                          <a:solidFill>
                            <a:schemeClr val="bg1"/>
                          </a:solidFill>
                          <a:effectLst/>
                        </a:rPr>
                        <a:t>(high fatigue -high nausea - high hair loss - high sleepy) </a:t>
                      </a:r>
                      <a:endParaRPr lang="zh-CN" sz="1800" kern="100" dirty="0">
                        <a:solidFill>
                          <a:schemeClr val="bg1"/>
                        </a:solidFill>
                        <a:effectLst/>
                      </a:endParaRPr>
                    </a:p>
                    <a:p>
                      <a:pPr algn="ctr">
                        <a:lnSpc>
                          <a:spcPct val="115000"/>
                        </a:lnSpc>
                      </a:pPr>
                      <a:r>
                        <a:rPr lang="en-US" sz="1800" kern="0" dirty="0">
                          <a:solidFill>
                            <a:schemeClr val="bg1"/>
                          </a:solidFill>
                          <a:effectLst/>
                        </a:rPr>
                        <a:t>(N=47)</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pPr>
                      <a:r>
                        <a:rPr lang="en-US" sz="1800" kern="100" dirty="0">
                          <a:solidFill>
                            <a:schemeClr val="bg1"/>
                          </a:solidFill>
                          <a:effectLst/>
                        </a:rPr>
                        <a:t>Z</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pPr>
                      <a:r>
                        <a:rPr lang="en-US" sz="1800" kern="100" dirty="0">
                          <a:solidFill>
                            <a:schemeClr val="bg1"/>
                          </a:solidFill>
                          <a:effectLst/>
                        </a:rPr>
                        <a:t>P</a:t>
                      </a:r>
                      <a:endParaRPr lang="zh-CN" sz="1800" kern="100" dirty="0">
                        <a:solidFill>
                          <a:schemeClr val="bg1"/>
                        </a:solidFill>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78975983"/>
                  </a:ext>
                </a:extLst>
              </a:tr>
              <a:tr h="0">
                <a:tc>
                  <a:txBody>
                    <a:bodyPr/>
                    <a:lstStyle/>
                    <a:p>
                      <a:pPr marL="38100" marR="38100" algn="l">
                        <a:lnSpc>
                          <a:spcPct val="115000"/>
                        </a:lnSpc>
                        <a:spcAft>
                          <a:spcPts val="0"/>
                        </a:spcAft>
                      </a:pPr>
                      <a:r>
                        <a:rPr lang="en-US" sz="1800" kern="100">
                          <a:effectLst/>
                        </a:rPr>
                        <a:t>PA</a:t>
                      </a:r>
                      <a:endParaRPr lang="zh-CN" sz="1800" kern="100">
                        <a:effectLst/>
                        <a:latin typeface="Times New Roman" panose="02020603050405020304" pitchFamily="18" charset="0"/>
                        <a:ea typeface="宋体" panose="02010600030101010101" pitchFamily="2" charset="-122"/>
                      </a:endParaRPr>
                    </a:p>
                  </a:txBody>
                  <a:tcPr marL="0" marR="0" marT="0" marB="0" anchor="b">
                    <a:lnT w="12700" cap="flat" cmpd="sng" algn="ctr">
                      <a:solidFill>
                        <a:schemeClr val="tx1"/>
                      </a:solidFill>
                      <a:prstDash val="solid"/>
                      <a:round/>
                      <a:headEnd type="none" w="med" len="med"/>
                      <a:tailEnd type="none" w="med" len="med"/>
                    </a:lnT>
                  </a:tcPr>
                </a:tc>
                <a:tc>
                  <a:txBody>
                    <a:bodyPr/>
                    <a:lstStyle/>
                    <a:p>
                      <a:pPr marL="38100" marR="38100" algn="ctr">
                        <a:lnSpc>
                          <a:spcPct val="115000"/>
                        </a:lnSpc>
                        <a:spcAft>
                          <a:spcPts val="0"/>
                        </a:spcAft>
                      </a:pPr>
                      <a:r>
                        <a:rPr lang="en-US" sz="1800" kern="100">
                          <a:effectLst/>
                        </a:rPr>
                        <a:t>2447.50 (1572.50, 3598.75)</a:t>
                      </a:r>
                      <a:endParaRPr lang="zh-CN" sz="1800" kern="100">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8100" marR="38100" algn="ctr">
                        <a:lnSpc>
                          <a:spcPct val="115000"/>
                        </a:lnSpc>
                        <a:spcAft>
                          <a:spcPts val="0"/>
                        </a:spcAft>
                      </a:pPr>
                      <a:r>
                        <a:rPr lang="en-US" sz="1800" kern="100">
                          <a:effectLst/>
                        </a:rPr>
                        <a:t>3305.00 (2205.00, 4268.00)</a:t>
                      </a:r>
                      <a:endParaRPr lang="zh-CN" sz="1800" kern="100">
                        <a:effectLst/>
                        <a:latin typeface="Times New Roman" panose="02020603050405020304" pitchFamily="18" charset="0"/>
                        <a:ea typeface="宋体" panose="02010600030101010101" pitchFamily="2" charset="-122"/>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38100" marR="38100" algn="ctr">
                        <a:lnSpc>
                          <a:spcPct val="115000"/>
                        </a:lnSpc>
                        <a:spcAft>
                          <a:spcPts val="0"/>
                        </a:spcAft>
                      </a:pPr>
                      <a:r>
                        <a:rPr lang="en-US" sz="1800" kern="100">
                          <a:effectLst/>
                        </a:rPr>
                        <a:t>-2.390</a:t>
                      </a:r>
                      <a:endParaRPr lang="zh-CN" sz="1800" kern="100">
                        <a:effectLst/>
                        <a:latin typeface="Times New Roman" panose="02020603050405020304" pitchFamily="18" charset="0"/>
                        <a:ea typeface="宋体" panose="02010600030101010101" pitchFamily="2" charset="-122"/>
                      </a:endParaRPr>
                    </a:p>
                  </a:txBody>
                  <a:tcPr marL="0" marR="0" marT="0" marB="0">
                    <a:lnT w="12700" cap="flat" cmpd="sng" algn="ctr">
                      <a:solidFill>
                        <a:schemeClr val="tx1"/>
                      </a:solidFill>
                      <a:prstDash val="solid"/>
                      <a:round/>
                      <a:headEnd type="none" w="med" len="med"/>
                      <a:tailEnd type="none" w="med" len="med"/>
                    </a:lnT>
                  </a:tcPr>
                </a:tc>
                <a:tc>
                  <a:txBody>
                    <a:bodyPr/>
                    <a:lstStyle/>
                    <a:p>
                      <a:pPr marL="38100" marR="38100" algn="ctr">
                        <a:lnSpc>
                          <a:spcPct val="115000"/>
                        </a:lnSpc>
                        <a:spcAft>
                          <a:spcPts val="0"/>
                        </a:spcAft>
                      </a:pPr>
                      <a:r>
                        <a:rPr lang="en-US" sz="1800" kern="100">
                          <a:effectLst/>
                        </a:rPr>
                        <a:t>0.017*</a:t>
                      </a:r>
                      <a:endParaRPr lang="zh-CN" sz="1800" kern="100">
                        <a:effectLst/>
                        <a:latin typeface="Times New Roman" panose="02020603050405020304" pitchFamily="18" charset="0"/>
                        <a:ea typeface="宋体" panose="02010600030101010101" pitchFamily="2" charset="-122"/>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7111990"/>
                  </a:ext>
                </a:extLst>
              </a:tr>
              <a:tr h="0">
                <a:tc>
                  <a:txBody>
                    <a:bodyPr/>
                    <a:lstStyle/>
                    <a:p>
                      <a:pPr marL="38100" marR="38100" algn="l">
                        <a:lnSpc>
                          <a:spcPct val="115000"/>
                        </a:lnSpc>
                        <a:spcAft>
                          <a:spcPts val="0"/>
                        </a:spcAft>
                      </a:pPr>
                      <a:r>
                        <a:rPr lang="en-US" sz="1800" kern="100">
                          <a:effectLst/>
                        </a:rPr>
                        <a:t>LPA</a:t>
                      </a:r>
                      <a:endParaRPr lang="zh-CN" sz="1800" kern="100">
                        <a:effectLst/>
                        <a:latin typeface="Times New Roman" panose="02020603050405020304" pitchFamily="18" charset="0"/>
                        <a:ea typeface="宋体" panose="02010600030101010101" pitchFamily="2" charset="-122"/>
                      </a:endParaRPr>
                    </a:p>
                  </a:txBody>
                  <a:tcPr marL="0" marR="0" marT="0" marB="0" anchor="b"/>
                </a:tc>
                <a:tc>
                  <a:txBody>
                    <a:bodyPr/>
                    <a:lstStyle/>
                    <a:p>
                      <a:pPr marL="38100" marR="38100" algn="ctr">
                        <a:lnSpc>
                          <a:spcPct val="115000"/>
                        </a:lnSpc>
                        <a:spcAft>
                          <a:spcPts val="0"/>
                        </a:spcAft>
                      </a:pPr>
                      <a:r>
                        <a:rPr lang="en-US" sz="1800" kern="100" dirty="0">
                          <a:effectLst/>
                        </a:rPr>
                        <a:t>2311.00 (1491.25, 3235.00)</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marL="38100" marR="38100" algn="ctr">
                        <a:lnSpc>
                          <a:spcPct val="115000"/>
                        </a:lnSpc>
                        <a:spcAft>
                          <a:spcPts val="0"/>
                        </a:spcAft>
                      </a:pPr>
                      <a:r>
                        <a:rPr lang="en-US" sz="1800" kern="100">
                          <a:effectLst/>
                        </a:rPr>
                        <a:t>2915.00 (2205.00, 4025.00)</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marL="38100" marR="38100" algn="ctr">
                        <a:lnSpc>
                          <a:spcPct val="115000"/>
                        </a:lnSpc>
                        <a:spcAft>
                          <a:spcPts val="0"/>
                        </a:spcAft>
                      </a:pPr>
                      <a:r>
                        <a:rPr lang="en-US" sz="1800" kern="100">
                          <a:effectLst/>
                        </a:rPr>
                        <a:t>-2.628</a:t>
                      </a:r>
                      <a:endParaRPr lang="zh-CN" sz="1800" kern="100">
                        <a:effectLst/>
                        <a:latin typeface="Times New Roman" panose="02020603050405020304" pitchFamily="18" charset="0"/>
                        <a:ea typeface="宋体" panose="02010600030101010101" pitchFamily="2" charset="-122"/>
                      </a:endParaRPr>
                    </a:p>
                  </a:txBody>
                  <a:tcPr marL="0" marR="0" marT="0" marB="0"/>
                </a:tc>
                <a:tc>
                  <a:txBody>
                    <a:bodyPr/>
                    <a:lstStyle/>
                    <a:p>
                      <a:pPr marL="38100" marR="38100" algn="ctr">
                        <a:lnSpc>
                          <a:spcPct val="115000"/>
                        </a:lnSpc>
                        <a:spcAft>
                          <a:spcPts val="0"/>
                        </a:spcAft>
                      </a:pPr>
                      <a:r>
                        <a:rPr lang="en-US" sz="1800" kern="100">
                          <a:effectLst/>
                        </a:rPr>
                        <a:t>0.009**</a:t>
                      </a:r>
                      <a:endParaRPr lang="zh-CN" sz="1800" kern="100">
                        <a:effectLst/>
                        <a:latin typeface="Times New Roman" panose="02020603050405020304" pitchFamily="18" charset="0"/>
                        <a:ea typeface="宋体" panose="02010600030101010101" pitchFamily="2" charset="-122"/>
                      </a:endParaRPr>
                    </a:p>
                  </a:txBody>
                  <a:tcPr marL="0" marR="0" marT="0" marB="0"/>
                </a:tc>
                <a:extLst>
                  <a:ext uri="{0D108BD9-81ED-4DB2-BD59-A6C34878D82A}">
                    <a16:rowId xmlns:a16="http://schemas.microsoft.com/office/drawing/2014/main" val="2594329930"/>
                  </a:ext>
                </a:extLst>
              </a:tr>
              <a:tr h="0">
                <a:tc>
                  <a:txBody>
                    <a:bodyPr/>
                    <a:lstStyle/>
                    <a:p>
                      <a:pPr marL="38100" marR="38100" algn="l">
                        <a:lnSpc>
                          <a:spcPct val="115000"/>
                        </a:lnSpc>
                        <a:spcAft>
                          <a:spcPts val="0"/>
                        </a:spcAft>
                      </a:pPr>
                      <a:r>
                        <a:rPr lang="en-US" sz="1800" kern="100" dirty="0">
                          <a:effectLst/>
                        </a:rPr>
                        <a:t>MVPA</a:t>
                      </a:r>
                      <a:endParaRPr lang="zh-CN" sz="1800" kern="100" dirty="0">
                        <a:effectLst/>
                        <a:latin typeface="Times New Roman" panose="02020603050405020304" pitchFamily="18" charset="0"/>
                        <a:ea typeface="宋体" panose="02010600030101010101" pitchFamily="2" charset="-122"/>
                      </a:endParaRPr>
                    </a:p>
                  </a:txBody>
                  <a:tcPr marL="0" marR="0" marT="0" marB="0" anchor="b">
                    <a:lnB w="12700" cap="flat" cmpd="sng" algn="ctr">
                      <a:solidFill>
                        <a:schemeClr val="tx1"/>
                      </a:solidFill>
                      <a:prstDash val="solid"/>
                      <a:round/>
                      <a:headEnd type="none" w="med" len="med"/>
                      <a:tailEnd type="none" w="med" len="med"/>
                    </a:lnB>
                  </a:tcPr>
                </a:tc>
                <a:tc>
                  <a:txBody>
                    <a:bodyPr/>
                    <a:lstStyle/>
                    <a:p>
                      <a:pPr marL="38100" marR="38100" algn="ctr">
                        <a:lnSpc>
                          <a:spcPct val="115000"/>
                        </a:lnSpc>
                        <a:spcAft>
                          <a:spcPts val="0"/>
                        </a:spcAft>
                      </a:pPr>
                      <a:r>
                        <a:rPr lang="en-US" sz="1800" kern="100" dirty="0">
                          <a:effectLst/>
                        </a:rPr>
                        <a:t>70.00 (20.00, 196.25)</a:t>
                      </a:r>
                      <a:endParaRPr lang="zh-CN" sz="1800" kern="100" dirty="0">
                        <a:effectLst/>
                        <a:latin typeface="Times New Roman" panose="02020603050405020304" pitchFamily="18" charset="0"/>
                        <a:ea typeface="宋体"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8100" marR="38100" algn="ctr">
                        <a:lnSpc>
                          <a:spcPct val="115000"/>
                        </a:lnSpc>
                        <a:spcAft>
                          <a:spcPts val="0"/>
                        </a:spcAft>
                      </a:pPr>
                      <a:r>
                        <a:rPr lang="en-US" sz="1800" kern="100">
                          <a:effectLst/>
                        </a:rPr>
                        <a:t>27.00 (0.00, 210.00)</a:t>
                      </a:r>
                      <a:endParaRPr lang="zh-CN" sz="1800" kern="100">
                        <a:effectLst/>
                        <a:latin typeface="Times New Roman" panose="02020603050405020304" pitchFamily="18" charset="0"/>
                        <a:ea typeface="宋体" panose="02010600030101010101" pitchFamily="2" charset="-122"/>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38100" marR="38100" algn="ctr">
                        <a:lnSpc>
                          <a:spcPct val="115000"/>
                        </a:lnSpc>
                        <a:spcAft>
                          <a:spcPts val="0"/>
                        </a:spcAft>
                      </a:pPr>
                      <a:r>
                        <a:rPr lang="en-US" sz="1800" kern="100">
                          <a:effectLst/>
                        </a:rPr>
                        <a:t>-1.391</a:t>
                      </a:r>
                      <a:endParaRPr lang="zh-CN" sz="1800" kern="100">
                        <a:effectLst/>
                        <a:latin typeface="Times New Roman" panose="02020603050405020304" pitchFamily="18" charset="0"/>
                        <a:ea typeface="宋体" panose="02010600030101010101" pitchFamily="2" charset="-122"/>
                      </a:endParaRPr>
                    </a:p>
                  </a:txBody>
                  <a:tcPr marL="0" marR="0" marT="0" marB="0">
                    <a:lnB w="12700" cap="flat" cmpd="sng" algn="ctr">
                      <a:solidFill>
                        <a:schemeClr val="tx1"/>
                      </a:solidFill>
                      <a:prstDash val="solid"/>
                      <a:round/>
                      <a:headEnd type="none" w="med" len="med"/>
                      <a:tailEnd type="none" w="med" len="med"/>
                    </a:lnB>
                  </a:tcPr>
                </a:tc>
                <a:tc>
                  <a:txBody>
                    <a:bodyPr/>
                    <a:lstStyle/>
                    <a:p>
                      <a:pPr marL="38100" marR="38100" algn="ctr">
                        <a:lnSpc>
                          <a:spcPct val="115000"/>
                        </a:lnSpc>
                        <a:spcAft>
                          <a:spcPts val="0"/>
                        </a:spcAft>
                      </a:pPr>
                      <a:r>
                        <a:rPr lang="en-US" sz="1800" kern="100" dirty="0">
                          <a:effectLst/>
                        </a:rPr>
                        <a:t>0.164</a:t>
                      </a:r>
                      <a:endParaRPr lang="zh-CN" sz="1800" kern="100" dirty="0">
                        <a:effectLst/>
                        <a:latin typeface="Times New Roman" panose="02020603050405020304" pitchFamily="18" charset="0"/>
                        <a:ea typeface="宋体" panose="02010600030101010101" pitchFamily="2" charset="-122"/>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057865"/>
                  </a:ext>
                </a:extLst>
              </a:tr>
            </a:tbl>
          </a:graphicData>
        </a:graphic>
      </p:graphicFrame>
      <p:sp>
        <p:nvSpPr>
          <p:cNvPr id="8" name="文本框 7">
            <a:extLst>
              <a:ext uri="{FF2B5EF4-FFF2-40B4-BE49-F238E27FC236}">
                <a16:creationId xmlns:a16="http://schemas.microsoft.com/office/drawing/2014/main" id="{A0B214CE-1A88-3EC8-E79D-7B3985139A4C}"/>
              </a:ext>
            </a:extLst>
          </p:cNvPr>
          <p:cNvSpPr txBox="1"/>
          <p:nvPr/>
        </p:nvSpPr>
        <p:spPr>
          <a:xfrm>
            <a:off x="2142563" y="2593803"/>
            <a:ext cx="8301317" cy="391261"/>
          </a:xfrm>
          <a:prstGeom prst="rect">
            <a:avLst/>
          </a:prstGeom>
          <a:noFill/>
        </p:spPr>
        <p:txBody>
          <a:bodyPr wrap="square">
            <a:spAutoFit/>
          </a:bodyPr>
          <a:lstStyle/>
          <a:p>
            <a:pPr algn="l">
              <a:lnSpc>
                <a:spcPct val="115000"/>
              </a:lnSpc>
            </a:pPr>
            <a:r>
              <a:rPr lang="en-US" altLang="zh-CN" b="1" kern="100" dirty="0"/>
              <a:t>Table 5</a:t>
            </a:r>
            <a:r>
              <a:rPr lang="en-US" altLang="zh-CN" sz="1800" b="1" kern="100" dirty="0">
                <a:effectLst/>
              </a:rPr>
              <a:t> </a:t>
            </a:r>
            <a:r>
              <a:rPr lang="en-US" altLang="zh-CN" b="1" kern="100" dirty="0">
                <a:effectLst/>
              </a:rPr>
              <a:t>D</a:t>
            </a:r>
            <a:r>
              <a:rPr lang="en-US" altLang="zh-CN" sz="1800" b="1" dirty="0"/>
              <a:t>ifference in physical activity level among patient profiles </a:t>
            </a:r>
            <a:r>
              <a:rPr lang="zh-CN" altLang="zh-CN" sz="1800" b="1" kern="100" dirty="0">
                <a:effectLst/>
              </a:rPr>
              <a:t>（</a:t>
            </a:r>
            <a:r>
              <a:rPr lang="en-US" altLang="zh-CN" sz="1800" b="1" kern="100" dirty="0">
                <a:effectLst/>
              </a:rPr>
              <a:t>N=165</a:t>
            </a:r>
            <a:r>
              <a:rPr lang="zh-CN" altLang="zh-CN" sz="1800" b="1" kern="100" dirty="0">
                <a:effectLst/>
              </a:rPr>
              <a:t>）</a:t>
            </a:r>
            <a:endParaRPr lang="zh-CN" altLang="zh-CN" sz="1800" b="1"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34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4257768" y="170493"/>
            <a:ext cx="2957861" cy="769441"/>
          </a:xfrm>
          <a:prstGeom prst="rect">
            <a:avLst/>
          </a:prstGeom>
          <a:noFill/>
        </p:spPr>
        <p:txBody>
          <a:bodyPr wrap="none" rtlCol="0">
            <a:spAutoFit/>
          </a:bodyPr>
          <a:lstStyle/>
          <a:p>
            <a:r>
              <a:rPr lang="en-ID" sz="4400" b="1" u="sng" dirty="0">
                <a:solidFill>
                  <a:srgbClr val="7030A0"/>
                </a:solidFill>
              </a:rPr>
              <a:t>Conclusions</a:t>
            </a:r>
          </a:p>
        </p:txBody>
      </p:sp>
      <p:sp>
        <p:nvSpPr>
          <p:cNvPr id="4" name="TextBox 3">
            <a:extLst>
              <a:ext uri="{FF2B5EF4-FFF2-40B4-BE49-F238E27FC236}">
                <a16:creationId xmlns:a16="http://schemas.microsoft.com/office/drawing/2014/main" id="{0397340E-3607-6772-E341-5A3D6C7539DE}"/>
              </a:ext>
            </a:extLst>
          </p:cNvPr>
          <p:cNvSpPr txBox="1"/>
          <p:nvPr/>
        </p:nvSpPr>
        <p:spPr>
          <a:xfrm>
            <a:off x="559191" y="1401803"/>
            <a:ext cx="11299874" cy="3370153"/>
          </a:xfrm>
          <a:prstGeom prst="rect">
            <a:avLst/>
          </a:prstGeom>
          <a:noFill/>
        </p:spPr>
        <p:txBody>
          <a:bodyPr wrap="square">
            <a:spAutoFit/>
          </a:bodyPr>
          <a:lstStyle/>
          <a:p>
            <a:pPr marL="285750" indent="-285750">
              <a:lnSpc>
                <a:spcPct val="150000"/>
              </a:lnSpc>
              <a:buFontTx/>
              <a:buChar char="-"/>
            </a:pPr>
            <a:r>
              <a:rPr lang="en-US" altLang="zh-CN" sz="1800" kern="100" dirty="0">
                <a:effectLst/>
                <a:ea typeface="宋体" panose="02010600030101010101" pitchFamily="2" charset="-122"/>
                <a:cs typeface="Times New Roman" panose="02020603050405020304" pitchFamily="18" charset="0"/>
              </a:rPr>
              <a:t>There is population heterogeneity between the multi-symptoms distress and have negative impact on physical activity levels. </a:t>
            </a:r>
          </a:p>
          <a:p>
            <a:pPr marL="285750" indent="-285750">
              <a:lnSpc>
                <a:spcPct val="150000"/>
              </a:lnSpc>
              <a:buFontTx/>
              <a:buChar char="-"/>
            </a:pPr>
            <a:r>
              <a:rPr lang="en-US" altLang="zh-CN" sz="1800" kern="100" dirty="0">
                <a:solidFill>
                  <a:srgbClr val="000000"/>
                </a:solidFill>
                <a:effectLst/>
                <a:ea typeface="宋体" panose="02010600030101010101" pitchFamily="2" charset="-122"/>
                <a:cs typeface="Times New Roman" panose="02020603050405020304" pitchFamily="18" charset="0"/>
              </a:rPr>
              <a:t>This information provide evidence for precise and individualized intervention for better prevent symptoms and promote the physical activity during the treatment.</a:t>
            </a:r>
            <a:r>
              <a:rPr lang="en-US" altLang="zh-CN" sz="1800" kern="100" dirty="0">
                <a:effectLst/>
                <a:ea typeface="宋体" panose="02010600030101010101" pitchFamily="2" charset="-122"/>
                <a:cs typeface="Times New Roman" panose="02020603050405020304" pitchFamily="18" charset="0"/>
              </a:rPr>
              <a:t> </a:t>
            </a:r>
          </a:p>
          <a:p>
            <a:pPr marL="285750" indent="-285750">
              <a:lnSpc>
                <a:spcPct val="150000"/>
              </a:lnSpc>
              <a:buFontTx/>
              <a:buChar char="-"/>
            </a:pPr>
            <a:r>
              <a:rPr lang="en-US" altLang="zh-CN" sz="1800" dirty="0">
                <a:solidFill>
                  <a:srgbClr val="000000"/>
                </a:solidFill>
                <a:effectLst/>
                <a:ea typeface="等线" panose="02010600030101010101" pitchFamily="2" charset="-122"/>
                <a:cs typeface="Arial" panose="020B0604020202020204" pitchFamily="34" charset="0"/>
              </a:rPr>
              <a:t>This could help to place children within a profile and perhaps allow nurses to provide targeted supportive care to match a child’s specific symptom profile and physical activities.</a:t>
            </a:r>
            <a:endParaRPr lang="zh-CN" altLang="zh-CN" sz="1800" dirty="0">
              <a:solidFill>
                <a:srgbClr val="000000"/>
              </a:solidFill>
              <a:effectLst/>
              <a:ea typeface="等线" panose="02010600030101010101" pitchFamily="2" charset="-122"/>
              <a:cs typeface="Arial" panose="020B0604020202020204" pitchFamily="34" charset="0"/>
            </a:endParaRPr>
          </a:p>
          <a:p>
            <a:pPr algn="l">
              <a:lnSpc>
                <a:spcPct val="150000"/>
              </a:lnSpc>
            </a:pP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endParaRPr lang="en-US" sz="2400" b="0" i="0" u="none" strike="noStrike" dirty="0">
              <a:solidFill>
                <a:srgbClr val="403B3B"/>
              </a:solidFill>
              <a:effectLst/>
            </a:endParaRPr>
          </a:p>
        </p:txBody>
      </p:sp>
    </p:spTree>
    <p:extLst>
      <p:ext uri="{BB962C8B-B14F-4D97-AF65-F5344CB8AC3E}">
        <p14:creationId xmlns:p14="http://schemas.microsoft.com/office/powerpoint/2010/main" val="161172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9657DD76-9688-F207-53DB-A390494E9650}"/>
              </a:ext>
            </a:extLst>
          </p:cNvPr>
          <p:cNvSpPr txBox="1"/>
          <p:nvPr/>
        </p:nvSpPr>
        <p:spPr>
          <a:xfrm>
            <a:off x="5261815" y="36022"/>
            <a:ext cx="4860370" cy="769441"/>
          </a:xfrm>
          <a:prstGeom prst="rect">
            <a:avLst/>
          </a:prstGeom>
          <a:noFill/>
        </p:spPr>
        <p:txBody>
          <a:bodyPr wrap="none" rtlCol="0">
            <a:spAutoFit/>
          </a:bodyPr>
          <a:lstStyle/>
          <a:p>
            <a:r>
              <a:rPr lang="en-ID" sz="4400" b="1" u="sng" dirty="0">
                <a:solidFill>
                  <a:srgbClr val="7030A0"/>
                </a:solidFill>
              </a:rPr>
              <a:t>Selected References</a:t>
            </a:r>
          </a:p>
        </p:txBody>
      </p:sp>
      <p:sp>
        <p:nvSpPr>
          <p:cNvPr id="5" name="TextBox 3">
            <a:extLst>
              <a:ext uri="{FF2B5EF4-FFF2-40B4-BE49-F238E27FC236}">
                <a16:creationId xmlns:a16="http://schemas.microsoft.com/office/drawing/2014/main" id="{BDD40521-FB1A-0F1D-FA20-4CA8C16B8FB8}"/>
              </a:ext>
            </a:extLst>
          </p:cNvPr>
          <p:cNvSpPr txBox="1"/>
          <p:nvPr/>
        </p:nvSpPr>
        <p:spPr>
          <a:xfrm>
            <a:off x="267643" y="805463"/>
            <a:ext cx="11299874" cy="6751079"/>
          </a:xfrm>
          <a:prstGeom prst="rect">
            <a:avLst/>
          </a:prstGeom>
          <a:noFill/>
        </p:spPr>
        <p:txBody>
          <a:bodyPr wrap="square">
            <a:spAutoFit/>
          </a:bodyPr>
          <a:lstStyle/>
          <a:p>
            <a:pPr algn="just"/>
            <a:r>
              <a:rPr lang="en-US" sz="1600" b="0" i="0" u="none" strike="noStrike" dirty="0">
                <a:solidFill>
                  <a:srgbClr val="403B3B"/>
                </a:solidFill>
                <a:effectLst/>
              </a:rPr>
              <a:t>[1]</a:t>
            </a:r>
            <a:r>
              <a:rPr lang="en-US" sz="1600" b="0" i="0" u="none" strike="noStrike" dirty="0" err="1">
                <a:solidFill>
                  <a:srgbClr val="403B3B"/>
                </a:solidFill>
                <a:effectLst/>
              </a:rPr>
              <a:t>Steliarova-Foucher</a:t>
            </a:r>
            <a:r>
              <a:rPr lang="en-US" sz="1600" b="0" i="0" u="none" strike="noStrike" dirty="0">
                <a:solidFill>
                  <a:srgbClr val="403B3B"/>
                </a:solidFill>
                <a:effectLst/>
              </a:rPr>
              <a:t> E, </a:t>
            </a:r>
            <a:r>
              <a:rPr lang="en-US" sz="1600" b="0" i="0" u="none" strike="noStrike" dirty="0" err="1">
                <a:solidFill>
                  <a:srgbClr val="403B3B"/>
                </a:solidFill>
                <a:effectLst/>
              </a:rPr>
              <a:t>Colombet</a:t>
            </a:r>
            <a:r>
              <a:rPr lang="en-US" sz="1600" b="0" i="0" u="none" strike="noStrike" dirty="0">
                <a:solidFill>
                  <a:srgbClr val="403B3B"/>
                </a:solidFill>
                <a:effectLst/>
              </a:rPr>
              <a:t> M, </a:t>
            </a:r>
            <a:r>
              <a:rPr lang="en-US" sz="1600" b="0" i="0" u="none" strike="noStrike" dirty="0" err="1">
                <a:solidFill>
                  <a:srgbClr val="403B3B"/>
                </a:solidFill>
                <a:effectLst/>
              </a:rPr>
              <a:t>Ries</a:t>
            </a:r>
            <a:r>
              <a:rPr lang="en-US" sz="1600" b="0" i="0" u="none" strike="noStrike" dirty="0">
                <a:solidFill>
                  <a:srgbClr val="403B3B"/>
                </a:solidFill>
                <a:effectLst/>
              </a:rPr>
              <a:t> LAG, et al. International incidence of childhood cancer, 2001-10: a population-based registry study[J]. Lancet Oncol. 2017,18(6):719-731.</a:t>
            </a:r>
          </a:p>
          <a:p>
            <a:pPr algn="just"/>
            <a:r>
              <a:rPr lang="en-US" sz="1600" b="0" i="0" u="none" strike="noStrike" dirty="0">
                <a:solidFill>
                  <a:srgbClr val="403B3B"/>
                </a:solidFill>
                <a:effectLst/>
              </a:rPr>
              <a:t>[2]Chen W, Zheng R, Zhang S, et al. Report of incidence and mortality in China cancer registries, 2009. Chin J Cancer Res. 2013,25(1):10-21. </a:t>
            </a:r>
          </a:p>
          <a:p>
            <a:pPr algn="just"/>
            <a:r>
              <a:rPr lang="en-US" altLang="zh-CN" sz="1600" b="0" i="0" u="none" strike="noStrike" dirty="0">
                <a:solidFill>
                  <a:srgbClr val="403B3B"/>
                </a:solidFill>
                <a:effectLst/>
              </a:rPr>
              <a:t>[3]Ni X</a:t>
            </a:r>
            <a:r>
              <a:rPr lang="en-US" altLang="zh-CN" sz="1600" dirty="0">
                <a:solidFill>
                  <a:srgbClr val="403B3B"/>
                </a:solidFill>
              </a:rPr>
              <a:t>.</a:t>
            </a:r>
            <a:r>
              <a:rPr lang="en-US" altLang="zh-CN" sz="1600" b="0" i="0" u="none" strike="noStrike" dirty="0">
                <a:solidFill>
                  <a:srgbClr val="403B3B"/>
                </a:solidFill>
                <a:effectLst/>
              </a:rPr>
              <a:t> National Children's Cancer Monitoring Annual Report 2020 [M], Beijing: People's Health Publishing House, 2021.</a:t>
            </a:r>
          </a:p>
          <a:p>
            <a:pPr algn="l">
              <a:lnSpc>
                <a:spcPct val="115000"/>
              </a:lnSpc>
            </a:pPr>
            <a:r>
              <a:rPr lang="en-US" altLang="zh-CN" sz="1600" kern="100" dirty="0">
                <a:solidFill>
                  <a:srgbClr val="000000"/>
                </a:solidFill>
                <a:effectLst/>
                <a:ea typeface="宋体" panose="02010600030101010101" pitchFamily="2" charset="-122"/>
              </a:rPr>
              <a:t>[4]Rodgers C, Hooke MC, Ward J, Linder LA. Symptom Clusters in Children and Adolescents with Cancer. Semin Oncol </a:t>
            </a:r>
            <a:r>
              <a:rPr lang="en-US" altLang="zh-CN" sz="1600" kern="100" dirty="0" err="1">
                <a:solidFill>
                  <a:srgbClr val="000000"/>
                </a:solidFill>
                <a:effectLst/>
                <a:ea typeface="宋体" panose="02010600030101010101" pitchFamily="2" charset="-122"/>
              </a:rPr>
              <a:t>Nurs</a:t>
            </a:r>
            <a:r>
              <a:rPr lang="en-US" altLang="zh-CN" sz="1600" kern="100" dirty="0">
                <a:solidFill>
                  <a:srgbClr val="000000"/>
                </a:solidFill>
                <a:effectLst/>
                <a:ea typeface="宋体" panose="02010600030101010101" pitchFamily="2" charset="-122"/>
              </a:rPr>
              <a:t>. 2016,32(4):394-404.</a:t>
            </a:r>
            <a:endParaRPr lang="zh-CN" altLang="zh-CN" sz="1600" kern="100" dirty="0">
              <a:effectLst/>
              <a:ea typeface="宋体" panose="02010600030101010101" pitchFamily="2" charset="-122"/>
            </a:endParaRPr>
          </a:p>
          <a:p>
            <a:r>
              <a:rPr lang="en-US" altLang="zh-CN" sz="1600" kern="100" dirty="0">
                <a:solidFill>
                  <a:srgbClr val="000000"/>
                </a:solidFill>
                <a:effectLst/>
                <a:ea typeface="宋体" panose="02010600030101010101" pitchFamily="2" charset="-122"/>
              </a:rPr>
              <a:t>[5]</a:t>
            </a:r>
            <a:r>
              <a:rPr lang="en-US" altLang="zh-CN" sz="1600" kern="100" dirty="0" err="1">
                <a:solidFill>
                  <a:srgbClr val="000000"/>
                </a:solidFill>
                <a:effectLst/>
                <a:ea typeface="宋体" panose="02010600030101010101" pitchFamily="2" charset="-122"/>
              </a:rPr>
              <a:t>Berdan</a:t>
            </a:r>
            <a:r>
              <a:rPr lang="en-US" altLang="zh-CN" sz="1600" kern="100" dirty="0">
                <a:solidFill>
                  <a:srgbClr val="000000"/>
                </a:solidFill>
                <a:effectLst/>
                <a:ea typeface="宋体" panose="02010600030101010101" pitchFamily="2" charset="-122"/>
              </a:rPr>
              <a:t> CA, Tangney CC, Scala C, </a:t>
            </a:r>
            <a:r>
              <a:rPr lang="en-US" altLang="zh-CN" sz="1600" kern="100" dirty="0" err="1">
                <a:solidFill>
                  <a:srgbClr val="000000"/>
                </a:solidFill>
                <a:effectLst/>
                <a:ea typeface="宋体" panose="02010600030101010101" pitchFamily="2" charset="-122"/>
              </a:rPr>
              <a:t>Stolley</a:t>
            </a:r>
            <a:r>
              <a:rPr lang="en-US" altLang="zh-CN" sz="1600" kern="100" dirty="0">
                <a:solidFill>
                  <a:srgbClr val="000000"/>
                </a:solidFill>
                <a:effectLst/>
                <a:ea typeface="宋体" panose="02010600030101010101" pitchFamily="2" charset="-122"/>
              </a:rPr>
              <a:t> M. Childhood cancer survivors and adherence to the American Cancer Society Guidelines on Nutrition and Physical Activity[J]. J Cancer </a:t>
            </a:r>
            <a:r>
              <a:rPr lang="en-US" altLang="zh-CN" sz="1600" kern="100" dirty="0" err="1">
                <a:solidFill>
                  <a:srgbClr val="000000"/>
                </a:solidFill>
                <a:effectLst/>
                <a:ea typeface="宋体" panose="02010600030101010101" pitchFamily="2" charset="-122"/>
              </a:rPr>
              <a:t>Surviv</a:t>
            </a:r>
            <a:r>
              <a:rPr lang="en-US" altLang="zh-CN" sz="1600" kern="100" dirty="0">
                <a:solidFill>
                  <a:srgbClr val="000000"/>
                </a:solidFill>
                <a:effectLst/>
                <a:ea typeface="宋体" panose="02010600030101010101" pitchFamily="2" charset="-122"/>
              </a:rPr>
              <a:t>. 2014,8(4):671-9.</a:t>
            </a:r>
          </a:p>
          <a:p>
            <a:pPr marL="13335" algn="l">
              <a:lnSpc>
                <a:spcPct val="115000"/>
              </a:lnSpc>
            </a:pPr>
            <a:r>
              <a:rPr lang="en-US" altLang="zh-CN" sz="1600" kern="100" dirty="0">
                <a:solidFill>
                  <a:srgbClr val="000000"/>
                </a:solidFill>
                <a:effectLst/>
                <a:ea typeface="宋体" panose="02010600030101010101" pitchFamily="2" charset="-122"/>
              </a:rPr>
              <a:t>[6]Wu WW, Yu TH, </a:t>
            </a:r>
            <a:r>
              <a:rPr lang="en-US" altLang="zh-CN" sz="1600" kern="100" dirty="0" err="1">
                <a:solidFill>
                  <a:srgbClr val="000000"/>
                </a:solidFill>
                <a:effectLst/>
                <a:ea typeface="宋体" panose="02010600030101010101" pitchFamily="2" charset="-122"/>
              </a:rPr>
              <a:t>Jou</a:t>
            </a:r>
            <a:r>
              <a:rPr lang="en-US" altLang="zh-CN" sz="1600" kern="100" dirty="0">
                <a:solidFill>
                  <a:srgbClr val="000000"/>
                </a:solidFill>
                <a:effectLst/>
                <a:ea typeface="宋体" panose="02010600030101010101" pitchFamily="2" charset="-122"/>
              </a:rPr>
              <a:t> ST, et al. Physical activity self-efficacy mediates the effect of symptom distress on exercise involvement among adolescents undergoing cancer treatment[J]. </a:t>
            </a:r>
            <a:r>
              <a:rPr lang="en-US" altLang="zh-CN" sz="1600" kern="100" dirty="0" err="1">
                <a:solidFill>
                  <a:srgbClr val="000000"/>
                </a:solidFill>
                <a:effectLst/>
                <a:ea typeface="宋体" panose="02010600030101010101" pitchFamily="2" charset="-122"/>
              </a:rPr>
              <a:t>Eur</a:t>
            </a:r>
            <a:r>
              <a:rPr lang="en-US" altLang="zh-CN" sz="1600" kern="100" dirty="0">
                <a:solidFill>
                  <a:srgbClr val="000000"/>
                </a:solidFill>
                <a:effectLst/>
                <a:ea typeface="宋体" panose="02010600030101010101" pitchFamily="2" charset="-122"/>
              </a:rPr>
              <a:t> J Cancer Care (Engl). 2019,28(4): e13045.</a:t>
            </a:r>
            <a:endParaRPr lang="zh-CN" altLang="zh-CN" sz="1600" kern="100" dirty="0">
              <a:effectLst/>
              <a:ea typeface="宋体" panose="02010600030101010101" pitchFamily="2" charset="-122"/>
            </a:endParaRPr>
          </a:p>
          <a:p>
            <a:pPr algn="l">
              <a:lnSpc>
                <a:spcPct val="115000"/>
              </a:lnSpc>
            </a:pPr>
            <a:r>
              <a:rPr lang="en-US" altLang="zh-CN" sz="1600" kern="100" dirty="0">
                <a:solidFill>
                  <a:srgbClr val="000000"/>
                </a:solidFill>
                <a:effectLst/>
                <a:ea typeface="宋体" panose="02010600030101010101" pitchFamily="2" charset="-122"/>
              </a:rPr>
              <a:t>[7]Buckner T W, Wang J, </a:t>
            </a:r>
            <a:r>
              <a:rPr lang="en-US" altLang="zh-CN" sz="1600" kern="100" dirty="0" err="1">
                <a:solidFill>
                  <a:srgbClr val="000000"/>
                </a:solidFill>
                <a:effectLst/>
                <a:ea typeface="宋体" panose="02010600030101010101" pitchFamily="2" charset="-122"/>
              </a:rPr>
              <a:t>Dewalt</a:t>
            </a:r>
            <a:r>
              <a:rPr lang="en-US" altLang="zh-CN" sz="1600" kern="100" dirty="0">
                <a:solidFill>
                  <a:srgbClr val="000000"/>
                </a:solidFill>
                <a:effectLst/>
                <a:ea typeface="宋体" panose="02010600030101010101" pitchFamily="2" charset="-122"/>
              </a:rPr>
              <a:t> D A, et al. Patterns of symptoms and functional impairments in children with cancer.[J]. Pediatric Blood &amp; Cancer, 2014, 61(7):1282-1288.</a:t>
            </a:r>
          </a:p>
          <a:p>
            <a:pPr>
              <a:lnSpc>
                <a:spcPct val="115000"/>
              </a:lnSpc>
            </a:pPr>
            <a:r>
              <a:rPr lang="en-US" altLang="zh-CN" sz="1600" kern="100" dirty="0">
                <a:solidFill>
                  <a:srgbClr val="000000"/>
                </a:solidFill>
                <a:effectLst/>
                <a:ea typeface="宋体" panose="02010600030101010101" pitchFamily="2" charset="-122"/>
              </a:rPr>
              <a:t>[8]Wang J, Wang X. Structural Equation Modeling: Applications Using </a:t>
            </a:r>
            <a:r>
              <a:rPr lang="en-US" altLang="zh-CN" sz="1600" kern="100" dirty="0" err="1">
                <a:solidFill>
                  <a:srgbClr val="000000"/>
                </a:solidFill>
                <a:effectLst/>
                <a:ea typeface="宋体" panose="02010600030101010101" pitchFamily="2" charset="-122"/>
              </a:rPr>
              <a:t>Mplus</a:t>
            </a:r>
            <a:r>
              <a:rPr lang="en-US" altLang="zh-CN" sz="1600" kern="100" dirty="0">
                <a:solidFill>
                  <a:srgbClr val="000000"/>
                </a:solidFill>
                <a:effectLst/>
                <a:ea typeface="宋体" panose="02010600030101010101" pitchFamily="2" charset="-122"/>
              </a:rPr>
              <a:t>[M]. Wiley Publishing, 2012.290-318</a:t>
            </a:r>
            <a:endParaRPr lang="zh-CN" altLang="zh-CN" sz="1600" kern="100" dirty="0">
              <a:effectLst/>
              <a:ea typeface="宋体" panose="02010600030101010101" pitchFamily="2" charset="-122"/>
            </a:endParaRPr>
          </a:p>
          <a:p>
            <a:pPr algn="l">
              <a:lnSpc>
                <a:spcPct val="115000"/>
              </a:lnSpc>
              <a:tabLst>
                <a:tab pos="198120" algn="l"/>
              </a:tabLst>
            </a:pPr>
            <a:r>
              <a:rPr lang="en-US" altLang="zh-CN" sz="1600" kern="0" dirty="0">
                <a:solidFill>
                  <a:srgbClr val="000000"/>
                </a:solidFill>
                <a:effectLst/>
                <a:ea typeface="宋体" panose="02010600030101010101" pitchFamily="2" charset="-122"/>
              </a:rPr>
              <a:t>[9]</a:t>
            </a:r>
            <a:r>
              <a:rPr lang="en-US" altLang="zh-CN" sz="1600" kern="0" dirty="0" err="1">
                <a:solidFill>
                  <a:srgbClr val="000000"/>
                </a:solidFill>
                <a:effectLst/>
                <a:ea typeface="宋体" panose="02010600030101010101" pitchFamily="2" charset="-122"/>
              </a:rPr>
              <a:t>Götte</a:t>
            </a:r>
            <a:r>
              <a:rPr lang="en-US" altLang="zh-CN" sz="1600" kern="0" dirty="0">
                <a:solidFill>
                  <a:srgbClr val="000000"/>
                </a:solidFill>
                <a:effectLst/>
                <a:ea typeface="宋体" panose="02010600030101010101" pitchFamily="2" charset="-122"/>
              </a:rPr>
              <a:t> M</a:t>
            </a:r>
            <a:r>
              <a:rPr lang="zh-CN" altLang="zh-CN" sz="1600" kern="0" dirty="0">
                <a:solidFill>
                  <a:srgbClr val="000000"/>
                </a:solidFill>
                <a:effectLst/>
                <a:ea typeface="宋体" panose="02010600030101010101" pitchFamily="2" charset="-122"/>
              </a:rPr>
              <a:t>，</a:t>
            </a:r>
            <a:r>
              <a:rPr lang="en-US" altLang="zh-CN" sz="1600" kern="0" dirty="0" err="1">
                <a:solidFill>
                  <a:srgbClr val="000000"/>
                </a:solidFill>
                <a:effectLst/>
                <a:ea typeface="宋体" panose="02010600030101010101" pitchFamily="2" charset="-122"/>
              </a:rPr>
              <a:t>Kesting</a:t>
            </a:r>
            <a:r>
              <a:rPr lang="en-US" altLang="zh-CN" sz="1600" kern="0" dirty="0">
                <a:solidFill>
                  <a:srgbClr val="000000"/>
                </a:solidFill>
                <a:effectLst/>
                <a:ea typeface="宋体" panose="02010600030101010101" pitchFamily="2" charset="-122"/>
              </a:rPr>
              <a:t> S</a:t>
            </a:r>
            <a:r>
              <a:rPr lang="zh-CN" altLang="zh-CN" sz="1600" kern="0" dirty="0">
                <a:solidFill>
                  <a:srgbClr val="000000"/>
                </a:solidFill>
                <a:effectLst/>
                <a:ea typeface="宋体" panose="02010600030101010101" pitchFamily="2" charset="-122"/>
              </a:rPr>
              <a:t>，</a:t>
            </a:r>
            <a:r>
              <a:rPr lang="en-US" altLang="zh-CN" sz="1600" kern="0" dirty="0">
                <a:solidFill>
                  <a:srgbClr val="000000"/>
                </a:solidFill>
                <a:effectLst/>
                <a:ea typeface="宋体" panose="02010600030101010101" pitchFamily="2" charset="-122"/>
              </a:rPr>
              <a:t>Winter C</a:t>
            </a:r>
            <a:r>
              <a:rPr lang="zh-CN" altLang="zh-CN" sz="1600" kern="0" dirty="0">
                <a:solidFill>
                  <a:srgbClr val="000000"/>
                </a:solidFill>
                <a:effectLst/>
                <a:ea typeface="宋体" panose="02010600030101010101" pitchFamily="2" charset="-122"/>
              </a:rPr>
              <a:t>，</a:t>
            </a:r>
            <a:r>
              <a:rPr lang="en-US" altLang="zh-CN" sz="1600" kern="0" dirty="0">
                <a:solidFill>
                  <a:srgbClr val="000000"/>
                </a:solidFill>
                <a:effectLst/>
                <a:ea typeface="宋体" panose="02010600030101010101" pitchFamily="2" charset="-122"/>
              </a:rPr>
              <a:t>et al. Comparison of self-reported physical activity in children and adolescents before and during cancer treatment[J]. Pediatric Blood &amp; Cancer</a:t>
            </a:r>
            <a:r>
              <a:rPr lang="zh-CN" altLang="zh-CN" sz="1600" kern="0" dirty="0">
                <a:solidFill>
                  <a:srgbClr val="000000"/>
                </a:solidFill>
                <a:effectLst/>
                <a:ea typeface="宋体" panose="02010600030101010101" pitchFamily="2" charset="-122"/>
              </a:rPr>
              <a:t>，</a:t>
            </a:r>
            <a:r>
              <a:rPr lang="en-US" altLang="zh-CN" sz="1600" kern="0" dirty="0">
                <a:solidFill>
                  <a:srgbClr val="000000"/>
                </a:solidFill>
                <a:effectLst/>
                <a:ea typeface="宋体" panose="02010600030101010101" pitchFamily="2" charset="-122"/>
              </a:rPr>
              <a:t>2014</a:t>
            </a:r>
            <a:r>
              <a:rPr lang="zh-CN" altLang="zh-CN" sz="1600" kern="0" dirty="0">
                <a:solidFill>
                  <a:srgbClr val="000000"/>
                </a:solidFill>
                <a:effectLst/>
                <a:ea typeface="宋体" panose="02010600030101010101" pitchFamily="2" charset="-122"/>
              </a:rPr>
              <a:t>，</a:t>
            </a:r>
            <a:r>
              <a:rPr lang="en-US" altLang="zh-CN" sz="1600" kern="0" dirty="0">
                <a:solidFill>
                  <a:srgbClr val="000000"/>
                </a:solidFill>
                <a:effectLst/>
                <a:ea typeface="宋体" panose="02010600030101010101" pitchFamily="2" charset="-122"/>
              </a:rPr>
              <a:t>61(6): 1023- 1028.</a:t>
            </a:r>
            <a:endParaRPr lang="zh-CN" altLang="zh-CN" sz="1600" kern="100" dirty="0">
              <a:effectLst/>
              <a:ea typeface="宋体" panose="02010600030101010101" pitchFamily="2" charset="-122"/>
            </a:endParaRPr>
          </a:p>
          <a:p>
            <a:pPr algn="l">
              <a:lnSpc>
                <a:spcPct val="115000"/>
              </a:lnSpc>
            </a:pPr>
            <a:r>
              <a:rPr lang="en-US" altLang="zh-CN" sz="1600" kern="100" dirty="0">
                <a:solidFill>
                  <a:srgbClr val="000000"/>
                </a:solidFill>
                <a:effectLst/>
                <a:ea typeface="宋体" panose="02010600030101010101" pitchFamily="2" charset="-122"/>
              </a:rPr>
              <a:t>[10]Wu WW, Lin KC, Liang SY, </a:t>
            </a:r>
            <a:r>
              <a:rPr lang="en-US" altLang="zh-CN" sz="1600" kern="100" dirty="0" err="1">
                <a:solidFill>
                  <a:srgbClr val="000000"/>
                </a:solidFill>
                <a:effectLst/>
                <a:ea typeface="宋体" panose="02010600030101010101" pitchFamily="2" charset="-122"/>
              </a:rPr>
              <a:t>Jou</a:t>
            </a:r>
            <a:r>
              <a:rPr lang="en-US" altLang="zh-CN" sz="1600" kern="100" dirty="0">
                <a:solidFill>
                  <a:srgbClr val="000000"/>
                </a:solidFill>
                <a:effectLst/>
                <a:ea typeface="宋体" panose="02010600030101010101" pitchFamily="2" charset="-122"/>
              </a:rPr>
              <a:t> ST. Using a Patient-Centered Approach to Identify Symptom Clusters Among Adolescents With Cancer. Cancer </a:t>
            </a:r>
            <a:r>
              <a:rPr lang="en-US" altLang="zh-CN" sz="1600" kern="100" dirty="0" err="1">
                <a:solidFill>
                  <a:srgbClr val="000000"/>
                </a:solidFill>
                <a:effectLst/>
                <a:ea typeface="宋体" panose="02010600030101010101" pitchFamily="2" charset="-122"/>
              </a:rPr>
              <a:t>Nurs</a:t>
            </a:r>
            <a:r>
              <a:rPr lang="en-US" altLang="zh-CN" sz="1600" kern="100" dirty="0">
                <a:solidFill>
                  <a:srgbClr val="000000"/>
                </a:solidFill>
                <a:effectLst/>
                <a:ea typeface="宋体" panose="02010600030101010101" pitchFamily="2" charset="-122"/>
              </a:rPr>
              <a:t>. 2019,42(3):198-207.</a:t>
            </a:r>
            <a:endParaRPr lang="zh-CN" altLang="zh-CN" sz="1600" kern="100" dirty="0">
              <a:effectLst/>
              <a:ea typeface="宋体" panose="02010600030101010101" pitchFamily="2" charset="-122"/>
            </a:endParaRPr>
          </a:p>
          <a:p>
            <a:pPr algn="l">
              <a:lnSpc>
                <a:spcPct val="115000"/>
              </a:lnSpc>
              <a:tabLst>
                <a:tab pos="198120" algn="l"/>
              </a:tabLst>
            </a:pPr>
            <a:r>
              <a:rPr lang="en-US" altLang="zh-CN" sz="1600" kern="100" dirty="0">
                <a:solidFill>
                  <a:srgbClr val="000000"/>
                </a:solidFill>
                <a:effectLst/>
                <a:ea typeface="宋体" panose="02010600030101010101" pitchFamily="2" charset="-122"/>
              </a:rPr>
              <a:t>[11]Wang J, Jacobs S, </a:t>
            </a:r>
            <a:r>
              <a:rPr lang="en-US" altLang="zh-CN" sz="1600" kern="100" dirty="0" err="1">
                <a:solidFill>
                  <a:srgbClr val="000000"/>
                </a:solidFill>
                <a:effectLst/>
                <a:ea typeface="宋体" panose="02010600030101010101" pitchFamily="2" charset="-122"/>
              </a:rPr>
              <a:t>Dewalt</a:t>
            </a:r>
            <a:r>
              <a:rPr lang="en-US" altLang="zh-CN" sz="1600" kern="100" dirty="0">
                <a:solidFill>
                  <a:srgbClr val="000000"/>
                </a:solidFill>
                <a:effectLst/>
                <a:ea typeface="宋体" panose="02010600030101010101" pitchFamily="2" charset="-122"/>
              </a:rPr>
              <a:t> DA, et al. A Longitudinal Study of PROMIS Pediatric Symptom Clusters in Children Undergoing Chemotherapy. J Pain Symptom Manage. 2018,55(2):359-367.</a:t>
            </a:r>
            <a:endParaRPr lang="zh-CN" altLang="zh-CN" sz="1600" kern="100" dirty="0">
              <a:effectLst/>
              <a:ea typeface="宋体" panose="02010600030101010101" pitchFamily="2" charset="-122"/>
            </a:endParaRPr>
          </a:p>
          <a:p>
            <a:pPr algn="l">
              <a:lnSpc>
                <a:spcPct val="115000"/>
              </a:lnSpc>
              <a:tabLst>
                <a:tab pos="198120" algn="l"/>
              </a:tabLst>
            </a:pPr>
            <a:r>
              <a:rPr lang="en-US" altLang="zh-CN" sz="1600" kern="100" dirty="0">
                <a:solidFill>
                  <a:srgbClr val="000000"/>
                </a:solidFill>
                <a:effectLst/>
                <a:ea typeface="宋体" panose="02010600030101010101" pitchFamily="2" charset="-122"/>
              </a:rPr>
              <a:t>[12]</a:t>
            </a:r>
            <a:r>
              <a:rPr lang="en-US" altLang="zh-CN" sz="1600" kern="100" dirty="0" err="1">
                <a:solidFill>
                  <a:srgbClr val="000000"/>
                </a:solidFill>
                <a:effectLst/>
                <a:ea typeface="宋体" panose="02010600030101010101" pitchFamily="2" charset="-122"/>
              </a:rPr>
              <a:t>Ameringer</a:t>
            </a:r>
            <a:r>
              <a:rPr lang="en-US" altLang="zh-CN" sz="1600" kern="100" dirty="0">
                <a:solidFill>
                  <a:srgbClr val="000000"/>
                </a:solidFill>
                <a:effectLst/>
                <a:ea typeface="宋体" panose="02010600030101010101" pitchFamily="2" charset="-122"/>
              </a:rPr>
              <a:t> S, Elswick RK Jr, Shockey DP, et al. A pilot exploration of symptom trajectories in adolescents with cancer during chemotherapy. Cancer </a:t>
            </a:r>
            <a:r>
              <a:rPr lang="en-US" altLang="zh-CN" sz="1600" kern="100" dirty="0" err="1">
                <a:solidFill>
                  <a:srgbClr val="000000"/>
                </a:solidFill>
                <a:effectLst/>
                <a:ea typeface="宋体" panose="02010600030101010101" pitchFamily="2" charset="-122"/>
              </a:rPr>
              <a:t>Nurs</a:t>
            </a:r>
            <a:r>
              <a:rPr lang="en-US" altLang="zh-CN" sz="1600" kern="100" dirty="0">
                <a:solidFill>
                  <a:srgbClr val="000000"/>
                </a:solidFill>
                <a:effectLst/>
                <a:ea typeface="宋体" panose="02010600030101010101" pitchFamily="2" charset="-122"/>
              </a:rPr>
              <a:t>. 2013,36(1):60-71</a:t>
            </a:r>
            <a:endParaRPr lang="zh-CN" altLang="zh-CN" sz="1600" kern="100" dirty="0">
              <a:effectLst/>
              <a:ea typeface="宋体" panose="02010600030101010101" pitchFamily="2" charset="-122"/>
            </a:endParaRPr>
          </a:p>
          <a:p>
            <a:pPr algn="l">
              <a:lnSpc>
                <a:spcPct val="115000"/>
              </a:lnSpc>
            </a:pPr>
            <a:endParaRPr lang="zh-CN" altLang="zh-CN" sz="1800" kern="100" dirty="0">
              <a:effectLst/>
              <a:latin typeface="Times New Roman" panose="02020603050405020304" pitchFamily="18" charset="0"/>
              <a:ea typeface="宋体" panose="02010600030101010101" pitchFamily="2" charset="-122"/>
            </a:endParaRPr>
          </a:p>
          <a:p>
            <a:endParaRPr lang="en-US" sz="2400" b="0" i="0" u="none" strike="noStrike" dirty="0">
              <a:solidFill>
                <a:srgbClr val="403B3B"/>
              </a:solidFill>
              <a:effectLst/>
            </a:endParaRPr>
          </a:p>
        </p:txBody>
      </p:sp>
    </p:spTree>
    <p:extLst>
      <p:ext uri="{BB962C8B-B14F-4D97-AF65-F5344CB8AC3E}">
        <p14:creationId xmlns:p14="http://schemas.microsoft.com/office/powerpoint/2010/main" val="334411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标题 10">
            <a:extLst>
              <a:ext uri="{FF2B5EF4-FFF2-40B4-BE49-F238E27FC236}">
                <a16:creationId xmlns:a16="http://schemas.microsoft.com/office/drawing/2014/main" id="{20331757-5C90-DC8A-9F67-C560E64AA67C}"/>
              </a:ext>
            </a:extLst>
          </p:cNvPr>
          <p:cNvSpPr txBox="1">
            <a:spLocks/>
          </p:cNvSpPr>
          <p:nvPr/>
        </p:nvSpPr>
        <p:spPr>
          <a:xfrm>
            <a:off x="804197" y="5036507"/>
            <a:ext cx="10583606" cy="17472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i="1" dirty="0">
                <a:solidFill>
                  <a:srgbClr val="7030A0"/>
                </a:solidFill>
                <a:latin typeface="Bodoni MT Black" pitchFamily="18" charset="0"/>
                <a:ea typeface="Arial Unicode MS" pitchFamily="34" charset="-122"/>
                <a:cs typeface="Arial Unicode MS" pitchFamily="34" charset="-122"/>
              </a:rPr>
              <a:t>Better Research, Better Care</a:t>
            </a:r>
          </a:p>
          <a:p>
            <a:r>
              <a:rPr lang="en-ID" altLang="zh-CN" sz="1800" dirty="0" err="1">
                <a:latin typeface="+mn-lt"/>
                <a:ea typeface="+mn-ea"/>
                <a:cs typeface="+mn-cs"/>
              </a:rPr>
              <a:t>Yanyan</a:t>
            </a:r>
            <a:r>
              <a:rPr lang="en-ID" altLang="zh-CN" sz="1800" dirty="0">
                <a:latin typeface="+mn-lt"/>
                <a:ea typeface="+mn-ea"/>
                <a:cs typeface="+mn-cs"/>
              </a:rPr>
              <a:t> Liu, Lecturer, </a:t>
            </a:r>
            <a:r>
              <a:rPr lang="en-ID" altLang="zh-CN" sz="1800" dirty="0" err="1">
                <a:latin typeface="+mn-lt"/>
                <a:ea typeface="+mn-ea"/>
                <a:cs typeface="+mn-cs"/>
              </a:rPr>
              <a:t>PhD,RN</a:t>
            </a:r>
            <a:endParaRPr lang="en-ID" altLang="zh-CN" sz="1800" dirty="0">
              <a:latin typeface="+mn-lt"/>
              <a:ea typeface="+mn-ea"/>
              <a:cs typeface="+mn-cs"/>
            </a:endParaRPr>
          </a:p>
          <a:p>
            <a:r>
              <a:rPr lang="en-ID" altLang="zh-CN" sz="1800" dirty="0">
                <a:latin typeface="+mn-lt"/>
                <a:ea typeface="+mn-ea"/>
                <a:cs typeface="+mn-cs"/>
              </a:rPr>
              <a:t>School of Nursing, Shanghai </a:t>
            </a:r>
            <a:r>
              <a:rPr lang="en-ID" altLang="zh-CN" sz="1800" dirty="0" err="1">
                <a:latin typeface="+mn-lt"/>
                <a:ea typeface="+mn-ea"/>
                <a:cs typeface="+mn-cs"/>
              </a:rPr>
              <a:t>JiaoTong</a:t>
            </a:r>
            <a:r>
              <a:rPr lang="en-ID" altLang="zh-CN" sz="1800" dirty="0">
                <a:latin typeface="+mn-lt"/>
                <a:ea typeface="+mn-ea"/>
                <a:cs typeface="+mn-cs"/>
              </a:rPr>
              <a:t> University, Shanghai China </a:t>
            </a:r>
          </a:p>
          <a:p>
            <a:r>
              <a:rPr lang="en-ID" altLang="zh-CN" sz="1800" dirty="0">
                <a:latin typeface="+mn-lt"/>
                <a:ea typeface="+mn-ea"/>
                <a:cs typeface="+mn-cs"/>
              </a:rPr>
              <a:t>Email：Liuyy0621@126.com </a:t>
            </a:r>
          </a:p>
          <a:p>
            <a:r>
              <a:rPr lang="en-ID" altLang="zh-CN" sz="1800" dirty="0">
                <a:latin typeface="+mn-lt"/>
                <a:ea typeface="+mn-ea"/>
                <a:cs typeface="+mn-cs"/>
              </a:rPr>
              <a:t>Phone Number:(+86)15618993531</a:t>
            </a:r>
            <a:endParaRPr lang="zh-CN" altLang="en-US" sz="1800" dirty="0">
              <a:latin typeface="+mn-lt"/>
              <a:ea typeface="+mn-ea"/>
              <a:cs typeface="+mn-cs"/>
            </a:endParaRPr>
          </a:p>
        </p:txBody>
      </p:sp>
      <p:pic>
        <p:nvPicPr>
          <p:cNvPr id="5" name="图片 4">
            <a:extLst>
              <a:ext uri="{FF2B5EF4-FFF2-40B4-BE49-F238E27FC236}">
                <a16:creationId xmlns:a16="http://schemas.microsoft.com/office/drawing/2014/main" id="{5DB65125-A05F-28A0-2560-2F3FDDD06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1" y="960237"/>
            <a:ext cx="3109577" cy="2068723"/>
          </a:xfrm>
          <a:prstGeom prst="rect">
            <a:avLst/>
          </a:prstGeom>
          <a:ln w="76200">
            <a:solidFill>
              <a:srgbClr val="FFC000"/>
            </a:solidFill>
          </a:ln>
        </p:spPr>
      </p:pic>
      <p:pic>
        <p:nvPicPr>
          <p:cNvPr id="6" name="图片 5">
            <a:extLst>
              <a:ext uri="{FF2B5EF4-FFF2-40B4-BE49-F238E27FC236}">
                <a16:creationId xmlns:a16="http://schemas.microsoft.com/office/drawing/2014/main" id="{F21A5AA7-BF6C-E413-A9D0-50015D638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330" y="962168"/>
            <a:ext cx="2994342" cy="2081068"/>
          </a:xfrm>
          <a:prstGeom prst="rect">
            <a:avLst/>
          </a:prstGeom>
          <a:ln w="76200">
            <a:solidFill>
              <a:schemeClr val="accent4">
                <a:lumMod val="75000"/>
              </a:schemeClr>
            </a:solidFill>
          </a:ln>
        </p:spPr>
      </p:pic>
      <p:pic>
        <p:nvPicPr>
          <p:cNvPr id="7" name="图片 6" descr="timg.jpg">
            <a:extLst>
              <a:ext uri="{FF2B5EF4-FFF2-40B4-BE49-F238E27FC236}">
                <a16:creationId xmlns:a16="http://schemas.microsoft.com/office/drawing/2014/main" id="{3F4A62D9-705A-C083-3621-BBD04426BE8D}"/>
              </a:ext>
            </a:extLst>
          </p:cNvPr>
          <p:cNvPicPr>
            <a:picLocks noChangeAspect="1"/>
          </p:cNvPicPr>
          <p:nvPr/>
        </p:nvPicPr>
        <p:blipFill>
          <a:blip r:embed="rId5"/>
          <a:stretch>
            <a:fillRect/>
          </a:stretch>
        </p:blipFill>
        <p:spPr>
          <a:xfrm>
            <a:off x="7915309" y="947892"/>
            <a:ext cx="2713099" cy="2081068"/>
          </a:xfrm>
          <a:prstGeom prst="rect">
            <a:avLst/>
          </a:prstGeom>
          <a:ln w="57150">
            <a:solidFill>
              <a:schemeClr val="bg2">
                <a:lumMod val="50000"/>
              </a:schemeClr>
            </a:solidFill>
          </a:ln>
        </p:spPr>
      </p:pic>
      <p:sp>
        <p:nvSpPr>
          <p:cNvPr id="8" name="文本框 7">
            <a:extLst>
              <a:ext uri="{FF2B5EF4-FFF2-40B4-BE49-F238E27FC236}">
                <a16:creationId xmlns:a16="http://schemas.microsoft.com/office/drawing/2014/main" id="{61A62A81-C0C2-58B3-D9A2-7DB1BB040065}"/>
              </a:ext>
            </a:extLst>
          </p:cNvPr>
          <p:cNvSpPr txBox="1"/>
          <p:nvPr/>
        </p:nvSpPr>
        <p:spPr>
          <a:xfrm>
            <a:off x="863832" y="3043236"/>
            <a:ext cx="10464336" cy="2031325"/>
          </a:xfrm>
          <a:prstGeom prst="rect">
            <a:avLst/>
          </a:prstGeom>
          <a:noFill/>
        </p:spPr>
        <p:txBody>
          <a:bodyPr wrap="square">
            <a:spAutoFit/>
          </a:bodyPr>
          <a:lstStyle/>
          <a:p>
            <a:r>
              <a:rPr lang="en-ID" altLang="zh-CN" sz="3600" i="1" dirty="0">
                <a:solidFill>
                  <a:srgbClr val="7030A0"/>
                </a:solidFill>
                <a:latin typeface="Bodoni MT Black" pitchFamily="18" charset="0"/>
                <a:ea typeface="Arial Unicode MS" pitchFamily="34" charset="-122"/>
              </a:rPr>
              <a:t>Acknowledgement</a:t>
            </a:r>
            <a:endParaRPr lang="en-US" altLang="zh-CN" sz="3600" i="1" dirty="0">
              <a:solidFill>
                <a:srgbClr val="7030A0"/>
              </a:solidFill>
              <a:latin typeface="Bodoni MT Black" pitchFamily="18" charset="0"/>
              <a:ea typeface="Arial Unicode MS" pitchFamily="34" charset="-122"/>
            </a:endParaRPr>
          </a:p>
          <a:p>
            <a:r>
              <a:rPr lang="en-US" altLang="zh-CN" dirty="0"/>
              <a:t>Thanks for the cooperation and support from the children and parents participated in this study</a:t>
            </a:r>
          </a:p>
          <a:p>
            <a:endParaRPr lang="en-US" altLang="zh-CN" dirty="0"/>
          </a:p>
          <a:p>
            <a:r>
              <a:rPr lang="en-US" altLang="zh-CN" dirty="0"/>
              <a:t>This work was supported by the National Natural Science Foundation of China (Youth Program) (Grant No. 71704106), Shanghai </a:t>
            </a:r>
            <a:r>
              <a:rPr lang="en-US" altLang="zh-CN" dirty="0" err="1"/>
              <a:t>JiaoTong</a:t>
            </a:r>
            <a:r>
              <a:rPr lang="en-US" altLang="zh-CN" dirty="0"/>
              <a:t> University School of Medicine, the Nursing Development Program and the Innovative Research Team of High-level Local Universities in Shanghai.</a:t>
            </a:r>
          </a:p>
        </p:txBody>
      </p:sp>
    </p:spTree>
    <p:extLst>
      <p:ext uri="{BB962C8B-B14F-4D97-AF65-F5344CB8AC3E}">
        <p14:creationId xmlns:p14="http://schemas.microsoft.com/office/powerpoint/2010/main" val="264411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9698A791-6C58-8846-0864-B6250E0FE542}"/>
              </a:ext>
            </a:extLst>
          </p:cNvPr>
          <p:cNvSpPr txBox="1"/>
          <p:nvPr/>
        </p:nvSpPr>
        <p:spPr>
          <a:xfrm>
            <a:off x="3461295" y="155132"/>
            <a:ext cx="7231275" cy="769441"/>
          </a:xfrm>
          <a:prstGeom prst="rect">
            <a:avLst/>
          </a:prstGeom>
          <a:noFill/>
        </p:spPr>
        <p:txBody>
          <a:bodyPr wrap="none" rtlCol="0">
            <a:spAutoFit/>
          </a:bodyPr>
          <a:lstStyle/>
          <a:p>
            <a:r>
              <a:rPr lang="en-US" altLang="zh-CN" sz="4400" b="1" u="sng" dirty="0">
                <a:solidFill>
                  <a:srgbClr val="7030A0"/>
                </a:solidFill>
              </a:rPr>
              <a:t>Introduction of Our University</a:t>
            </a:r>
            <a:endParaRPr lang="en-ID" sz="4400" b="1" u="sng" dirty="0">
              <a:solidFill>
                <a:srgbClr val="7030A0"/>
              </a:solidFill>
            </a:endParaRPr>
          </a:p>
        </p:txBody>
      </p:sp>
      <p:pic>
        <p:nvPicPr>
          <p:cNvPr id="9" name="图片 8">
            <a:extLst>
              <a:ext uri="{FF2B5EF4-FFF2-40B4-BE49-F238E27FC236}">
                <a16:creationId xmlns:a16="http://schemas.microsoft.com/office/drawing/2014/main" id="{0CE26EB1-F237-C145-BA3E-5F4606FCA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6102" y="3782632"/>
            <a:ext cx="5466663" cy="2559959"/>
          </a:xfrm>
          <a:prstGeom prst="rect">
            <a:avLst/>
          </a:prstGeom>
        </p:spPr>
      </p:pic>
      <p:sp>
        <p:nvSpPr>
          <p:cNvPr id="10" name="矩形 9">
            <a:extLst>
              <a:ext uri="{FF2B5EF4-FFF2-40B4-BE49-F238E27FC236}">
                <a16:creationId xmlns:a16="http://schemas.microsoft.com/office/drawing/2014/main" id="{4A773381-0585-C1C2-673B-82BE83472322}"/>
              </a:ext>
            </a:extLst>
          </p:cNvPr>
          <p:cNvSpPr/>
          <p:nvPr/>
        </p:nvSpPr>
        <p:spPr>
          <a:xfrm>
            <a:off x="317092" y="1073623"/>
            <a:ext cx="4569010" cy="4568302"/>
          </a:xfrm>
          <a:prstGeom prst="rect">
            <a:avLst/>
          </a:prstGeom>
        </p:spPr>
        <p:txBody>
          <a:bodyPr wrap="square">
            <a:spAutoFit/>
          </a:bodyPr>
          <a:lstStyle/>
          <a:p>
            <a:pPr>
              <a:lnSpc>
                <a:spcPts val="2500"/>
              </a:lnSpc>
            </a:pPr>
            <a:r>
              <a:rPr lang="en-US" altLang="zh-CN" sz="2000" b="0" i="0" u="none" strike="noStrike" dirty="0">
                <a:solidFill>
                  <a:srgbClr val="403B3B"/>
                </a:solidFill>
                <a:effectLst/>
              </a:rPr>
              <a:t>- </a:t>
            </a:r>
            <a:r>
              <a:rPr lang="en-US" altLang="zh-CN" sz="2000" dirty="0">
                <a:solidFill>
                  <a:srgbClr val="403B3B"/>
                </a:solidFill>
              </a:rPr>
              <a:t>One of the first ten universities jointly supported by the Ministry of Health and the Ministry of Education of China.</a:t>
            </a:r>
          </a:p>
          <a:p>
            <a:pPr>
              <a:lnSpc>
                <a:spcPts val="2500"/>
              </a:lnSpc>
            </a:pPr>
            <a:r>
              <a:rPr lang="en-US" altLang="zh-CN" sz="2000" dirty="0">
                <a:solidFill>
                  <a:srgbClr val="403B3B"/>
                </a:solidFill>
              </a:rPr>
              <a:t> </a:t>
            </a:r>
          </a:p>
          <a:p>
            <a:pPr>
              <a:lnSpc>
                <a:spcPts val="2500"/>
              </a:lnSpc>
            </a:pPr>
            <a:r>
              <a:rPr lang="en-US" altLang="zh-CN" sz="2000" b="0" i="0" u="none" strike="noStrike" dirty="0">
                <a:solidFill>
                  <a:srgbClr val="403B3B"/>
                </a:solidFill>
                <a:effectLst/>
              </a:rPr>
              <a:t>- </a:t>
            </a:r>
            <a:r>
              <a:rPr lang="en-US" altLang="zh-CN" sz="2000" dirty="0">
                <a:solidFill>
                  <a:srgbClr val="403B3B"/>
                </a:solidFill>
              </a:rPr>
              <a:t>The first echelon of the nation's medical schools.</a:t>
            </a:r>
          </a:p>
          <a:p>
            <a:pPr>
              <a:lnSpc>
                <a:spcPts val="2500"/>
              </a:lnSpc>
            </a:pPr>
            <a:endParaRPr lang="en-US" altLang="zh-CN" sz="2000" dirty="0">
              <a:solidFill>
                <a:srgbClr val="403B3B"/>
              </a:solidFill>
            </a:endParaRPr>
          </a:p>
          <a:p>
            <a:pPr>
              <a:lnSpc>
                <a:spcPts val="2500"/>
              </a:lnSpc>
            </a:pPr>
            <a:r>
              <a:rPr lang="en-US" altLang="zh-CN" sz="2000" b="0" i="0" u="none" strike="noStrike" dirty="0">
                <a:solidFill>
                  <a:srgbClr val="403B3B"/>
                </a:solidFill>
                <a:effectLst/>
              </a:rPr>
              <a:t>- </a:t>
            </a:r>
            <a:r>
              <a:rPr lang="en-US" altLang="zh-CN" sz="2000" dirty="0">
                <a:solidFill>
                  <a:srgbClr val="403B3B"/>
                </a:solidFill>
              </a:rPr>
              <a:t>Rich historic background of over one hundred years</a:t>
            </a:r>
          </a:p>
          <a:p>
            <a:pPr>
              <a:lnSpc>
                <a:spcPts val="2500"/>
              </a:lnSpc>
            </a:pPr>
            <a:endParaRPr lang="en-US" altLang="zh-CN" sz="2000" dirty="0">
              <a:solidFill>
                <a:srgbClr val="403B3B"/>
              </a:solidFill>
            </a:endParaRPr>
          </a:p>
          <a:p>
            <a:pPr>
              <a:lnSpc>
                <a:spcPts val="2500"/>
              </a:lnSpc>
            </a:pPr>
            <a:r>
              <a:rPr lang="en-US" altLang="zh-CN" sz="2000" b="0" i="0" u="none" strike="noStrike" dirty="0">
                <a:solidFill>
                  <a:srgbClr val="403B3B"/>
                </a:solidFill>
                <a:effectLst/>
              </a:rPr>
              <a:t>- </a:t>
            </a:r>
            <a:r>
              <a:rPr lang="en-US" altLang="zh-CN" sz="2000" dirty="0">
                <a:solidFill>
                  <a:srgbClr val="403B3B"/>
                </a:solidFill>
              </a:rPr>
              <a:t>A research-oriented medical school with all-round development in medical education, clinical services, and scientific research, as well as other social services</a:t>
            </a:r>
            <a:endParaRPr lang="zh-CN" altLang="en-US" sz="2000" dirty="0">
              <a:solidFill>
                <a:srgbClr val="403B3B"/>
              </a:solidFill>
            </a:endParaRPr>
          </a:p>
        </p:txBody>
      </p:sp>
      <p:pic>
        <p:nvPicPr>
          <p:cNvPr id="11" name="图片 10">
            <a:extLst>
              <a:ext uri="{FF2B5EF4-FFF2-40B4-BE49-F238E27FC236}">
                <a16:creationId xmlns:a16="http://schemas.microsoft.com/office/drawing/2014/main" id="{8FB7F839-D229-FB9D-7C5F-F31A7E6F8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2773" y="1073623"/>
            <a:ext cx="5693809" cy="2559959"/>
          </a:xfrm>
          <a:prstGeom prst="rect">
            <a:avLst/>
          </a:prstGeom>
        </p:spPr>
      </p:pic>
    </p:spTree>
    <p:extLst>
      <p:ext uri="{BB962C8B-B14F-4D97-AF65-F5344CB8AC3E}">
        <p14:creationId xmlns:p14="http://schemas.microsoft.com/office/powerpoint/2010/main" val="307673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415BDF84-6B8A-BB05-5AAA-46EED2EC4D59}"/>
              </a:ext>
            </a:extLst>
          </p:cNvPr>
          <p:cNvSpPr txBox="1"/>
          <p:nvPr/>
        </p:nvSpPr>
        <p:spPr>
          <a:xfrm>
            <a:off x="3464226" y="139717"/>
            <a:ext cx="7311350" cy="769441"/>
          </a:xfrm>
          <a:prstGeom prst="rect">
            <a:avLst/>
          </a:prstGeom>
          <a:noFill/>
        </p:spPr>
        <p:txBody>
          <a:bodyPr wrap="square" rtlCol="0">
            <a:spAutoFit/>
          </a:bodyPr>
          <a:lstStyle/>
          <a:p>
            <a:pPr algn="ctr"/>
            <a:r>
              <a:rPr lang="en-US" altLang="zh-CN" sz="4400" b="1" u="sng" dirty="0">
                <a:solidFill>
                  <a:srgbClr val="7030A0"/>
                </a:solidFill>
              </a:rPr>
              <a:t>Introduction</a:t>
            </a:r>
            <a:endParaRPr lang="en-ID" sz="4400" b="1" u="sng" dirty="0">
              <a:solidFill>
                <a:srgbClr val="7030A0"/>
              </a:solidFill>
            </a:endParaRPr>
          </a:p>
        </p:txBody>
      </p:sp>
      <p:sp>
        <p:nvSpPr>
          <p:cNvPr id="5" name="TextBox 3">
            <a:extLst>
              <a:ext uri="{FF2B5EF4-FFF2-40B4-BE49-F238E27FC236}">
                <a16:creationId xmlns:a16="http://schemas.microsoft.com/office/drawing/2014/main" id="{D320F325-55C3-DAEC-679C-4B65A49F8A58}"/>
              </a:ext>
            </a:extLst>
          </p:cNvPr>
          <p:cNvSpPr txBox="1"/>
          <p:nvPr/>
        </p:nvSpPr>
        <p:spPr>
          <a:xfrm>
            <a:off x="469544" y="878370"/>
            <a:ext cx="5196150" cy="2062103"/>
          </a:xfrm>
          <a:prstGeom prst="rect">
            <a:avLst/>
          </a:prstGeom>
          <a:noFill/>
        </p:spPr>
        <p:txBody>
          <a:bodyPr wrap="square">
            <a:spAutoFit/>
          </a:bodyPr>
          <a:lstStyle/>
          <a:p>
            <a:pPr algn="just"/>
            <a:r>
              <a:rPr lang="en-US" altLang="zh-CN" sz="2400" b="1" i="0" u="none" strike="noStrike" dirty="0">
                <a:solidFill>
                  <a:srgbClr val="403B3B"/>
                </a:solidFill>
                <a:effectLst/>
              </a:rPr>
              <a:t>Worldwide</a:t>
            </a:r>
            <a:endParaRPr lang="en-US" sz="2400" b="1" i="0" u="none" strike="noStrike" dirty="0">
              <a:solidFill>
                <a:srgbClr val="403B3B"/>
              </a:solidFill>
              <a:effectLst/>
            </a:endParaRPr>
          </a:p>
          <a:p>
            <a:pPr algn="just"/>
            <a:r>
              <a:rPr lang="en-US" sz="2000" b="0" i="0" u="none" strike="noStrike" dirty="0">
                <a:solidFill>
                  <a:srgbClr val="403B3B"/>
                </a:solidFill>
                <a:effectLst/>
              </a:rPr>
              <a:t>- More than 380,000 children were diagnosed  with cancer annually</a:t>
            </a:r>
          </a:p>
          <a:p>
            <a:pPr marL="342900" indent="-342900" algn="just">
              <a:buFont typeface="Arial" panose="020B0604020202020204" pitchFamily="34" charset="0"/>
              <a:buChar char="•"/>
            </a:pPr>
            <a:r>
              <a:rPr lang="en-US" sz="2000" b="0" i="0" u="none" strike="noStrike" dirty="0">
                <a:solidFill>
                  <a:srgbClr val="403B3B"/>
                </a:solidFill>
                <a:effectLst/>
              </a:rPr>
              <a:t> 0~14 year-old: 140.6 per million</a:t>
            </a:r>
          </a:p>
          <a:p>
            <a:pPr marL="342900" indent="-342900" algn="just">
              <a:buFont typeface="Arial" panose="020B0604020202020204" pitchFamily="34" charset="0"/>
              <a:buChar char="•"/>
            </a:pPr>
            <a:r>
              <a:rPr lang="en-US" sz="2000" b="0" i="0" u="none" strike="noStrike" dirty="0">
                <a:solidFill>
                  <a:srgbClr val="403B3B"/>
                </a:solidFill>
                <a:effectLst/>
              </a:rPr>
              <a:t>15~19 year-old: 155.8 per million</a:t>
            </a:r>
          </a:p>
          <a:p>
            <a:pPr algn="just"/>
            <a:endParaRPr lang="en-US" sz="2400" b="0" i="0" u="none" strike="noStrike" dirty="0">
              <a:solidFill>
                <a:srgbClr val="403B3B"/>
              </a:solidFill>
              <a:effectLst/>
            </a:endParaRPr>
          </a:p>
        </p:txBody>
      </p:sp>
      <p:pic>
        <p:nvPicPr>
          <p:cNvPr id="6" name="图片 8" descr="QQ截图20180427175357.png">
            <a:extLst>
              <a:ext uri="{FF2B5EF4-FFF2-40B4-BE49-F238E27FC236}">
                <a16:creationId xmlns:a16="http://schemas.microsoft.com/office/drawing/2014/main" id="{7F6093D7-F4D2-B5E4-4F88-F5D464071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44" y="2743414"/>
            <a:ext cx="4470101" cy="234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4CC5CEF6-7D64-90A4-7F2E-4921E782AE50}"/>
              </a:ext>
            </a:extLst>
          </p:cNvPr>
          <p:cNvSpPr/>
          <p:nvPr/>
        </p:nvSpPr>
        <p:spPr>
          <a:xfrm>
            <a:off x="301139" y="5328817"/>
            <a:ext cx="5846471" cy="738664"/>
          </a:xfrm>
          <a:prstGeom prst="rect">
            <a:avLst/>
          </a:prstGeom>
        </p:spPr>
        <p:txBody>
          <a:bodyPr wrap="square">
            <a:spAutoFit/>
          </a:bodyPr>
          <a:lstStyle/>
          <a:p>
            <a:pPr algn="just"/>
            <a:r>
              <a:rPr lang="en-US" sz="1400" b="1" dirty="0">
                <a:solidFill>
                  <a:srgbClr val="403B3B"/>
                </a:solidFill>
              </a:rPr>
              <a:t>Figure 1</a:t>
            </a:r>
            <a:r>
              <a:rPr lang="en-US" sz="1400" dirty="0">
                <a:solidFill>
                  <a:srgbClr val="403B3B"/>
                </a:solidFill>
              </a:rPr>
              <a:t> Proportional distribution of cancer type by age group, 2001–10, all regions combined </a:t>
            </a:r>
            <a:r>
              <a:rPr lang="en-US" sz="1400" dirty="0" err="1">
                <a:solidFill>
                  <a:srgbClr val="403B3B"/>
                </a:solidFill>
              </a:rPr>
              <a:t>Tumours</a:t>
            </a:r>
            <a:r>
              <a:rPr lang="en-US" sz="1400" dirty="0">
                <a:solidFill>
                  <a:srgbClr val="403B3B"/>
                </a:solidFill>
              </a:rPr>
              <a:t> classified by International Classification of Childhood Cancer</a:t>
            </a:r>
          </a:p>
        </p:txBody>
      </p:sp>
      <p:sp>
        <p:nvSpPr>
          <p:cNvPr id="9" name="文本框 8">
            <a:extLst>
              <a:ext uri="{FF2B5EF4-FFF2-40B4-BE49-F238E27FC236}">
                <a16:creationId xmlns:a16="http://schemas.microsoft.com/office/drawing/2014/main" id="{D4FA18BA-D680-E6E7-8869-C494CA80FE05}"/>
              </a:ext>
            </a:extLst>
          </p:cNvPr>
          <p:cNvSpPr txBox="1"/>
          <p:nvPr/>
        </p:nvSpPr>
        <p:spPr>
          <a:xfrm>
            <a:off x="6526308" y="933513"/>
            <a:ext cx="5413901" cy="1951816"/>
          </a:xfrm>
          <a:prstGeom prst="rect">
            <a:avLst/>
          </a:prstGeom>
          <a:noFill/>
        </p:spPr>
        <p:txBody>
          <a:bodyPr wrap="square">
            <a:spAutoFit/>
          </a:bodyPr>
          <a:lstStyle/>
          <a:p>
            <a:pPr algn="just">
              <a:lnSpc>
                <a:spcPts val="2500"/>
              </a:lnSpc>
            </a:pPr>
            <a:r>
              <a:rPr lang="en-US" altLang="zh-CN" sz="2400" b="1" dirty="0">
                <a:solidFill>
                  <a:srgbClr val="403B3B"/>
                </a:solidFill>
              </a:rPr>
              <a:t>China</a:t>
            </a:r>
          </a:p>
          <a:p>
            <a:pPr algn="just"/>
            <a:r>
              <a:rPr lang="en-US" altLang="zh-CN" sz="2000" dirty="0">
                <a:solidFill>
                  <a:srgbClr val="403B3B"/>
                </a:solidFill>
              </a:rPr>
              <a:t>The 5-year prevalence of cancer among children and adolescents in 2020 was 120,028</a:t>
            </a:r>
          </a:p>
          <a:p>
            <a:pPr marL="342900" indent="-342900" algn="just">
              <a:buFont typeface="Arial" panose="020B0604020202020204" pitchFamily="34" charset="0"/>
              <a:buChar char="•"/>
            </a:pPr>
            <a:r>
              <a:rPr lang="en-US" altLang="zh-CN" sz="2000" dirty="0">
                <a:solidFill>
                  <a:srgbClr val="403B3B"/>
                </a:solidFill>
              </a:rPr>
              <a:t>0~14 year-old</a:t>
            </a:r>
          </a:p>
          <a:p>
            <a:pPr marL="358775" algn="just"/>
            <a:r>
              <a:rPr lang="en-US" altLang="zh-CN" sz="2000" dirty="0">
                <a:solidFill>
                  <a:srgbClr val="403B3B"/>
                </a:solidFill>
              </a:rPr>
              <a:t> 2009  107.8 per million</a:t>
            </a:r>
          </a:p>
          <a:p>
            <a:pPr marL="358775" algn="just"/>
            <a:r>
              <a:rPr lang="en-US" altLang="zh-CN" sz="2000" dirty="0">
                <a:solidFill>
                  <a:srgbClr val="403B3B"/>
                </a:solidFill>
              </a:rPr>
              <a:t> 2012   113.5 per million</a:t>
            </a:r>
          </a:p>
        </p:txBody>
      </p:sp>
      <p:graphicFrame>
        <p:nvGraphicFramePr>
          <p:cNvPr id="10" name="图表 9">
            <a:extLst>
              <a:ext uri="{FF2B5EF4-FFF2-40B4-BE49-F238E27FC236}">
                <a16:creationId xmlns:a16="http://schemas.microsoft.com/office/drawing/2014/main" id="{7EEE04D0-52D9-67EE-7DF5-C595CBF70B0E}"/>
              </a:ext>
            </a:extLst>
          </p:cNvPr>
          <p:cNvGraphicFramePr/>
          <p:nvPr>
            <p:extLst>
              <p:ext uri="{D42A27DB-BD31-4B8C-83A1-F6EECF244321}">
                <p14:modId xmlns:p14="http://schemas.microsoft.com/office/powerpoint/2010/main" val="3317058918"/>
              </p:ext>
            </p:extLst>
          </p:nvPr>
        </p:nvGraphicFramePr>
        <p:xfrm>
          <a:off x="6526308" y="3222447"/>
          <a:ext cx="4365350" cy="2475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423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2B76375-1A96-D415-C526-3CE198FDC0BC}"/>
              </a:ext>
            </a:extLst>
          </p:cNvPr>
          <p:cNvSpPr txBox="1"/>
          <p:nvPr/>
        </p:nvSpPr>
        <p:spPr>
          <a:xfrm>
            <a:off x="5261815" y="36022"/>
            <a:ext cx="3106043" cy="769441"/>
          </a:xfrm>
          <a:prstGeom prst="rect">
            <a:avLst/>
          </a:prstGeom>
          <a:noFill/>
        </p:spPr>
        <p:txBody>
          <a:bodyPr wrap="none" rtlCol="0">
            <a:spAutoFit/>
          </a:bodyPr>
          <a:lstStyle/>
          <a:p>
            <a:r>
              <a:rPr lang="en-ID" sz="4400" b="1" u="sng" dirty="0">
                <a:solidFill>
                  <a:srgbClr val="7030A0"/>
                </a:solidFill>
              </a:rPr>
              <a:t>Introduction</a:t>
            </a:r>
          </a:p>
        </p:txBody>
      </p:sp>
      <p:sp>
        <p:nvSpPr>
          <p:cNvPr id="5" name="TextBox 3">
            <a:extLst>
              <a:ext uri="{FF2B5EF4-FFF2-40B4-BE49-F238E27FC236}">
                <a16:creationId xmlns:a16="http://schemas.microsoft.com/office/drawing/2014/main" id="{A665C244-8C67-61F5-7AFF-7D87D6AE95BC}"/>
              </a:ext>
            </a:extLst>
          </p:cNvPr>
          <p:cNvSpPr txBox="1"/>
          <p:nvPr/>
        </p:nvSpPr>
        <p:spPr>
          <a:xfrm>
            <a:off x="254391" y="751944"/>
            <a:ext cx="11299874" cy="5632311"/>
          </a:xfrm>
          <a:prstGeom prst="rect">
            <a:avLst/>
          </a:prstGeom>
          <a:noFill/>
        </p:spPr>
        <p:txBody>
          <a:bodyPr wrap="square">
            <a:spAutoFit/>
          </a:bodyPr>
          <a:lstStyle/>
          <a:p>
            <a:pPr algn="just"/>
            <a:r>
              <a:rPr lang="en-US" sz="2400" b="0" i="0" u="none" strike="noStrike" dirty="0">
                <a:solidFill>
                  <a:srgbClr val="403B3B"/>
                </a:solidFill>
                <a:effectLst/>
              </a:rPr>
              <a:t>-  Cancer itself and the treatment of cancer have great impact on the children’s health status and lead to limited physical activities. Common symptom distress include fatigue, nausea, vomiting, emotional distress, etc</a:t>
            </a:r>
            <a:r>
              <a:rPr lang="en-US" sz="2400" dirty="0">
                <a:solidFill>
                  <a:srgbClr val="403B3B"/>
                </a:solidFill>
              </a:rPr>
              <a:t>.</a:t>
            </a:r>
            <a:endParaRPr lang="en-US" sz="2400" b="0" i="0" u="none" strike="noStrike" dirty="0">
              <a:solidFill>
                <a:srgbClr val="403B3B"/>
              </a:solidFill>
              <a:effectLst/>
            </a:endParaRPr>
          </a:p>
          <a:p>
            <a:pPr algn="just"/>
            <a:endParaRPr lang="en-US" sz="2400" b="0" i="0" u="none" strike="noStrike" dirty="0">
              <a:solidFill>
                <a:srgbClr val="403B3B"/>
              </a:solidFill>
              <a:effectLst/>
            </a:endParaRPr>
          </a:p>
          <a:p>
            <a:pPr algn="just"/>
            <a:r>
              <a:rPr lang="en-US" sz="2400" b="0" i="0" u="none" strike="noStrike" dirty="0">
                <a:solidFill>
                  <a:srgbClr val="403B3B"/>
                </a:solidFill>
                <a:effectLst/>
              </a:rPr>
              <a:t>-While a consistent focus has been placed on single symptom prevalence and management, more recent studies note that cancer symptoms rarely appear alone but more often co-occur as symptom clusters, which are two or more concurrent symptoms that are associated and have a common cancer cause.</a:t>
            </a:r>
          </a:p>
          <a:p>
            <a:pPr algn="just"/>
            <a:endParaRPr lang="en-US" sz="2400" dirty="0">
              <a:solidFill>
                <a:srgbClr val="403B3B"/>
              </a:solidFill>
            </a:endParaRPr>
          </a:p>
          <a:p>
            <a:pPr algn="just"/>
            <a:r>
              <a:rPr lang="en-US" altLang="zh-CN" sz="2400" dirty="0">
                <a:solidFill>
                  <a:srgbClr val="403B3B"/>
                </a:solidFill>
              </a:rPr>
              <a:t>-Studies on symptom clusters have normally used a symptom-centered approach to demonstrate the relationship between symptoms. such as pain-insomnia-fatigue etc. Latent profile analysis (LPA), one example of a person-centered approach. which classifies individuals from a heterogeneous population into homogeneous subgroups, making it possible to find the most severe patient groups and provide tailored supportive care to these groups.</a:t>
            </a:r>
            <a:endParaRPr lang="en-US" sz="2400" dirty="0">
              <a:solidFill>
                <a:srgbClr val="403B3B"/>
              </a:solidFill>
            </a:endParaRPr>
          </a:p>
        </p:txBody>
      </p:sp>
    </p:spTree>
    <p:extLst>
      <p:ext uri="{BB962C8B-B14F-4D97-AF65-F5344CB8AC3E}">
        <p14:creationId xmlns:p14="http://schemas.microsoft.com/office/powerpoint/2010/main" val="215133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44B8551-4AB4-3CBD-0F2F-45744BE9426B}"/>
              </a:ext>
            </a:extLst>
          </p:cNvPr>
          <p:cNvSpPr txBox="1"/>
          <p:nvPr/>
        </p:nvSpPr>
        <p:spPr>
          <a:xfrm>
            <a:off x="5261815" y="36022"/>
            <a:ext cx="2636812" cy="769441"/>
          </a:xfrm>
          <a:prstGeom prst="rect">
            <a:avLst/>
          </a:prstGeom>
          <a:noFill/>
        </p:spPr>
        <p:txBody>
          <a:bodyPr wrap="none" rtlCol="0">
            <a:spAutoFit/>
          </a:bodyPr>
          <a:lstStyle/>
          <a:p>
            <a:r>
              <a:rPr lang="en-ID" sz="4400" b="1" u="sng" dirty="0">
                <a:solidFill>
                  <a:srgbClr val="7030A0"/>
                </a:solidFill>
              </a:rPr>
              <a:t>Objectives</a:t>
            </a:r>
          </a:p>
        </p:txBody>
      </p:sp>
      <p:sp>
        <p:nvSpPr>
          <p:cNvPr id="5" name="TextBox 3">
            <a:extLst>
              <a:ext uri="{FF2B5EF4-FFF2-40B4-BE49-F238E27FC236}">
                <a16:creationId xmlns:a16="http://schemas.microsoft.com/office/drawing/2014/main" id="{37A2C706-7BD4-62E9-07E5-76788A5EBAC5}"/>
              </a:ext>
            </a:extLst>
          </p:cNvPr>
          <p:cNvSpPr txBox="1"/>
          <p:nvPr/>
        </p:nvSpPr>
        <p:spPr>
          <a:xfrm>
            <a:off x="446063" y="1083751"/>
            <a:ext cx="11299874" cy="1938992"/>
          </a:xfrm>
          <a:prstGeom prst="rect">
            <a:avLst/>
          </a:prstGeom>
          <a:noFill/>
        </p:spPr>
        <p:txBody>
          <a:bodyPr wrap="square">
            <a:spAutoFit/>
          </a:bodyPr>
          <a:lstStyle/>
          <a:p>
            <a:pPr algn="just"/>
            <a:r>
              <a:rPr lang="en-US" sz="2400" b="0" i="0" u="none" strike="noStrike" dirty="0">
                <a:solidFill>
                  <a:srgbClr val="403B3B"/>
                </a:solidFill>
                <a:effectLst/>
              </a:rPr>
              <a:t>The aim of this study was to </a:t>
            </a:r>
          </a:p>
          <a:p>
            <a:pPr marL="342900" indent="-342900" algn="just">
              <a:buFontTx/>
              <a:buChar char="-"/>
            </a:pPr>
            <a:r>
              <a:rPr lang="en-US" sz="2400" b="0" i="0" u="none" strike="noStrike" dirty="0">
                <a:solidFill>
                  <a:srgbClr val="403B3B"/>
                </a:solidFill>
                <a:effectLst/>
              </a:rPr>
              <a:t>identify groups of patients who experience similar levels of symptoms by using latent profile analysis (LPA) </a:t>
            </a:r>
          </a:p>
          <a:p>
            <a:pPr marL="342900" indent="-342900" algn="just">
              <a:buFontTx/>
              <a:buChar char="-"/>
            </a:pPr>
            <a:r>
              <a:rPr lang="en-US" sz="2400" b="0" i="0" u="none" strike="noStrike" dirty="0">
                <a:solidFill>
                  <a:srgbClr val="403B3B"/>
                </a:solidFill>
                <a:effectLst/>
              </a:rPr>
              <a:t>explore the effect of profiles on physical activity among children and adolescents with cancer</a:t>
            </a:r>
          </a:p>
        </p:txBody>
      </p:sp>
    </p:spTree>
    <p:extLst>
      <p:ext uri="{BB962C8B-B14F-4D97-AF65-F5344CB8AC3E}">
        <p14:creationId xmlns:p14="http://schemas.microsoft.com/office/powerpoint/2010/main" val="12001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905A4CFD-C842-2BAB-5736-BFF87ED623F5}"/>
              </a:ext>
            </a:extLst>
          </p:cNvPr>
          <p:cNvSpPr txBox="1"/>
          <p:nvPr/>
        </p:nvSpPr>
        <p:spPr>
          <a:xfrm>
            <a:off x="5261815" y="36022"/>
            <a:ext cx="2287165" cy="769441"/>
          </a:xfrm>
          <a:prstGeom prst="rect">
            <a:avLst/>
          </a:prstGeom>
          <a:noFill/>
        </p:spPr>
        <p:txBody>
          <a:bodyPr wrap="none" rtlCol="0">
            <a:spAutoFit/>
          </a:bodyPr>
          <a:lstStyle/>
          <a:p>
            <a:r>
              <a:rPr lang="en-ID" sz="4400" b="1" u="sng" dirty="0">
                <a:solidFill>
                  <a:srgbClr val="7030A0"/>
                </a:solidFill>
              </a:rPr>
              <a:t>Methods</a:t>
            </a:r>
          </a:p>
        </p:txBody>
      </p:sp>
      <p:sp>
        <p:nvSpPr>
          <p:cNvPr id="5" name="TextBox 3">
            <a:extLst>
              <a:ext uri="{FF2B5EF4-FFF2-40B4-BE49-F238E27FC236}">
                <a16:creationId xmlns:a16="http://schemas.microsoft.com/office/drawing/2014/main" id="{1F7A2A54-C66A-5B26-627B-A61983921F98}"/>
              </a:ext>
            </a:extLst>
          </p:cNvPr>
          <p:cNvSpPr txBox="1"/>
          <p:nvPr/>
        </p:nvSpPr>
        <p:spPr>
          <a:xfrm>
            <a:off x="446063" y="1136759"/>
            <a:ext cx="11299874" cy="4431983"/>
          </a:xfrm>
          <a:prstGeom prst="rect">
            <a:avLst/>
          </a:prstGeom>
          <a:noFill/>
        </p:spPr>
        <p:txBody>
          <a:bodyPr wrap="square">
            <a:spAutoFit/>
          </a:bodyPr>
          <a:lstStyle/>
          <a:p>
            <a:pPr marL="285750" indent="-285750" algn="just">
              <a:buFontTx/>
              <a:buChar char="-"/>
            </a:pPr>
            <a:r>
              <a:rPr lang="en-US" altLang="zh-CN" sz="2400" b="1" dirty="0">
                <a:solidFill>
                  <a:srgbClr val="403B3B"/>
                </a:solidFill>
              </a:rPr>
              <a:t>Samples</a:t>
            </a:r>
          </a:p>
          <a:p>
            <a:pPr marL="285750" indent="-285750" algn="just">
              <a:buFont typeface="Wingdings" panose="05000000000000000000" pitchFamily="2" charset="2"/>
              <a:buChar char=""/>
            </a:pPr>
            <a:r>
              <a:rPr lang="en-US" altLang="zh-CN" sz="2400" dirty="0">
                <a:solidFill>
                  <a:srgbClr val="403B3B"/>
                </a:solidFill>
              </a:rPr>
              <a:t>Children with cancer aged 10-18 were eligible and recruited in two tertiary hospitals </a:t>
            </a:r>
            <a:r>
              <a:rPr lang="en-US" altLang="zh-CN" sz="2400" b="1" dirty="0">
                <a:solidFill>
                  <a:srgbClr val="403B3B"/>
                </a:solidFill>
              </a:rPr>
              <a:t>Inclusion criteria</a:t>
            </a:r>
            <a:r>
              <a:rPr lang="en-US" altLang="zh-CN" sz="2400" dirty="0">
                <a:solidFill>
                  <a:srgbClr val="403B3B"/>
                </a:solidFill>
              </a:rPr>
              <a:t>: diagnosed with cancer and were in treatment; (3) able to understand and speak Chinese; and (4) willing to participate in this study.  </a:t>
            </a:r>
            <a:r>
              <a:rPr lang="en-US" altLang="zh-CN" sz="2400" b="1" dirty="0">
                <a:solidFill>
                  <a:srgbClr val="403B3B"/>
                </a:solidFill>
              </a:rPr>
              <a:t>exclusion criteria  </a:t>
            </a:r>
            <a:r>
              <a:rPr lang="en-US" altLang="zh-CN" sz="2400" dirty="0">
                <a:solidFill>
                  <a:srgbClr val="403B3B"/>
                </a:solidFill>
              </a:rPr>
              <a:t>were: (1) psychiatric conditions or cognitive or other impairments (e.g., visual) and (2) a life expectancy of fewer than 6 weeks</a:t>
            </a:r>
          </a:p>
          <a:p>
            <a:pPr marL="285750" indent="-285750" algn="just">
              <a:buFontTx/>
              <a:buChar char="-"/>
            </a:pPr>
            <a:endParaRPr lang="en-US" altLang="zh-CN" sz="2400" dirty="0">
              <a:solidFill>
                <a:srgbClr val="403B3B"/>
              </a:solidFill>
            </a:endParaRPr>
          </a:p>
          <a:p>
            <a:pPr marL="285750" indent="-285750" algn="just">
              <a:buFontTx/>
              <a:buChar char="-"/>
            </a:pPr>
            <a:r>
              <a:rPr lang="en-US" altLang="zh-CN" sz="2400" b="1" dirty="0">
                <a:solidFill>
                  <a:srgbClr val="403B3B"/>
                </a:solidFill>
              </a:rPr>
              <a:t>Measures</a:t>
            </a:r>
          </a:p>
          <a:p>
            <a:pPr marL="285750" indent="-285750" algn="just">
              <a:buFont typeface="Wingdings" panose="05000000000000000000" pitchFamily="2" charset="2"/>
              <a:buChar char=""/>
            </a:pPr>
            <a:r>
              <a:rPr lang="en-US" altLang="zh-CN" sz="2400" b="1" dirty="0">
                <a:solidFill>
                  <a:srgbClr val="403B3B"/>
                </a:solidFill>
              </a:rPr>
              <a:t>Parent-reported</a:t>
            </a:r>
            <a:r>
              <a:rPr lang="en-US" altLang="zh-CN" sz="2400" dirty="0">
                <a:solidFill>
                  <a:srgbClr val="403B3B"/>
                </a:solidFill>
              </a:rPr>
              <a:t>: Demographic and disease-related </a:t>
            </a:r>
            <a:r>
              <a:rPr lang="en-US" altLang="zh-CN" sz="2400" dirty="0" err="1">
                <a:solidFill>
                  <a:srgbClr val="403B3B"/>
                </a:solidFill>
              </a:rPr>
              <a:t>questionaires</a:t>
            </a:r>
            <a:endParaRPr lang="en-US" altLang="zh-CN" sz="2400" dirty="0">
              <a:solidFill>
                <a:srgbClr val="403B3B"/>
              </a:solidFill>
            </a:endParaRPr>
          </a:p>
          <a:p>
            <a:pPr marL="285750" indent="-285750" algn="just">
              <a:buFont typeface="Wingdings" panose="05000000000000000000" pitchFamily="2" charset="2"/>
              <a:buChar char=""/>
            </a:pPr>
            <a:r>
              <a:rPr lang="en-US" altLang="zh-CN" sz="2400" b="1" dirty="0">
                <a:solidFill>
                  <a:srgbClr val="403B3B"/>
                </a:solidFill>
              </a:rPr>
              <a:t>Child Self-reported</a:t>
            </a:r>
            <a:r>
              <a:rPr lang="zh-CN" altLang="en-US" sz="2400" dirty="0">
                <a:solidFill>
                  <a:srgbClr val="403B3B"/>
                </a:solidFill>
              </a:rPr>
              <a:t>：</a:t>
            </a:r>
            <a:r>
              <a:rPr lang="en-US" altLang="zh-CN" sz="2400" dirty="0">
                <a:solidFill>
                  <a:srgbClr val="403B3B"/>
                </a:solidFill>
              </a:rPr>
              <a:t>Memorial Symptom Assessment Scale (MSAS,10-18). </a:t>
            </a:r>
          </a:p>
          <a:p>
            <a:pPr algn="just"/>
            <a:r>
              <a:rPr lang="en-US" altLang="zh-CN" sz="2400" dirty="0">
                <a:solidFill>
                  <a:srgbClr val="403B3B"/>
                </a:solidFill>
              </a:rPr>
              <a:t>                                           Children’ s Leisure Time Activities Study Survey (CLASS)</a:t>
            </a:r>
          </a:p>
          <a:p>
            <a:pPr marL="285750" indent="-285750" algn="just">
              <a:buFontTx/>
              <a:buChar char="-"/>
            </a:pPr>
            <a:endParaRPr lang="en-US" altLang="zh-CN" kern="1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2862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393052F-98B2-4A48-F437-B4373FAC963B}"/>
              </a:ext>
            </a:extLst>
          </p:cNvPr>
          <p:cNvSpPr txBox="1"/>
          <p:nvPr/>
        </p:nvSpPr>
        <p:spPr>
          <a:xfrm>
            <a:off x="5261815" y="36022"/>
            <a:ext cx="2287165" cy="769441"/>
          </a:xfrm>
          <a:prstGeom prst="rect">
            <a:avLst/>
          </a:prstGeom>
          <a:noFill/>
        </p:spPr>
        <p:txBody>
          <a:bodyPr wrap="none" rtlCol="0">
            <a:spAutoFit/>
          </a:bodyPr>
          <a:lstStyle/>
          <a:p>
            <a:r>
              <a:rPr lang="en-US" altLang="zh-CN" sz="4400" b="1" u="sng" dirty="0">
                <a:solidFill>
                  <a:srgbClr val="7030A0"/>
                </a:solidFill>
              </a:rPr>
              <a:t>Methods</a:t>
            </a:r>
            <a:endParaRPr lang="en-ID" sz="4400" b="1" u="sng" dirty="0">
              <a:solidFill>
                <a:srgbClr val="7030A0"/>
              </a:solidFill>
            </a:endParaRPr>
          </a:p>
        </p:txBody>
      </p:sp>
      <p:grpSp>
        <p:nvGrpSpPr>
          <p:cNvPr id="6" name="组合 5">
            <a:extLst>
              <a:ext uri="{FF2B5EF4-FFF2-40B4-BE49-F238E27FC236}">
                <a16:creationId xmlns:a16="http://schemas.microsoft.com/office/drawing/2014/main" id="{165858E9-1289-4457-9EFD-0AF7D46B4B6B}"/>
              </a:ext>
            </a:extLst>
          </p:cNvPr>
          <p:cNvGrpSpPr/>
          <p:nvPr/>
        </p:nvGrpSpPr>
        <p:grpSpPr>
          <a:xfrm>
            <a:off x="661283" y="5405243"/>
            <a:ext cx="5303520" cy="663203"/>
            <a:chOff x="0" y="3032690"/>
            <a:chExt cx="5303520" cy="663203"/>
          </a:xfrm>
          <a:solidFill>
            <a:schemeClr val="accent6">
              <a:lumMod val="75000"/>
            </a:schemeClr>
          </a:solidFill>
        </p:grpSpPr>
        <p:sp>
          <p:nvSpPr>
            <p:cNvPr id="7" name="矩形 6">
              <a:extLst>
                <a:ext uri="{FF2B5EF4-FFF2-40B4-BE49-F238E27FC236}">
                  <a16:creationId xmlns:a16="http://schemas.microsoft.com/office/drawing/2014/main" id="{1AADDD32-096B-8C11-0BE9-27B3FDB7DA4B}"/>
                </a:ext>
              </a:extLst>
            </p:cNvPr>
            <p:cNvSpPr/>
            <p:nvPr/>
          </p:nvSpPr>
          <p:spPr>
            <a:xfrm>
              <a:off x="0" y="3032690"/>
              <a:ext cx="5303520" cy="6632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8" name="文本框 7">
              <a:extLst>
                <a:ext uri="{FF2B5EF4-FFF2-40B4-BE49-F238E27FC236}">
                  <a16:creationId xmlns:a16="http://schemas.microsoft.com/office/drawing/2014/main" id="{4AECB3EA-99CA-6B93-2A77-55A25702ED33}"/>
                </a:ext>
              </a:extLst>
            </p:cNvPr>
            <p:cNvSpPr txBox="1"/>
            <p:nvPr/>
          </p:nvSpPr>
          <p:spPr>
            <a:xfrm>
              <a:off x="0" y="3032690"/>
              <a:ext cx="5303520" cy="6632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dirty="0"/>
                <a:t>Analyzing difference in physical activity level among patient profiles</a:t>
              </a:r>
              <a:endParaRPr lang="zh-CN" altLang="en-US" sz="2000" dirty="0"/>
            </a:p>
          </p:txBody>
        </p:sp>
      </p:grpSp>
      <p:grpSp>
        <p:nvGrpSpPr>
          <p:cNvPr id="9" name="组合 8">
            <a:extLst>
              <a:ext uri="{FF2B5EF4-FFF2-40B4-BE49-F238E27FC236}">
                <a16:creationId xmlns:a16="http://schemas.microsoft.com/office/drawing/2014/main" id="{538436EC-2B12-5540-BBBC-FB06F5BE0606}"/>
              </a:ext>
            </a:extLst>
          </p:cNvPr>
          <p:cNvGrpSpPr/>
          <p:nvPr/>
        </p:nvGrpSpPr>
        <p:grpSpPr>
          <a:xfrm>
            <a:off x="661283" y="4393927"/>
            <a:ext cx="5303520" cy="1020007"/>
            <a:chOff x="0" y="2021374"/>
            <a:chExt cx="5303520" cy="1020007"/>
          </a:xfrm>
          <a:solidFill>
            <a:schemeClr val="accent6">
              <a:lumMod val="75000"/>
            </a:schemeClr>
          </a:solidFill>
        </p:grpSpPr>
        <p:sp>
          <p:nvSpPr>
            <p:cNvPr id="10" name="标注: 上箭头 9">
              <a:extLst>
                <a:ext uri="{FF2B5EF4-FFF2-40B4-BE49-F238E27FC236}">
                  <a16:creationId xmlns:a16="http://schemas.microsoft.com/office/drawing/2014/main" id="{D61F0BF7-963F-4AA5-E29D-4015F7C7DAFA}"/>
                </a:ext>
              </a:extLst>
            </p:cNvPr>
            <p:cNvSpPr/>
            <p:nvPr/>
          </p:nvSpPr>
          <p:spPr>
            <a:xfrm rot="10800000">
              <a:off x="0" y="2021374"/>
              <a:ext cx="5303520" cy="1020007"/>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标注: 上箭头 6">
              <a:extLst>
                <a:ext uri="{FF2B5EF4-FFF2-40B4-BE49-F238E27FC236}">
                  <a16:creationId xmlns:a16="http://schemas.microsoft.com/office/drawing/2014/main" id="{AE2A92BD-0F08-0C2B-2083-3F9286B59C77}"/>
                </a:ext>
              </a:extLst>
            </p:cNvPr>
            <p:cNvSpPr txBox="1"/>
            <p:nvPr/>
          </p:nvSpPr>
          <p:spPr>
            <a:xfrm rot="21600000">
              <a:off x="0" y="2021374"/>
              <a:ext cx="5303520" cy="66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Defining/labeling the latent patient profile</a:t>
              </a:r>
              <a:endParaRPr lang="zh-CN" altLang="en-US" sz="2000" kern="1200" dirty="0"/>
            </a:p>
          </p:txBody>
        </p:sp>
      </p:grpSp>
      <p:grpSp>
        <p:nvGrpSpPr>
          <p:cNvPr id="12" name="组合 11">
            <a:extLst>
              <a:ext uri="{FF2B5EF4-FFF2-40B4-BE49-F238E27FC236}">
                <a16:creationId xmlns:a16="http://schemas.microsoft.com/office/drawing/2014/main" id="{7067A81E-98C7-153F-48E8-65F4A765F65D}"/>
              </a:ext>
            </a:extLst>
          </p:cNvPr>
          <p:cNvGrpSpPr/>
          <p:nvPr/>
        </p:nvGrpSpPr>
        <p:grpSpPr>
          <a:xfrm>
            <a:off x="661283" y="3383868"/>
            <a:ext cx="5303520" cy="1020007"/>
            <a:chOff x="0" y="1011315"/>
            <a:chExt cx="5303520" cy="1020007"/>
          </a:xfrm>
          <a:solidFill>
            <a:schemeClr val="accent6">
              <a:lumMod val="75000"/>
            </a:schemeClr>
          </a:solidFill>
        </p:grpSpPr>
        <p:sp>
          <p:nvSpPr>
            <p:cNvPr id="13" name="标注: 上箭头 12">
              <a:extLst>
                <a:ext uri="{FF2B5EF4-FFF2-40B4-BE49-F238E27FC236}">
                  <a16:creationId xmlns:a16="http://schemas.microsoft.com/office/drawing/2014/main" id="{1DA99CCC-D1B2-5DE5-4E41-08F07171B147}"/>
                </a:ext>
              </a:extLst>
            </p:cNvPr>
            <p:cNvSpPr/>
            <p:nvPr/>
          </p:nvSpPr>
          <p:spPr>
            <a:xfrm rot="10800000">
              <a:off x="0" y="1011315"/>
              <a:ext cx="5303520" cy="1020007"/>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4" name="标注: 上箭头 8">
              <a:extLst>
                <a:ext uri="{FF2B5EF4-FFF2-40B4-BE49-F238E27FC236}">
                  <a16:creationId xmlns:a16="http://schemas.microsoft.com/office/drawing/2014/main" id="{88389AFF-8D5D-A053-DC43-F4F920BDAF33}"/>
                </a:ext>
              </a:extLst>
            </p:cNvPr>
            <p:cNvSpPr txBox="1"/>
            <p:nvPr/>
          </p:nvSpPr>
          <p:spPr>
            <a:xfrm rot="21600000">
              <a:off x="0" y="1011315"/>
              <a:ext cx="5303520" cy="66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Examining the latent profiles classification</a:t>
              </a:r>
              <a:endParaRPr lang="zh-CN" altLang="en-US" sz="2000" kern="1200" dirty="0"/>
            </a:p>
          </p:txBody>
        </p:sp>
      </p:grpSp>
      <p:grpSp>
        <p:nvGrpSpPr>
          <p:cNvPr id="15" name="组合 14">
            <a:extLst>
              <a:ext uri="{FF2B5EF4-FFF2-40B4-BE49-F238E27FC236}">
                <a16:creationId xmlns:a16="http://schemas.microsoft.com/office/drawing/2014/main" id="{BD7B12F5-7F62-7B37-4B20-460A1677FA9C}"/>
              </a:ext>
            </a:extLst>
          </p:cNvPr>
          <p:cNvGrpSpPr/>
          <p:nvPr/>
        </p:nvGrpSpPr>
        <p:grpSpPr>
          <a:xfrm>
            <a:off x="661283" y="2446862"/>
            <a:ext cx="5303520" cy="1020007"/>
            <a:chOff x="0" y="74309"/>
            <a:chExt cx="5303520" cy="1020007"/>
          </a:xfrm>
          <a:solidFill>
            <a:schemeClr val="accent6">
              <a:lumMod val="75000"/>
            </a:schemeClr>
          </a:solidFill>
        </p:grpSpPr>
        <p:sp>
          <p:nvSpPr>
            <p:cNvPr id="16" name="标注: 上箭头 15">
              <a:extLst>
                <a:ext uri="{FF2B5EF4-FFF2-40B4-BE49-F238E27FC236}">
                  <a16:creationId xmlns:a16="http://schemas.microsoft.com/office/drawing/2014/main" id="{B4C6A1B3-7636-A2BA-FE6A-283639ECC5DB}"/>
                </a:ext>
              </a:extLst>
            </p:cNvPr>
            <p:cNvSpPr/>
            <p:nvPr/>
          </p:nvSpPr>
          <p:spPr>
            <a:xfrm rot="10800000">
              <a:off x="0" y="74309"/>
              <a:ext cx="5303520" cy="1020007"/>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7" name="标注: 上箭头 10">
              <a:extLst>
                <a:ext uri="{FF2B5EF4-FFF2-40B4-BE49-F238E27FC236}">
                  <a16:creationId xmlns:a16="http://schemas.microsoft.com/office/drawing/2014/main" id="{11C68925-7493-CF29-7B35-EEF21D62E669}"/>
                </a:ext>
              </a:extLst>
            </p:cNvPr>
            <p:cNvSpPr txBox="1"/>
            <p:nvPr/>
          </p:nvSpPr>
          <p:spPr>
            <a:xfrm rot="21600000">
              <a:off x="0" y="74309"/>
              <a:ext cx="5303520" cy="6627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Determining the optimal number of latent patient profile</a:t>
              </a:r>
              <a:endParaRPr lang="zh-CN" altLang="en-US" sz="2000" kern="1200" dirty="0"/>
            </a:p>
          </p:txBody>
        </p:sp>
      </p:grpSp>
      <p:sp>
        <p:nvSpPr>
          <p:cNvPr id="18" name="TextBox 4">
            <a:extLst>
              <a:ext uri="{FF2B5EF4-FFF2-40B4-BE49-F238E27FC236}">
                <a16:creationId xmlns:a16="http://schemas.microsoft.com/office/drawing/2014/main" id="{E4080072-4854-869E-4686-D59B95CC4618}"/>
              </a:ext>
            </a:extLst>
          </p:cNvPr>
          <p:cNvSpPr txBox="1"/>
          <p:nvPr/>
        </p:nvSpPr>
        <p:spPr>
          <a:xfrm>
            <a:off x="895555" y="6087115"/>
            <a:ext cx="8732520" cy="461665"/>
          </a:xfrm>
          <a:prstGeom prst="rect">
            <a:avLst/>
          </a:prstGeom>
          <a:noFill/>
        </p:spPr>
        <p:txBody>
          <a:bodyPr wrap="square" rtlCol="0">
            <a:spAutoFit/>
          </a:bodyPr>
          <a:lstStyle/>
          <a:p>
            <a:r>
              <a:rPr lang="en-US" altLang="zh-CN" sz="2000" dirty="0" err="1">
                <a:solidFill>
                  <a:schemeClr val="tx2"/>
                </a:solidFill>
                <a:cs typeface="Arial" panose="020B0604020202020204" pitchFamily="34" charset="0"/>
              </a:rPr>
              <a:t>Mplus</a:t>
            </a:r>
            <a:r>
              <a:rPr lang="en-US" altLang="zh-CN" sz="2000" dirty="0">
                <a:solidFill>
                  <a:schemeClr val="tx2"/>
                </a:solidFill>
                <a:cs typeface="Arial" panose="020B0604020202020204" pitchFamily="34" charset="0"/>
              </a:rPr>
              <a:t> 7.1 and SPSS 25.0 were  used to analyze the data</a:t>
            </a:r>
            <a:r>
              <a:rPr lang="en-US" altLang="zh-CN" sz="2400" dirty="0"/>
              <a:t>.</a:t>
            </a:r>
            <a:endParaRPr lang="zh-CN" altLang="en-US" sz="2400" dirty="0"/>
          </a:p>
        </p:txBody>
      </p:sp>
      <p:sp>
        <p:nvSpPr>
          <p:cNvPr id="19" name="文本框 18">
            <a:extLst>
              <a:ext uri="{FF2B5EF4-FFF2-40B4-BE49-F238E27FC236}">
                <a16:creationId xmlns:a16="http://schemas.microsoft.com/office/drawing/2014/main" id="{E1427425-155A-8B40-FD15-35DFB61779C0}"/>
              </a:ext>
            </a:extLst>
          </p:cNvPr>
          <p:cNvSpPr txBox="1"/>
          <p:nvPr/>
        </p:nvSpPr>
        <p:spPr>
          <a:xfrm>
            <a:off x="6096000" y="2407971"/>
            <a:ext cx="5303520" cy="1477328"/>
          </a:xfrm>
          <a:prstGeom prst="rect">
            <a:avLst/>
          </a:prstGeom>
          <a:noFill/>
        </p:spPr>
        <p:txBody>
          <a:bodyPr wrap="square" rtlCol="0">
            <a:spAutoFit/>
          </a:bodyPr>
          <a:lstStyle/>
          <a:p>
            <a:r>
              <a:rPr lang="en-US" altLang="zh-CN" dirty="0"/>
              <a:t>Model fit indices (AIC,BIC,SABIC)</a:t>
            </a:r>
          </a:p>
          <a:p>
            <a:endParaRPr lang="en-US" altLang="zh-CN" dirty="0"/>
          </a:p>
          <a:p>
            <a:endParaRPr lang="en-US" altLang="zh-CN" dirty="0"/>
          </a:p>
          <a:p>
            <a:endParaRPr lang="en-US" altLang="zh-CN" dirty="0"/>
          </a:p>
          <a:p>
            <a:r>
              <a:rPr lang="en-US" altLang="zh-CN" dirty="0"/>
              <a:t>Model comparing test(LMR LR, ALMR LR, BLRT</a:t>
            </a:r>
            <a:r>
              <a:rPr lang="zh-CN" altLang="en-US" dirty="0"/>
              <a:t>）</a:t>
            </a:r>
          </a:p>
        </p:txBody>
      </p:sp>
      <p:sp>
        <p:nvSpPr>
          <p:cNvPr id="20" name="矩形 19">
            <a:extLst>
              <a:ext uri="{FF2B5EF4-FFF2-40B4-BE49-F238E27FC236}">
                <a16:creationId xmlns:a16="http://schemas.microsoft.com/office/drawing/2014/main" id="{A2E20EDB-2206-3CB5-B38B-241B0AFB7CA5}"/>
              </a:ext>
            </a:extLst>
          </p:cNvPr>
          <p:cNvSpPr/>
          <p:nvPr/>
        </p:nvSpPr>
        <p:spPr>
          <a:xfrm>
            <a:off x="6227199" y="4379638"/>
            <a:ext cx="4164910" cy="646331"/>
          </a:xfrm>
          <a:prstGeom prst="rect">
            <a:avLst/>
          </a:prstGeom>
        </p:spPr>
        <p:txBody>
          <a:bodyPr wrap="square">
            <a:spAutoFit/>
          </a:bodyPr>
          <a:lstStyle/>
          <a:p>
            <a:r>
              <a:rPr lang="en-US" altLang="zh-CN" dirty="0"/>
              <a:t>Average posterior probabilities </a:t>
            </a:r>
          </a:p>
          <a:p>
            <a:r>
              <a:rPr lang="en-US" altLang="zh-CN" dirty="0"/>
              <a:t>The entropy statistic</a:t>
            </a:r>
            <a:endParaRPr lang="zh-CN" altLang="en-US" dirty="0"/>
          </a:p>
        </p:txBody>
      </p:sp>
      <p:sp>
        <p:nvSpPr>
          <p:cNvPr id="21" name="矩形 20">
            <a:extLst>
              <a:ext uri="{FF2B5EF4-FFF2-40B4-BE49-F238E27FC236}">
                <a16:creationId xmlns:a16="http://schemas.microsoft.com/office/drawing/2014/main" id="{26D7B277-C1E0-6866-FB04-D8256AD30D64}"/>
              </a:ext>
            </a:extLst>
          </p:cNvPr>
          <p:cNvSpPr/>
          <p:nvPr/>
        </p:nvSpPr>
        <p:spPr>
          <a:xfrm>
            <a:off x="6096000" y="5438443"/>
            <a:ext cx="3656797" cy="369332"/>
          </a:xfrm>
          <a:prstGeom prst="rect">
            <a:avLst/>
          </a:prstGeom>
        </p:spPr>
        <p:txBody>
          <a:bodyPr wrap="square">
            <a:spAutoFit/>
          </a:bodyPr>
          <a:lstStyle/>
          <a:p>
            <a:r>
              <a:rPr lang="en-US" altLang="zh-CN" dirty="0"/>
              <a:t>Chi-square or Mann-Whitney U test</a:t>
            </a:r>
            <a:endParaRPr lang="zh-CN" altLang="en-US" dirty="0"/>
          </a:p>
        </p:txBody>
      </p:sp>
      <p:sp>
        <p:nvSpPr>
          <p:cNvPr id="22" name="TextBox 3">
            <a:extLst>
              <a:ext uri="{FF2B5EF4-FFF2-40B4-BE49-F238E27FC236}">
                <a16:creationId xmlns:a16="http://schemas.microsoft.com/office/drawing/2014/main" id="{2FF105AE-44B8-AFC4-CF56-EA5DEFBAA4AB}"/>
              </a:ext>
            </a:extLst>
          </p:cNvPr>
          <p:cNvSpPr txBox="1"/>
          <p:nvPr/>
        </p:nvSpPr>
        <p:spPr>
          <a:xfrm>
            <a:off x="446063" y="838941"/>
            <a:ext cx="11299874" cy="1692771"/>
          </a:xfrm>
          <a:prstGeom prst="rect">
            <a:avLst/>
          </a:prstGeom>
          <a:noFill/>
        </p:spPr>
        <p:txBody>
          <a:bodyPr wrap="square">
            <a:spAutoFit/>
          </a:bodyPr>
          <a:lstStyle/>
          <a:p>
            <a:pPr marL="342900" indent="-342900" algn="just">
              <a:buFontTx/>
              <a:buChar char="-"/>
            </a:pPr>
            <a:r>
              <a:rPr lang="en-US" sz="2400" b="1" i="0" u="none" strike="noStrike" dirty="0">
                <a:solidFill>
                  <a:srgbClr val="403B3B"/>
                </a:solidFill>
                <a:effectLst/>
              </a:rPr>
              <a:t>Statistical Method</a:t>
            </a:r>
          </a:p>
          <a:p>
            <a:pPr marL="342900" indent="-342900" algn="just">
              <a:buFont typeface="Wingdings" panose="05000000000000000000" pitchFamily="2" charset="2"/>
              <a:buChar char=""/>
            </a:pPr>
            <a:r>
              <a:rPr lang="en-US" altLang="zh-CN" sz="2000" kern="100" dirty="0">
                <a:solidFill>
                  <a:srgbClr val="000000"/>
                </a:solidFill>
                <a:effectLst/>
                <a:ea typeface="宋体" panose="02010600030101010101" pitchFamily="2" charset="-122"/>
              </a:rPr>
              <a:t>LPA was used to identify the groups of patients who reported similar levels of symptom distress.</a:t>
            </a:r>
            <a:r>
              <a:rPr lang="en-US" altLang="zh-CN" sz="2000" kern="100" dirty="0">
                <a:latin typeface="Times New Roman" panose="02020603050405020304" pitchFamily="18" charset="0"/>
                <a:ea typeface="宋体" panose="02010600030101010101" pitchFamily="2" charset="-122"/>
              </a:rPr>
              <a:t> </a:t>
            </a:r>
            <a:r>
              <a:rPr lang="en-US" altLang="zh-CN" sz="2000" kern="100" dirty="0">
                <a:solidFill>
                  <a:srgbClr val="000000"/>
                </a:solidFill>
                <a:ea typeface="宋体" panose="02010600030101010101" pitchFamily="2" charset="-122"/>
              </a:rPr>
              <a:t>The symptoms, of which the occurrence rates were higher than 40%, were included in the analysis. Chi-squa</a:t>
            </a:r>
            <a:r>
              <a:rPr lang="en-US" altLang="zh-CN" sz="2000" dirty="0">
                <a:solidFill>
                  <a:srgbClr val="000000"/>
                </a:solidFill>
                <a:effectLst/>
                <a:ea typeface="宋体" panose="02010600030101010101" pitchFamily="2" charset="-122"/>
              </a:rPr>
              <a:t>re and Mann-Whitney U test was used to test the relat</a:t>
            </a:r>
            <a:r>
              <a:rPr lang="en-US" altLang="zh-CN" sz="2000" dirty="0">
                <a:solidFill>
                  <a:srgbClr val="000000"/>
                </a:solidFill>
                <a:ea typeface="宋体" panose="02010600030101010101" pitchFamily="2" charset="-122"/>
              </a:rPr>
              <a:t>ionship </a:t>
            </a:r>
            <a:r>
              <a:rPr lang="en-US" altLang="zh-CN" sz="2000" dirty="0">
                <a:solidFill>
                  <a:srgbClr val="000000"/>
                </a:solidFill>
                <a:effectLst/>
                <a:ea typeface="宋体" panose="02010600030101010101" pitchFamily="2" charset="-122"/>
              </a:rPr>
              <a:t>of the latent profile w</a:t>
            </a:r>
            <a:r>
              <a:rPr lang="en-US" altLang="zh-CN" sz="2000" kern="100" dirty="0">
                <a:solidFill>
                  <a:srgbClr val="000000"/>
                </a:solidFill>
                <a:effectLst/>
                <a:ea typeface="宋体" panose="02010600030101010101" pitchFamily="2" charset="-122"/>
              </a:rPr>
              <a:t>ith physical activity.</a:t>
            </a:r>
            <a:endParaRPr lang="en-US" sz="2800" b="0" i="0" u="none" strike="noStrike" dirty="0">
              <a:solidFill>
                <a:srgbClr val="403B3B"/>
              </a:solidFill>
              <a:effectLst/>
            </a:endParaRPr>
          </a:p>
        </p:txBody>
      </p:sp>
    </p:spTree>
    <p:extLst>
      <p:ext uri="{BB962C8B-B14F-4D97-AF65-F5344CB8AC3E}">
        <p14:creationId xmlns:p14="http://schemas.microsoft.com/office/powerpoint/2010/main" val="275716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3B4C2E6-C7CA-41C0-A502-BE70F226AE73}"/>
              </a:ext>
            </a:extLst>
          </p:cNvPr>
          <p:cNvSpPr txBox="1"/>
          <p:nvPr/>
        </p:nvSpPr>
        <p:spPr>
          <a:xfrm>
            <a:off x="5261815" y="36022"/>
            <a:ext cx="1862754" cy="769441"/>
          </a:xfrm>
          <a:prstGeom prst="rect">
            <a:avLst/>
          </a:prstGeom>
          <a:noFill/>
        </p:spPr>
        <p:txBody>
          <a:bodyPr wrap="none" rtlCol="0">
            <a:spAutoFit/>
          </a:bodyPr>
          <a:lstStyle/>
          <a:p>
            <a:r>
              <a:rPr lang="en-ID" sz="4400" b="1" u="sng" dirty="0">
                <a:solidFill>
                  <a:srgbClr val="7030A0"/>
                </a:solidFill>
              </a:rPr>
              <a:t>Results</a:t>
            </a:r>
          </a:p>
        </p:txBody>
      </p:sp>
      <p:sp>
        <p:nvSpPr>
          <p:cNvPr id="5" name="TextBox 3">
            <a:extLst>
              <a:ext uri="{FF2B5EF4-FFF2-40B4-BE49-F238E27FC236}">
                <a16:creationId xmlns:a16="http://schemas.microsoft.com/office/drawing/2014/main" id="{DC2E6B1A-B41D-989E-7350-8B76F4A46E30}"/>
              </a:ext>
            </a:extLst>
          </p:cNvPr>
          <p:cNvSpPr txBox="1"/>
          <p:nvPr/>
        </p:nvSpPr>
        <p:spPr>
          <a:xfrm>
            <a:off x="543255" y="922106"/>
            <a:ext cx="11299874" cy="769441"/>
          </a:xfrm>
          <a:prstGeom prst="rect">
            <a:avLst/>
          </a:prstGeom>
          <a:noFill/>
        </p:spPr>
        <p:txBody>
          <a:bodyPr wrap="square">
            <a:spAutoFit/>
          </a:bodyPr>
          <a:lstStyle/>
          <a:p>
            <a:pPr algn="just"/>
            <a:r>
              <a:rPr lang="en-US" sz="2400" b="0" i="0" u="none" strike="noStrike" dirty="0">
                <a:solidFill>
                  <a:srgbClr val="403B3B"/>
                </a:solidFill>
                <a:effectLst/>
              </a:rPr>
              <a:t>- </a:t>
            </a:r>
            <a:r>
              <a:rPr lang="en-US" altLang="zh-CN" sz="2000" kern="100" dirty="0">
                <a:effectLst/>
                <a:ea typeface="宋体" panose="02010600030101010101" pitchFamily="2" charset="-122"/>
              </a:rPr>
              <a:t>A total of 165 valid samples were investigated. More than half of them were boys(N=108, 65.5%) and diagnosed with leukemia(N=63, 38.2%),brain tumor(N=43, 26.1%) and lymphoma(N=16, 9.7%)</a:t>
            </a:r>
            <a:endParaRPr lang="en-US" sz="2400" b="0" i="0" u="none" strike="noStrike" dirty="0">
              <a:solidFill>
                <a:srgbClr val="403B3B"/>
              </a:solidFill>
              <a:effectLst/>
            </a:endParaRPr>
          </a:p>
        </p:txBody>
      </p:sp>
      <p:graphicFrame>
        <p:nvGraphicFramePr>
          <p:cNvPr id="6" name="表格 5">
            <a:extLst>
              <a:ext uri="{FF2B5EF4-FFF2-40B4-BE49-F238E27FC236}">
                <a16:creationId xmlns:a16="http://schemas.microsoft.com/office/drawing/2014/main" id="{16105C74-AA86-BC79-887A-978C03254E64}"/>
              </a:ext>
            </a:extLst>
          </p:cNvPr>
          <p:cNvGraphicFramePr>
            <a:graphicFrameLocks noGrp="1"/>
          </p:cNvGraphicFramePr>
          <p:nvPr>
            <p:extLst>
              <p:ext uri="{D42A27DB-BD31-4B8C-83A1-F6EECF244321}">
                <p14:modId xmlns:p14="http://schemas.microsoft.com/office/powerpoint/2010/main" val="1781244757"/>
              </p:ext>
            </p:extLst>
          </p:nvPr>
        </p:nvGraphicFramePr>
        <p:xfrm>
          <a:off x="403481" y="2195134"/>
          <a:ext cx="11156700" cy="3740760"/>
        </p:xfrm>
        <a:graphic>
          <a:graphicData uri="http://schemas.openxmlformats.org/drawingml/2006/table">
            <a:tbl>
              <a:tblPr firstRow="1" bandRow="1">
                <a:tableStyleId>{6E25E649-3F16-4E02-A733-19D2CDBF48F0}</a:tableStyleId>
              </a:tblPr>
              <a:tblGrid>
                <a:gridCol w="1859450">
                  <a:extLst>
                    <a:ext uri="{9D8B030D-6E8A-4147-A177-3AD203B41FA5}">
                      <a16:colId xmlns:a16="http://schemas.microsoft.com/office/drawing/2014/main" val="20000"/>
                    </a:ext>
                  </a:extLst>
                </a:gridCol>
                <a:gridCol w="1859450">
                  <a:extLst>
                    <a:ext uri="{9D8B030D-6E8A-4147-A177-3AD203B41FA5}">
                      <a16:colId xmlns:a16="http://schemas.microsoft.com/office/drawing/2014/main" val="20001"/>
                    </a:ext>
                  </a:extLst>
                </a:gridCol>
                <a:gridCol w="1859450">
                  <a:extLst>
                    <a:ext uri="{9D8B030D-6E8A-4147-A177-3AD203B41FA5}">
                      <a16:colId xmlns:a16="http://schemas.microsoft.com/office/drawing/2014/main" val="972947922"/>
                    </a:ext>
                  </a:extLst>
                </a:gridCol>
                <a:gridCol w="1859450">
                  <a:extLst>
                    <a:ext uri="{9D8B030D-6E8A-4147-A177-3AD203B41FA5}">
                      <a16:colId xmlns:a16="http://schemas.microsoft.com/office/drawing/2014/main" val="20002"/>
                    </a:ext>
                  </a:extLst>
                </a:gridCol>
                <a:gridCol w="1859450">
                  <a:extLst>
                    <a:ext uri="{9D8B030D-6E8A-4147-A177-3AD203B41FA5}">
                      <a16:colId xmlns:a16="http://schemas.microsoft.com/office/drawing/2014/main" val="20003"/>
                    </a:ext>
                  </a:extLst>
                </a:gridCol>
                <a:gridCol w="1859450">
                  <a:extLst>
                    <a:ext uri="{9D8B030D-6E8A-4147-A177-3AD203B41FA5}">
                      <a16:colId xmlns:a16="http://schemas.microsoft.com/office/drawing/2014/main" val="1015209412"/>
                    </a:ext>
                  </a:extLst>
                </a:gridCol>
              </a:tblGrid>
              <a:tr h="375000">
                <a:tc>
                  <a:txBody>
                    <a:bodyPr/>
                    <a:lstStyle/>
                    <a:p>
                      <a:r>
                        <a:rPr lang="en-US" sz="1800" u="none" strike="noStrike" kern="1" spc="0" baseline="0" dirty="0">
                          <a:effectLst/>
                        </a:rPr>
                        <a:t>Characteristics</a:t>
                      </a:r>
                      <a:endParaRPr lang="zh-CN" altLang="en-US" dirty="0"/>
                    </a:p>
                  </a:txBody>
                  <a:tcPr/>
                </a:tc>
                <a:tc>
                  <a:txBody>
                    <a:bodyPr/>
                    <a:lstStyle/>
                    <a:p>
                      <a:r>
                        <a:rPr lang="en-US" altLang="zh-CN" dirty="0"/>
                        <a:t>  Samples N</a:t>
                      </a:r>
                      <a:endParaRPr lang="zh-CN" altLang="en-US" dirty="0"/>
                    </a:p>
                  </a:txBody>
                  <a:tcPr/>
                </a:tc>
                <a:tc>
                  <a:txBody>
                    <a:bodyPr/>
                    <a:lstStyle/>
                    <a:p>
                      <a:r>
                        <a:rPr lang="en-US" altLang="zh-CN" dirty="0"/>
                        <a:t>Samples %</a:t>
                      </a:r>
                      <a:endParaRPr lang="zh-CN" altLang="en-US" dirty="0"/>
                    </a:p>
                  </a:txBody>
                  <a:tcPr/>
                </a:tc>
                <a:tc>
                  <a:txBody>
                    <a:bodyPr/>
                    <a:lstStyle/>
                    <a:p>
                      <a:r>
                        <a:rPr lang="en-US" sz="1800" u="none" strike="noStrike" kern="1" spc="0" baseline="0" dirty="0">
                          <a:effectLst/>
                        </a:rPr>
                        <a:t>Characteristics</a:t>
                      </a:r>
                      <a:endParaRPr lang="zh-CN" altLang="en-US" dirty="0"/>
                    </a:p>
                  </a:txBody>
                  <a:tcPr/>
                </a:tc>
                <a:tc>
                  <a:txBody>
                    <a:bodyPr/>
                    <a:lstStyle/>
                    <a:p>
                      <a:r>
                        <a:rPr lang="en-US" altLang="zh-CN" dirty="0"/>
                        <a:t>  Samples N</a:t>
                      </a:r>
                      <a:endParaRPr lang="zh-CN" altLang="en-US" dirty="0"/>
                    </a:p>
                  </a:txBody>
                  <a:tcPr/>
                </a:tc>
                <a:tc>
                  <a:txBody>
                    <a:bodyPr/>
                    <a:lstStyle/>
                    <a:p>
                      <a:r>
                        <a:rPr lang="en-US" altLang="zh-CN" dirty="0"/>
                        <a:t>Samples %</a:t>
                      </a:r>
                      <a:endParaRPr lang="zh-CN" altLang="en-US" dirty="0"/>
                    </a:p>
                  </a:txBody>
                  <a:tcPr/>
                </a:tc>
                <a:extLst>
                  <a:ext uri="{0D108BD9-81ED-4DB2-BD59-A6C34878D82A}">
                    <a16:rowId xmlns:a16="http://schemas.microsoft.com/office/drawing/2014/main" val="10000"/>
                  </a:ext>
                </a:extLst>
              </a:tr>
              <a:tr h="375000">
                <a:tc gridSpan="2">
                  <a:txBody>
                    <a:bodyPr/>
                    <a:lstStyle/>
                    <a:p>
                      <a:pPr algn="l">
                        <a:lnSpc>
                          <a:spcPct val="115000"/>
                        </a:lnSpc>
                        <a:spcAft>
                          <a:spcPts val="0"/>
                        </a:spcAft>
                      </a:pPr>
                      <a:r>
                        <a:rPr lang="en-US" sz="1800" b="1" kern="100" dirty="0"/>
                        <a:t>Child gender</a:t>
                      </a:r>
                      <a:endParaRPr lang="zh-CN" sz="1800" b="1" kern="100" dirty="0">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lnSpc>
                          <a:spcPct val="115000"/>
                        </a:lnSpc>
                        <a:spcAft>
                          <a:spcPts val="0"/>
                        </a:spcAft>
                      </a:pPr>
                      <a:endParaRPr lang="zh-CN" sz="1800" b="1" kern="100" dirty="0">
                        <a:latin typeface="Calibri"/>
                        <a:ea typeface="宋体"/>
                        <a:cs typeface="Times New Roman"/>
                      </a:endParaRPr>
                    </a:p>
                  </a:txBody>
                  <a:tcPr marL="68580" marR="68580" marT="0" marB="0" anchor="b"/>
                </a:tc>
                <a:tc gridSpan="2">
                  <a:txBody>
                    <a:bodyPr/>
                    <a:lstStyle/>
                    <a:p>
                      <a:pPr algn="l">
                        <a:lnSpc>
                          <a:spcPct val="115000"/>
                        </a:lnSpc>
                        <a:spcAft>
                          <a:spcPts val="0"/>
                        </a:spcAft>
                      </a:pPr>
                      <a:r>
                        <a:rPr lang="en-US" sz="1800" b="1" kern="100" dirty="0"/>
                        <a:t>Type of cancer</a:t>
                      </a:r>
                      <a:endParaRPr lang="zh-CN" sz="1800" b="1" kern="100" dirty="0">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lnSpc>
                          <a:spcPct val="115000"/>
                        </a:lnSpc>
                        <a:spcAft>
                          <a:spcPts val="0"/>
                        </a:spcAft>
                      </a:pPr>
                      <a:endParaRPr lang="zh-CN" sz="1800" b="1" kern="100" dirty="0">
                        <a:latin typeface="Calibri"/>
                        <a:ea typeface="宋体"/>
                        <a:cs typeface="Times New Roman"/>
                      </a:endParaRPr>
                    </a:p>
                  </a:txBody>
                  <a:tcPr marL="68580" marR="68580" marT="0" marB="0" anchor="b"/>
                </a:tc>
                <a:extLst>
                  <a:ext uri="{0D108BD9-81ED-4DB2-BD59-A6C34878D82A}">
                    <a16:rowId xmlns:a16="http://schemas.microsoft.com/office/drawing/2014/main" val="10001"/>
                  </a:ext>
                </a:extLst>
              </a:tr>
              <a:tr h="375000">
                <a:tc>
                  <a:txBody>
                    <a:bodyPr/>
                    <a:lstStyle/>
                    <a:p>
                      <a:pPr algn="l">
                        <a:lnSpc>
                          <a:spcPct val="115000"/>
                        </a:lnSpc>
                        <a:spcAft>
                          <a:spcPts val="0"/>
                        </a:spcAft>
                      </a:pPr>
                      <a:r>
                        <a:rPr lang="en-US" sz="1800" kern="100" dirty="0"/>
                        <a:t>Male</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rPr>
                        <a:t>108</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65.5</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ct val="115000"/>
                        </a:lnSpc>
                        <a:spcAft>
                          <a:spcPts val="0"/>
                        </a:spcAft>
                      </a:pPr>
                      <a:r>
                        <a:rPr lang="en-US" altLang="zh-CN" sz="1800" kern="100" dirty="0"/>
                        <a:t>Acute </a:t>
                      </a:r>
                      <a:r>
                        <a:rPr lang="en-US" sz="1800" kern="100" dirty="0"/>
                        <a:t>Leukemia</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rPr>
                        <a:t>50</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100">
                          <a:solidFill>
                            <a:srgbClr val="000000"/>
                          </a:solidFill>
                          <a:effectLst/>
                          <a:latin typeface="Times New Roman" panose="02020603050405020304" pitchFamily="18" charset="0"/>
                          <a:ea typeface="宋体" panose="02010600030101010101" pitchFamily="2" charset="-122"/>
                        </a:rPr>
                        <a:t>30.3</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375000">
                <a:tc>
                  <a:txBody>
                    <a:bodyPr/>
                    <a:lstStyle/>
                    <a:p>
                      <a:pPr marL="0" indent="0" algn="l">
                        <a:lnSpc>
                          <a:spcPct val="115000"/>
                        </a:lnSpc>
                        <a:spcAft>
                          <a:spcPts val="0"/>
                        </a:spcAft>
                      </a:pPr>
                      <a:r>
                        <a:rPr lang="en-US" sz="1800" kern="100" dirty="0"/>
                        <a:t>Female</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57</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34.5</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ct val="115000"/>
                        </a:lnSpc>
                        <a:spcAft>
                          <a:spcPts val="0"/>
                        </a:spcAft>
                      </a:pPr>
                      <a:r>
                        <a:rPr lang="en-US" altLang="zh-CN" sz="1800" kern="100" dirty="0">
                          <a:latin typeface="Calibri"/>
                          <a:ea typeface="宋体"/>
                          <a:cs typeface="Times New Roman"/>
                        </a:rPr>
                        <a:t>Other Leukemia</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13</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100">
                          <a:solidFill>
                            <a:srgbClr val="000000"/>
                          </a:solidFill>
                          <a:effectLst/>
                          <a:latin typeface="Times New Roman" panose="02020603050405020304" pitchFamily="18" charset="0"/>
                          <a:ea typeface="宋体" panose="02010600030101010101" pitchFamily="2" charset="-122"/>
                        </a:rPr>
                        <a:t>7.9</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375000">
                <a:tc gridSpan="2">
                  <a:txBody>
                    <a:bodyPr/>
                    <a:lstStyle/>
                    <a:p>
                      <a:pPr algn="l">
                        <a:lnSpc>
                          <a:spcPct val="115000"/>
                        </a:lnSpc>
                        <a:spcAft>
                          <a:spcPts val="0"/>
                        </a:spcAft>
                      </a:pPr>
                      <a:r>
                        <a:rPr lang="en-US" sz="1800" b="1" kern="100" dirty="0"/>
                        <a:t>Child age(years)</a:t>
                      </a:r>
                      <a:endParaRPr lang="zh-CN" sz="1800" b="1" kern="100" dirty="0">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lnSpc>
                          <a:spcPct val="115000"/>
                        </a:lnSpc>
                        <a:spcAft>
                          <a:spcPts val="0"/>
                        </a:spcAft>
                      </a:pPr>
                      <a:endParaRPr lang="zh-CN" sz="1800" b="1" kern="100" dirty="0">
                        <a:latin typeface="Calibri"/>
                        <a:ea typeface="宋体"/>
                        <a:cs typeface="Times New Roman"/>
                      </a:endParaRPr>
                    </a:p>
                  </a:txBody>
                  <a:tcPr marL="68580" marR="68580" marT="0" marB="0" anchor="b"/>
                </a:tc>
                <a:tc>
                  <a:txBody>
                    <a:bodyPr/>
                    <a:lstStyle/>
                    <a:p>
                      <a:pPr algn="l">
                        <a:lnSpc>
                          <a:spcPct val="115000"/>
                        </a:lnSpc>
                        <a:spcAft>
                          <a:spcPts val="0"/>
                        </a:spcAft>
                      </a:pPr>
                      <a:r>
                        <a:rPr lang="en-US" altLang="zh-CN" sz="1800" kern="100" dirty="0">
                          <a:latin typeface="Calibri"/>
                          <a:ea typeface="宋体"/>
                          <a:cs typeface="Times New Roman"/>
                        </a:rPr>
                        <a:t>Brain tumors</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43</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26.1</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375000">
                <a:tc>
                  <a:txBody>
                    <a:bodyPr/>
                    <a:lstStyle/>
                    <a:p>
                      <a:pPr algn="l"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10-14</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136</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82.4</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ct val="115000"/>
                        </a:lnSpc>
                        <a:spcAft>
                          <a:spcPts val="0"/>
                        </a:spcAft>
                      </a:pPr>
                      <a:r>
                        <a:rPr lang="en-US" altLang="zh-CN" sz="1800" kern="100" dirty="0"/>
                        <a:t>Lymphoma</a:t>
                      </a:r>
                      <a:endParaRPr lang="zh-CN" altLang="zh-CN" sz="1800" kern="100" dirty="0">
                        <a:latin typeface="+mn-lt"/>
                        <a:ea typeface="宋体"/>
                        <a:cs typeface="Times New Roman"/>
                      </a:endParaRPr>
                    </a:p>
                  </a:txBody>
                  <a:tcPr marL="68580" marR="68580" marT="0" marB="0" anchor="b"/>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16</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rPr>
                        <a:t>9.7</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5"/>
                  </a:ext>
                </a:extLst>
              </a:tr>
              <a:tr h="375000">
                <a:tc>
                  <a:txBody>
                    <a:bodyPr/>
                    <a:lstStyle/>
                    <a:p>
                      <a:pPr algn="l"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15-18</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29</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rPr>
                        <a:t>17.6</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ct val="115000"/>
                        </a:lnSpc>
                        <a:spcAft>
                          <a:spcPts val="0"/>
                        </a:spcAft>
                      </a:pPr>
                      <a:r>
                        <a:rPr lang="en-US" altLang="zh-CN" sz="1800" kern="100" dirty="0">
                          <a:latin typeface="Calibri"/>
                          <a:ea typeface="宋体"/>
                          <a:cs typeface="Times New Roman"/>
                        </a:rPr>
                        <a:t>Others</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rPr>
                        <a:t>43</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26.1</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r h="375000">
                <a:tc gridSpan="2">
                  <a:txBody>
                    <a:bodyPr/>
                    <a:lstStyle/>
                    <a:p>
                      <a:pPr algn="l">
                        <a:lnSpc>
                          <a:spcPct val="115000"/>
                        </a:lnSpc>
                        <a:spcAft>
                          <a:spcPts val="0"/>
                        </a:spcAft>
                      </a:pPr>
                      <a:r>
                        <a:rPr lang="en-US" sz="1800" b="1" kern="100" dirty="0"/>
                        <a:t>Guardian relationship to child</a:t>
                      </a:r>
                      <a:endParaRPr lang="zh-CN" sz="1800" b="1" kern="100" dirty="0">
                        <a:latin typeface="Calibri"/>
                        <a:ea typeface="宋体"/>
                        <a:cs typeface="Times New Roman"/>
                      </a:endParaRPr>
                    </a:p>
                  </a:txBody>
                  <a:tcPr marL="68580" marR="68580" marT="0" marB="0" anchor="b"/>
                </a:tc>
                <a:tc hMerge="1">
                  <a:txBody>
                    <a:bodyPr/>
                    <a:lstStyle/>
                    <a:p>
                      <a:endParaRPr lang="zh-CN" altLang="en-US"/>
                    </a:p>
                  </a:txBody>
                  <a:tcPr/>
                </a:tc>
                <a:tc>
                  <a:txBody>
                    <a:bodyPr/>
                    <a:lstStyle/>
                    <a:p>
                      <a:pPr algn="l">
                        <a:lnSpc>
                          <a:spcPct val="115000"/>
                        </a:lnSpc>
                        <a:spcAft>
                          <a:spcPts val="0"/>
                        </a:spcAft>
                      </a:pPr>
                      <a:endParaRPr lang="zh-CN" sz="1800" b="1" kern="100" dirty="0">
                        <a:latin typeface="Calibri"/>
                        <a:ea typeface="宋体"/>
                        <a:cs typeface="Times New Roman"/>
                      </a:endParaRPr>
                    </a:p>
                  </a:txBody>
                  <a:tcPr marL="68580" marR="68580" marT="0" marB="0" anchor="b"/>
                </a:tc>
                <a:tc>
                  <a:txBody>
                    <a:bodyPr/>
                    <a:lstStyle/>
                    <a:p>
                      <a:pPr algn="l">
                        <a:lnSpc>
                          <a:spcPct val="115000"/>
                        </a:lnSpc>
                        <a:spcAft>
                          <a:spcPts val="0"/>
                        </a:spcAft>
                      </a:pPr>
                      <a:r>
                        <a:rPr lang="en-US" altLang="zh-CN" sz="1800" b="1" i="0" kern="1200" dirty="0">
                          <a:solidFill>
                            <a:schemeClr val="dk1"/>
                          </a:solidFill>
                          <a:effectLst/>
                          <a:latin typeface="+mn-lt"/>
                          <a:ea typeface="+mn-ea"/>
                          <a:cs typeface="+mn-cs"/>
                        </a:rPr>
                        <a:t>anemia</a:t>
                      </a:r>
                      <a:endParaRPr lang="zh-CN" sz="1800" b="1" kern="100" dirty="0">
                        <a:latin typeface="Calibri"/>
                        <a:ea typeface="宋体"/>
                        <a:cs typeface="Times New Roman"/>
                      </a:endParaRPr>
                    </a:p>
                  </a:txBody>
                  <a:tcPr marL="68580" marR="68580" marT="0" marB="0" anchor="b"/>
                </a:tc>
                <a:tc>
                  <a:txBody>
                    <a:bodyPr/>
                    <a:lstStyle/>
                    <a:p>
                      <a:pPr algn="ctr">
                        <a:lnSpc>
                          <a:spcPct val="115000"/>
                        </a:lnSpc>
                        <a:spcAft>
                          <a:spcPts val="0"/>
                        </a:spcAft>
                      </a:pPr>
                      <a:endParaRPr lang="zh-CN" sz="1800" kern="100" dirty="0">
                        <a:latin typeface="Calibri"/>
                        <a:ea typeface="宋体"/>
                        <a:cs typeface="Times New Roman"/>
                      </a:endParaRPr>
                    </a:p>
                  </a:txBody>
                  <a:tcPr marL="68580" marR="68580" marT="0" marB="0" anchor="b"/>
                </a:tc>
                <a:tc>
                  <a:txBody>
                    <a:bodyPr/>
                    <a:lstStyle/>
                    <a:p>
                      <a:pPr algn="ctr">
                        <a:lnSpc>
                          <a:spcPct val="115000"/>
                        </a:lnSpc>
                        <a:spcAft>
                          <a:spcPts val="0"/>
                        </a:spcAft>
                      </a:pPr>
                      <a:endParaRPr lang="zh-CN" sz="1800" kern="100" dirty="0">
                        <a:latin typeface="Calibri"/>
                        <a:ea typeface="宋体"/>
                        <a:cs typeface="Times New Roman"/>
                      </a:endParaRPr>
                    </a:p>
                  </a:txBody>
                  <a:tcPr marL="68580" marR="68580" marT="0" marB="0" anchor="b"/>
                </a:tc>
                <a:extLst>
                  <a:ext uri="{0D108BD9-81ED-4DB2-BD59-A6C34878D82A}">
                    <a16:rowId xmlns:a16="http://schemas.microsoft.com/office/drawing/2014/main" val="10007"/>
                  </a:ext>
                </a:extLst>
              </a:tr>
              <a:tr h="375000">
                <a:tc>
                  <a:txBody>
                    <a:bodyPr/>
                    <a:lstStyle/>
                    <a:p>
                      <a:pPr algn="l">
                        <a:lnSpc>
                          <a:spcPct val="115000"/>
                        </a:lnSpc>
                        <a:spcAft>
                          <a:spcPts val="0"/>
                        </a:spcAft>
                      </a:pPr>
                      <a:r>
                        <a:rPr lang="en-US" sz="1800" kern="100" dirty="0"/>
                        <a:t>Mother</a:t>
                      </a:r>
                      <a:endParaRPr lang="zh-CN" sz="1800" kern="100" dirty="0">
                        <a:latin typeface="Calibri"/>
                        <a:ea typeface="宋体"/>
                        <a:cs typeface="Times New Roman"/>
                      </a:endParaRPr>
                    </a:p>
                  </a:txBody>
                  <a:tcPr marL="68580" marR="68580" marT="0" marB="0" anchor="b"/>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47</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28.5</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lnSpc>
                          <a:spcPct val="115000"/>
                        </a:lnSpc>
                        <a:spcAft>
                          <a:spcPts val="0"/>
                        </a:spcAft>
                      </a:pPr>
                      <a:r>
                        <a:rPr lang="en-US" altLang="zh-CN" sz="1800" b="0" kern="100" dirty="0">
                          <a:latin typeface="Calibri"/>
                          <a:ea typeface="宋体"/>
                          <a:cs typeface="Times New Roman"/>
                        </a:rPr>
                        <a:t>No</a:t>
                      </a:r>
                      <a:endParaRPr lang="zh-CN" sz="1800" b="0" kern="100" dirty="0">
                        <a:latin typeface="Calibri"/>
                        <a:ea typeface="宋体"/>
                        <a:cs typeface="Times New Roman"/>
                      </a:endParaRPr>
                    </a:p>
                  </a:txBody>
                  <a:tcPr marL="68580" marR="68580" marT="0" marB="0" anchor="b"/>
                </a:tc>
                <a:tc>
                  <a:txBody>
                    <a:bodyPr/>
                    <a:lstStyle/>
                    <a:p>
                      <a:pPr algn="ctr" fontAlgn="ctr">
                        <a:lnSpc>
                          <a:spcPct val="115000"/>
                        </a:lnSpc>
                      </a:pPr>
                      <a:r>
                        <a:rPr lang="en-US" sz="1800" b="0" kern="0" dirty="0">
                          <a:solidFill>
                            <a:srgbClr val="000000"/>
                          </a:solidFill>
                          <a:effectLst/>
                          <a:latin typeface="Times New Roman" panose="02020603050405020304" pitchFamily="18" charset="0"/>
                          <a:ea typeface="宋体" panose="02010600030101010101" pitchFamily="2" charset="-122"/>
                        </a:rPr>
                        <a:t>112</a:t>
                      </a:r>
                      <a:endParaRPr lang="zh-CN" sz="1800" b="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b="0" kern="0" dirty="0">
                          <a:solidFill>
                            <a:srgbClr val="000000"/>
                          </a:solidFill>
                          <a:effectLst/>
                          <a:latin typeface="Times New Roman" panose="02020603050405020304" pitchFamily="18" charset="0"/>
                          <a:ea typeface="宋体" panose="02010600030101010101" pitchFamily="2" charset="-122"/>
                        </a:rPr>
                        <a:t>67.9</a:t>
                      </a:r>
                      <a:endParaRPr lang="zh-CN" sz="1800" b="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8"/>
                  </a:ext>
                </a:extLst>
              </a:tr>
              <a:tr h="219686">
                <a:tc>
                  <a:txBody>
                    <a:bodyPr/>
                    <a:lstStyle/>
                    <a:p>
                      <a:pPr algn="l">
                        <a:lnSpc>
                          <a:spcPct val="115000"/>
                        </a:lnSpc>
                        <a:spcAft>
                          <a:spcPts val="0"/>
                        </a:spcAft>
                      </a:pPr>
                      <a:r>
                        <a:rPr lang="en-US" sz="1800" kern="100"/>
                        <a:t>Father </a:t>
                      </a:r>
                      <a:endParaRPr lang="zh-CN" sz="1800" kern="100">
                        <a:latin typeface="Calibri"/>
                        <a:ea typeface="宋体"/>
                        <a:cs typeface="Times New Roman"/>
                      </a:endParaRPr>
                    </a:p>
                  </a:txBody>
                  <a:tcPr marL="68580" marR="68580" marT="0" marB="0" anchor="b"/>
                </a:tc>
                <a:tc>
                  <a:txBody>
                    <a:bodyPr/>
                    <a:lstStyle/>
                    <a:p>
                      <a:pPr algn="ctr" fontAlgn="ctr">
                        <a:lnSpc>
                          <a:spcPct val="115000"/>
                        </a:lnSpc>
                      </a:pPr>
                      <a:r>
                        <a:rPr lang="en-US" sz="1800" kern="0">
                          <a:solidFill>
                            <a:srgbClr val="000000"/>
                          </a:solidFill>
                          <a:effectLst/>
                          <a:latin typeface="Times New Roman" panose="02020603050405020304" pitchFamily="18" charset="0"/>
                          <a:ea typeface="宋体" panose="02010600030101010101" pitchFamily="2" charset="-122"/>
                        </a:rPr>
                        <a:t>118</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kern="0" dirty="0">
                          <a:solidFill>
                            <a:srgbClr val="000000"/>
                          </a:solidFill>
                          <a:effectLst/>
                          <a:latin typeface="Times New Roman" panose="02020603050405020304" pitchFamily="18" charset="0"/>
                          <a:ea typeface="宋体" panose="02010600030101010101" pitchFamily="2" charset="-122"/>
                        </a:rPr>
                        <a:t>71.5</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r>
                        <a:rPr lang="en-US" altLang="zh-CN" sz="1800" b="0" dirty="0"/>
                        <a:t>Yes</a:t>
                      </a:r>
                      <a:endParaRPr lang="zh-CN" altLang="en-US" sz="1800" b="0" dirty="0"/>
                    </a:p>
                  </a:txBody>
                  <a:tcPr/>
                </a:tc>
                <a:tc>
                  <a:txBody>
                    <a:bodyPr/>
                    <a:lstStyle/>
                    <a:p>
                      <a:pPr algn="ctr" fontAlgn="ctr">
                        <a:lnSpc>
                          <a:spcPct val="115000"/>
                        </a:lnSpc>
                      </a:pPr>
                      <a:r>
                        <a:rPr lang="en-US" sz="1800" b="0" kern="0">
                          <a:solidFill>
                            <a:srgbClr val="000000"/>
                          </a:solidFill>
                          <a:effectLst/>
                          <a:latin typeface="Times New Roman" panose="02020603050405020304" pitchFamily="18" charset="0"/>
                          <a:ea typeface="宋体" panose="02010600030101010101" pitchFamily="2" charset="-122"/>
                        </a:rPr>
                        <a:t>53</a:t>
                      </a:r>
                      <a:endParaRPr lang="zh-CN" sz="1800" b="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ctr">
                        <a:lnSpc>
                          <a:spcPct val="115000"/>
                        </a:lnSpc>
                      </a:pPr>
                      <a:r>
                        <a:rPr lang="en-US" sz="1800" b="0" kern="0" dirty="0">
                          <a:solidFill>
                            <a:srgbClr val="000000"/>
                          </a:solidFill>
                          <a:effectLst/>
                          <a:latin typeface="Times New Roman" panose="02020603050405020304" pitchFamily="18" charset="0"/>
                          <a:ea typeface="宋体" panose="02010600030101010101" pitchFamily="2" charset="-122"/>
                        </a:rPr>
                        <a:t>32.1</a:t>
                      </a:r>
                      <a:endParaRPr lang="zh-CN" sz="1800" b="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9"/>
                  </a:ext>
                </a:extLst>
              </a:tr>
            </a:tbl>
          </a:graphicData>
        </a:graphic>
      </p:graphicFrame>
      <p:sp>
        <p:nvSpPr>
          <p:cNvPr id="7" name="矩形 6">
            <a:extLst>
              <a:ext uri="{FF2B5EF4-FFF2-40B4-BE49-F238E27FC236}">
                <a16:creationId xmlns:a16="http://schemas.microsoft.com/office/drawing/2014/main" id="{87B8CD7E-2EC1-910B-FCB4-9F94C7EF28B2}"/>
              </a:ext>
            </a:extLst>
          </p:cNvPr>
          <p:cNvSpPr/>
          <p:nvPr/>
        </p:nvSpPr>
        <p:spPr>
          <a:xfrm>
            <a:off x="3398864" y="1825802"/>
            <a:ext cx="3858107" cy="369332"/>
          </a:xfrm>
          <a:prstGeom prst="rect">
            <a:avLst/>
          </a:prstGeom>
        </p:spPr>
        <p:txBody>
          <a:bodyPr wrap="none">
            <a:spAutoFit/>
          </a:bodyPr>
          <a:lstStyle/>
          <a:p>
            <a:r>
              <a:rPr lang="en-US" b="1" dirty="0"/>
              <a:t>Table 1. Sample characteristics(N=272)</a:t>
            </a:r>
            <a:endParaRPr lang="zh-CN" altLang="en-US" dirty="0"/>
          </a:p>
        </p:txBody>
      </p:sp>
    </p:spTree>
    <p:extLst>
      <p:ext uri="{BB962C8B-B14F-4D97-AF65-F5344CB8AC3E}">
        <p14:creationId xmlns:p14="http://schemas.microsoft.com/office/powerpoint/2010/main" val="352182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D3A5E-8371-CE7A-AD73-2747333CD3B2}"/>
              </a:ext>
            </a:extLst>
          </p:cNvPr>
          <p:cNvSpPr txBox="1"/>
          <p:nvPr/>
        </p:nvSpPr>
        <p:spPr>
          <a:xfrm>
            <a:off x="5261815" y="36022"/>
            <a:ext cx="1862754" cy="769441"/>
          </a:xfrm>
          <a:prstGeom prst="rect">
            <a:avLst/>
          </a:prstGeom>
          <a:noFill/>
        </p:spPr>
        <p:txBody>
          <a:bodyPr wrap="none" rtlCol="0">
            <a:spAutoFit/>
          </a:bodyPr>
          <a:lstStyle/>
          <a:p>
            <a:r>
              <a:rPr lang="en-US" altLang="zh-CN" sz="4400" b="1" u="sng" dirty="0">
                <a:solidFill>
                  <a:srgbClr val="7030A0"/>
                </a:solidFill>
              </a:rPr>
              <a:t>Results</a:t>
            </a:r>
            <a:endParaRPr lang="en-ID" sz="4400" b="1" u="sng" dirty="0">
              <a:solidFill>
                <a:srgbClr val="7030A0"/>
              </a:solidFill>
            </a:endParaRPr>
          </a:p>
        </p:txBody>
      </p:sp>
      <p:sp>
        <p:nvSpPr>
          <p:cNvPr id="4" name="TextBox 3">
            <a:extLst>
              <a:ext uri="{FF2B5EF4-FFF2-40B4-BE49-F238E27FC236}">
                <a16:creationId xmlns:a16="http://schemas.microsoft.com/office/drawing/2014/main" id="{0397340E-3607-6772-E341-5A3D6C7539DE}"/>
              </a:ext>
            </a:extLst>
          </p:cNvPr>
          <p:cNvSpPr txBox="1"/>
          <p:nvPr/>
        </p:nvSpPr>
        <p:spPr>
          <a:xfrm>
            <a:off x="446063" y="733053"/>
            <a:ext cx="11299874" cy="1631216"/>
          </a:xfrm>
          <a:prstGeom prst="rect">
            <a:avLst/>
          </a:prstGeom>
          <a:noFill/>
        </p:spPr>
        <p:txBody>
          <a:bodyPr wrap="square">
            <a:spAutoFit/>
          </a:bodyPr>
          <a:lstStyle/>
          <a:p>
            <a:pPr marL="285750" indent="-285750">
              <a:buFontTx/>
              <a:buChar char="-"/>
            </a:pPr>
            <a:r>
              <a:rPr lang="en-US" altLang="zh-CN" sz="2000" kern="100" dirty="0">
                <a:solidFill>
                  <a:srgbClr val="000000"/>
                </a:solidFill>
                <a:effectLst/>
                <a:ea typeface="pingfang sc"/>
              </a:rPr>
              <a:t>The most distressful symptoms of children with cancer were hair loss with median </a:t>
            </a:r>
            <a:r>
              <a:rPr lang="en-US" altLang="zh-CN" sz="2000" kern="100" dirty="0">
                <a:solidFill>
                  <a:srgbClr val="000000"/>
                </a:solidFill>
                <a:effectLst/>
                <a:ea typeface="宋体" panose="02010600030101010101" pitchFamily="2" charset="-122"/>
              </a:rPr>
              <a:t>2.00(1.00,3.00)</a:t>
            </a:r>
            <a:r>
              <a:rPr lang="en-US" altLang="zh-CN" sz="2000" kern="100" dirty="0">
                <a:solidFill>
                  <a:srgbClr val="000000"/>
                </a:solidFill>
                <a:effectLst/>
                <a:ea typeface="pingfang sc"/>
              </a:rPr>
              <a:t>, lack of energy </a:t>
            </a:r>
            <a:r>
              <a:rPr lang="en-US" altLang="zh-CN" sz="2000" kern="100" dirty="0">
                <a:solidFill>
                  <a:srgbClr val="000000"/>
                </a:solidFill>
                <a:effectLst/>
                <a:ea typeface="宋体" panose="02010600030101010101" pitchFamily="2" charset="-122"/>
              </a:rPr>
              <a:t>1.00(1.00,2.00)</a:t>
            </a:r>
            <a:r>
              <a:rPr lang="en-US" altLang="zh-CN" sz="2000" kern="100" dirty="0">
                <a:solidFill>
                  <a:srgbClr val="000000"/>
                </a:solidFill>
                <a:effectLst/>
                <a:ea typeface="pingfang sc"/>
              </a:rPr>
              <a:t>, lack of appetite </a:t>
            </a:r>
            <a:r>
              <a:rPr lang="en-US" altLang="zh-CN" sz="2000" kern="100" dirty="0">
                <a:solidFill>
                  <a:srgbClr val="000000"/>
                </a:solidFill>
                <a:effectLst/>
                <a:ea typeface="宋体" panose="02010600030101010101" pitchFamily="2" charset="-122"/>
              </a:rPr>
              <a:t>2.00(2.00,3.00)</a:t>
            </a:r>
            <a:r>
              <a:rPr lang="en-US" altLang="zh-CN" sz="2000" kern="100" dirty="0">
                <a:solidFill>
                  <a:srgbClr val="000000"/>
                </a:solidFill>
                <a:effectLst/>
                <a:ea typeface="pingfang sc"/>
              </a:rPr>
              <a:t>, changed taste</a:t>
            </a:r>
            <a:r>
              <a:rPr lang="en-US" altLang="zh-CN" sz="2000" kern="100" dirty="0">
                <a:solidFill>
                  <a:srgbClr val="000000"/>
                </a:solidFill>
                <a:effectLst/>
                <a:ea typeface="宋体" panose="02010600030101010101" pitchFamily="2" charset="-122"/>
              </a:rPr>
              <a:t>1.00(1.00,2.00)</a:t>
            </a:r>
            <a:r>
              <a:rPr lang="en-US" altLang="zh-CN" sz="2000" kern="100" dirty="0">
                <a:solidFill>
                  <a:srgbClr val="000000"/>
                </a:solidFill>
                <a:effectLst/>
                <a:ea typeface="pingfang sc"/>
              </a:rPr>
              <a:t>, nausea</a:t>
            </a:r>
            <a:r>
              <a:rPr lang="en-US" altLang="zh-CN" sz="2000" kern="100" dirty="0">
                <a:solidFill>
                  <a:srgbClr val="000000"/>
                </a:solidFill>
                <a:effectLst/>
                <a:ea typeface="宋体" panose="02010600030101010101" pitchFamily="2" charset="-122"/>
              </a:rPr>
              <a:t>1.00(1.00,2.00)</a:t>
            </a:r>
            <a:r>
              <a:rPr lang="en-US" altLang="zh-CN" sz="2000" kern="100" dirty="0">
                <a:solidFill>
                  <a:srgbClr val="000000"/>
                </a:solidFill>
                <a:effectLst/>
                <a:ea typeface="pingfang sc"/>
              </a:rPr>
              <a:t>, etc. </a:t>
            </a:r>
          </a:p>
          <a:p>
            <a:pPr marL="285750" indent="-285750" algn="just">
              <a:buFontTx/>
              <a:buChar char="-"/>
            </a:pPr>
            <a:r>
              <a:rPr lang="en-US" altLang="zh-CN" sz="2000" kern="100" dirty="0">
                <a:solidFill>
                  <a:srgbClr val="000000"/>
                </a:solidFill>
                <a:effectLst/>
                <a:ea typeface="pingfang sc"/>
              </a:rPr>
              <a:t>The children's physical activity level was higher in light physical activity (LPA), with an Median </a:t>
            </a:r>
            <a:r>
              <a:rPr lang="en-US" altLang="zh-CN" sz="2000" kern="100" dirty="0">
                <a:solidFill>
                  <a:srgbClr val="000000"/>
                </a:solidFill>
                <a:effectLst/>
                <a:ea typeface="宋体" panose="02010600030101010101" pitchFamily="2" charset="-122"/>
              </a:rPr>
              <a:t>2530.00 (1577.50, 3721.00)</a:t>
            </a:r>
            <a:r>
              <a:rPr lang="en-US" altLang="zh-CN" sz="2000" kern="100" dirty="0">
                <a:solidFill>
                  <a:srgbClr val="000000"/>
                </a:solidFill>
                <a:effectLst/>
                <a:ea typeface="pingfang sc"/>
              </a:rPr>
              <a:t> minutes/week and MVPA with </a:t>
            </a:r>
            <a:r>
              <a:rPr lang="en-US" altLang="zh-CN" sz="2000" kern="100" dirty="0">
                <a:solidFill>
                  <a:srgbClr val="000000"/>
                </a:solidFill>
                <a:effectLst/>
                <a:ea typeface="宋体" panose="02010600030101010101" pitchFamily="2" charset="-122"/>
              </a:rPr>
              <a:t>70.00 (10.00, 197.50)</a:t>
            </a:r>
            <a:r>
              <a:rPr lang="en-US" altLang="zh-CN" sz="2000" kern="100" dirty="0">
                <a:solidFill>
                  <a:srgbClr val="000000"/>
                </a:solidFill>
                <a:effectLst/>
                <a:ea typeface="pingfang sc"/>
              </a:rPr>
              <a:t> minutes/week.</a:t>
            </a:r>
            <a:endParaRPr lang="en-US" sz="2800" b="0" i="0" u="none" strike="noStrike" dirty="0">
              <a:solidFill>
                <a:srgbClr val="403B3B"/>
              </a:solidFill>
              <a:effectLst/>
            </a:endParaRPr>
          </a:p>
        </p:txBody>
      </p:sp>
      <p:graphicFrame>
        <p:nvGraphicFramePr>
          <p:cNvPr id="3" name="表格 2">
            <a:extLst>
              <a:ext uri="{FF2B5EF4-FFF2-40B4-BE49-F238E27FC236}">
                <a16:creationId xmlns:a16="http://schemas.microsoft.com/office/drawing/2014/main" id="{803A939E-B62C-505D-40C5-F77943E711D8}"/>
              </a:ext>
            </a:extLst>
          </p:cNvPr>
          <p:cNvGraphicFramePr>
            <a:graphicFrameLocks noGrp="1"/>
          </p:cNvGraphicFramePr>
          <p:nvPr>
            <p:extLst>
              <p:ext uri="{D42A27DB-BD31-4B8C-83A1-F6EECF244321}">
                <p14:modId xmlns:p14="http://schemas.microsoft.com/office/powerpoint/2010/main" val="1617606583"/>
              </p:ext>
            </p:extLst>
          </p:nvPr>
        </p:nvGraphicFramePr>
        <p:xfrm>
          <a:off x="634322" y="3131462"/>
          <a:ext cx="4751708" cy="3607689"/>
        </p:xfrm>
        <a:graphic>
          <a:graphicData uri="http://schemas.openxmlformats.org/drawingml/2006/table">
            <a:tbl>
              <a:tblPr firstRow="1" firstCol="1" bandRow="1">
                <a:tableStyleId>{2D5ABB26-0587-4C30-8999-92F81FD0307C}</a:tableStyleId>
              </a:tblPr>
              <a:tblGrid>
                <a:gridCol w="1391300">
                  <a:extLst>
                    <a:ext uri="{9D8B030D-6E8A-4147-A177-3AD203B41FA5}">
                      <a16:colId xmlns:a16="http://schemas.microsoft.com/office/drawing/2014/main" val="1026128390"/>
                    </a:ext>
                  </a:extLst>
                </a:gridCol>
                <a:gridCol w="646232">
                  <a:extLst>
                    <a:ext uri="{9D8B030D-6E8A-4147-A177-3AD203B41FA5}">
                      <a16:colId xmlns:a16="http://schemas.microsoft.com/office/drawing/2014/main" val="1824613850"/>
                    </a:ext>
                  </a:extLst>
                </a:gridCol>
                <a:gridCol w="847705">
                  <a:extLst>
                    <a:ext uri="{9D8B030D-6E8A-4147-A177-3AD203B41FA5}">
                      <a16:colId xmlns:a16="http://schemas.microsoft.com/office/drawing/2014/main" val="2571135548"/>
                    </a:ext>
                  </a:extLst>
                </a:gridCol>
                <a:gridCol w="1866471">
                  <a:extLst>
                    <a:ext uri="{9D8B030D-6E8A-4147-A177-3AD203B41FA5}">
                      <a16:colId xmlns:a16="http://schemas.microsoft.com/office/drawing/2014/main" val="2491076324"/>
                    </a:ext>
                  </a:extLst>
                </a:gridCol>
              </a:tblGrid>
              <a:tr h="348178">
                <a:tc>
                  <a:txBody>
                    <a:bodyPr/>
                    <a:lstStyle/>
                    <a:p>
                      <a:pPr algn="l">
                        <a:lnSpc>
                          <a:spcPct val="115000"/>
                        </a:lnSpc>
                      </a:pPr>
                      <a:r>
                        <a:rPr lang="en-US" altLang="zh-CN" sz="1400" b="1" kern="100" dirty="0">
                          <a:solidFill>
                            <a:schemeClr val="bg1"/>
                          </a:solidFill>
                          <a:effectLst/>
                          <a:latin typeface="+mn-lt"/>
                        </a:rPr>
                        <a:t>Symptom</a:t>
                      </a:r>
                      <a:endParaRPr lang="zh-CN" sz="1400" b="1" kern="100" dirty="0">
                        <a:solidFill>
                          <a:schemeClr val="bg1"/>
                        </a:solidFill>
                        <a:effectLst/>
                        <a:latin typeface="+mn-lt"/>
                        <a:ea typeface="宋体" panose="02010600030101010101" pitchFamily="2" charset="-122"/>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8100" marR="38100" algn="ctr">
                        <a:lnSpc>
                          <a:spcPct val="115000"/>
                        </a:lnSpc>
                        <a:spcAft>
                          <a:spcPts val="0"/>
                        </a:spcAft>
                      </a:pPr>
                      <a:r>
                        <a:rPr lang="en-US" sz="1400" b="1" kern="100" dirty="0">
                          <a:solidFill>
                            <a:schemeClr val="bg1"/>
                          </a:solidFill>
                          <a:effectLst/>
                          <a:latin typeface="+mn-lt"/>
                        </a:rPr>
                        <a:t>N</a:t>
                      </a:r>
                      <a:endParaRPr lang="zh-CN" sz="1400" b="1" kern="100" dirty="0">
                        <a:solidFill>
                          <a:schemeClr val="bg1"/>
                        </a:solidFill>
                        <a:effectLst/>
                        <a:latin typeface="+mn-lt"/>
                        <a:ea typeface="宋体" panose="02010600030101010101" pitchFamily="2" charset="-122"/>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15000"/>
                        </a:lnSpc>
                      </a:pPr>
                      <a:r>
                        <a:rPr lang="en-US" altLang="zh-CN" sz="1400" b="1" kern="100" dirty="0">
                          <a:solidFill>
                            <a:schemeClr val="bg1"/>
                          </a:solidFill>
                          <a:effectLst/>
                        </a:rPr>
                        <a:t>Incidence Rate</a:t>
                      </a:r>
                      <a:r>
                        <a:rPr lang="zh-CN" sz="1400" b="1" kern="100" dirty="0">
                          <a:solidFill>
                            <a:schemeClr val="bg1"/>
                          </a:solidFill>
                          <a:effectLst/>
                        </a:rPr>
                        <a:t>（</a:t>
                      </a:r>
                      <a:r>
                        <a:rPr lang="en-US" sz="1400" b="1" kern="100" dirty="0">
                          <a:solidFill>
                            <a:schemeClr val="bg1"/>
                          </a:solidFill>
                          <a:effectLst/>
                        </a:rPr>
                        <a:t>%</a:t>
                      </a:r>
                      <a:r>
                        <a:rPr lang="zh-CN" sz="1400" b="1" kern="100" dirty="0">
                          <a:solidFill>
                            <a:schemeClr val="bg1"/>
                          </a:solidFill>
                          <a:effectLst/>
                        </a:rPr>
                        <a:t>）</a:t>
                      </a:r>
                      <a:endParaRPr lang="zh-CN" sz="14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pPr>
                      <a:r>
                        <a:rPr lang="en-US" altLang="zh-CN" sz="1400" b="1" kern="100" dirty="0">
                          <a:solidFill>
                            <a:schemeClr val="bg1"/>
                          </a:solidFill>
                          <a:effectLst/>
                        </a:rPr>
                        <a:t>Distress</a:t>
                      </a:r>
                    </a:p>
                    <a:p>
                      <a:pPr algn="ctr">
                        <a:lnSpc>
                          <a:spcPct val="115000"/>
                        </a:lnSpc>
                      </a:pPr>
                      <a:r>
                        <a:rPr lang="en-US" sz="1400" b="1" kern="100" dirty="0">
                          <a:solidFill>
                            <a:schemeClr val="bg1"/>
                          </a:solidFill>
                          <a:effectLst/>
                        </a:rPr>
                        <a:t>P50</a:t>
                      </a:r>
                      <a:r>
                        <a:rPr lang="zh-CN" sz="1400" b="1" kern="100" dirty="0">
                          <a:solidFill>
                            <a:schemeClr val="bg1"/>
                          </a:solidFill>
                          <a:effectLst/>
                        </a:rPr>
                        <a:t>（</a:t>
                      </a:r>
                      <a:r>
                        <a:rPr lang="en-US" sz="1400" b="1" kern="100" dirty="0">
                          <a:solidFill>
                            <a:schemeClr val="bg1"/>
                          </a:solidFill>
                          <a:effectLst/>
                        </a:rPr>
                        <a:t>P25, P75</a:t>
                      </a:r>
                      <a:r>
                        <a:rPr lang="zh-CN" sz="1400" b="1" kern="100" dirty="0">
                          <a:solidFill>
                            <a:schemeClr val="bg1"/>
                          </a:solidFill>
                          <a:effectLst/>
                        </a:rPr>
                        <a:t>）</a:t>
                      </a:r>
                      <a:endParaRPr lang="zh-CN" sz="1400" b="1"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54082291"/>
                  </a:ext>
                </a:extLst>
              </a:tr>
              <a:tr h="236655">
                <a:tc>
                  <a:txBody>
                    <a:bodyPr/>
                    <a:lstStyle/>
                    <a:p>
                      <a:pPr algn="l" fontAlgn="t">
                        <a:lnSpc>
                          <a:spcPct val="115000"/>
                        </a:lnSpc>
                      </a:pPr>
                      <a:r>
                        <a:rPr lang="en-US" altLang="zh-CN" sz="1400" kern="0" dirty="0">
                          <a:effectLst/>
                          <a:latin typeface="+mn-lt"/>
                          <a:ea typeface="宋体" panose="02010600030101010101" pitchFamily="2" charset="-122"/>
                        </a:rPr>
                        <a:t>Lack of energy</a:t>
                      </a:r>
                      <a:endParaRPr lang="zh-CN" sz="1400" kern="100" dirty="0">
                        <a:effectLst/>
                        <a:latin typeface="+mn-lt"/>
                        <a:ea typeface="宋体" panose="02010600030101010101" pitchFamily="2" charset="-122"/>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fontAlgn="t">
                        <a:lnSpc>
                          <a:spcPct val="115000"/>
                        </a:lnSpc>
                      </a:pPr>
                      <a:r>
                        <a:rPr lang="en-US" sz="1400" kern="0">
                          <a:effectLst/>
                          <a:latin typeface="+mn-lt"/>
                        </a:rPr>
                        <a:t>143</a:t>
                      </a:r>
                      <a:endParaRPr lang="zh-CN" sz="1400" kern="100">
                        <a:effectLst/>
                        <a:latin typeface="+mn-lt"/>
                        <a:ea typeface="宋体" panose="02010600030101010101" pitchFamily="2" charset="-122"/>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266700" algn="just" fontAlgn="t">
                        <a:lnSpc>
                          <a:spcPct val="115000"/>
                        </a:lnSpc>
                      </a:pPr>
                      <a:r>
                        <a:rPr lang="en-US" sz="1400" kern="0" dirty="0">
                          <a:effectLst/>
                        </a:rPr>
                        <a:t>86.7</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75675207"/>
                  </a:ext>
                </a:extLst>
              </a:tr>
              <a:tr h="236655">
                <a:tc>
                  <a:txBody>
                    <a:bodyPr/>
                    <a:lstStyle/>
                    <a:p>
                      <a:pPr algn="l" fontAlgn="t">
                        <a:lnSpc>
                          <a:spcPct val="115000"/>
                        </a:lnSpc>
                      </a:pPr>
                      <a:r>
                        <a:rPr lang="en-US" altLang="zh-CN" sz="1400" kern="100" dirty="0">
                          <a:effectLst/>
                          <a:latin typeface="+mn-lt"/>
                          <a:ea typeface="宋体" panose="02010600030101010101" pitchFamily="2" charset="-122"/>
                        </a:rPr>
                        <a:t>Nausea</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0" dirty="0">
                          <a:effectLst/>
                          <a:latin typeface="+mn-lt"/>
                        </a:rPr>
                        <a:t>127</a:t>
                      </a:r>
                      <a:endParaRPr lang="zh-CN" sz="1400" kern="100" dirty="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dirty="0">
                          <a:effectLst/>
                        </a:rPr>
                        <a:t>77.0</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22561047"/>
                  </a:ext>
                </a:extLst>
              </a:tr>
              <a:tr h="236655">
                <a:tc>
                  <a:txBody>
                    <a:bodyPr/>
                    <a:lstStyle/>
                    <a:p>
                      <a:pPr algn="l" fontAlgn="t">
                        <a:lnSpc>
                          <a:spcPct val="115000"/>
                        </a:lnSpc>
                      </a:pPr>
                      <a:r>
                        <a:rPr lang="en-US" altLang="zh-CN" sz="1400" kern="100" dirty="0">
                          <a:solidFill>
                            <a:srgbClr val="000000"/>
                          </a:solidFill>
                          <a:effectLst/>
                          <a:latin typeface="+mn-lt"/>
                          <a:ea typeface="pingfang sc"/>
                        </a:rPr>
                        <a:t>Lack of appetite </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0" dirty="0">
                          <a:effectLst/>
                          <a:latin typeface="+mn-lt"/>
                        </a:rPr>
                        <a:t>116</a:t>
                      </a:r>
                      <a:endParaRPr lang="zh-CN" sz="1400" kern="100" dirty="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100">
                          <a:effectLst/>
                        </a:rPr>
                        <a:t>70.3</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2.00(2.00,3.00)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391805630"/>
                  </a:ext>
                </a:extLst>
              </a:tr>
              <a:tr h="236655">
                <a:tc>
                  <a:txBody>
                    <a:bodyPr/>
                    <a:lstStyle/>
                    <a:p>
                      <a:pPr algn="l" fontAlgn="t">
                        <a:lnSpc>
                          <a:spcPct val="115000"/>
                        </a:lnSpc>
                      </a:pPr>
                      <a:r>
                        <a:rPr lang="en-US" altLang="zh-CN" sz="1400" kern="0" dirty="0">
                          <a:effectLst/>
                          <a:latin typeface="+mn-lt"/>
                        </a:rPr>
                        <a:t>sweat</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100">
                          <a:effectLst/>
                          <a:latin typeface="+mn-lt"/>
                        </a:rPr>
                        <a:t>108</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dirty="0">
                          <a:effectLst/>
                        </a:rPr>
                        <a:t>65.5</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100777391"/>
                  </a:ext>
                </a:extLst>
              </a:tr>
              <a:tr h="236655">
                <a:tc>
                  <a:txBody>
                    <a:bodyPr/>
                    <a:lstStyle/>
                    <a:p>
                      <a:pPr algn="l" fontAlgn="t">
                        <a:lnSpc>
                          <a:spcPct val="115000"/>
                        </a:lnSpc>
                      </a:pPr>
                      <a:r>
                        <a:rPr lang="en-US" altLang="zh-CN" sz="1400" kern="0" dirty="0">
                          <a:effectLst/>
                          <a:latin typeface="+mn-lt"/>
                          <a:ea typeface="宋体" panose="02010600030101010101" pitchFamily="2" charset="-122"/>
                        </a:rPr>
                        <a:t>Pain</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100">
                          <a:effectLst/>
                          <a:latin typeface="+mn-lt"/>
                        </a:rPr>
                        <a:t>107</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a:effectLst/>
                        </a:rPr>
                        <a:t>64.8</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871796"/>
                  </a:ext>
                </a:extLst>
              </a:tr>
              <a:tr h="236655">
                <a:tc>
                  <a:txBody>
                    <a:bodyPr/>
                    <a:lstStyle/>
                    <a:p>
                      <a:pPr algn="l" fontAlgn="t">
                        <a:lnSpc>
                          <a:spcPct val="115000"/>
                        </a:lnSpc>
                      </a:pPr>
                      <a:r>
                        <a:rPr lang="en-US" altLang="zh-CN" sz="1400" kern="0" dirty="0">
                          <a:effectLst/>
                          <a:latin typeface="+mn-lt"/>
                          <a:ea typeface="宋体" panose="02010600030101010101" pitchFamily="2" charset="-122"/>
                        </a:rPr>
                        <a:t>Sleepy</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100">
                          <a:effectLst/>
                          <a:latin typeface="+mn-lt"/>
                        </a:rPr>
                        <a:t>90</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a:effectLst/>
                        </a:rPr>
                        <a:t>54.5</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48896872"/>
                  </a:ext>
                </a:extLst>
              </a:tr>
              <a:tr h="236655">
                <a:tc>
                  <a:txBody>
                    <a:bodyPr/>
                    <a:lstStyle/>
                    <a:p>
                      <a:pPr algn="l" fontAlgn="t"/>
                      <a:r>
                        <a:rPr lang="en-US" sz="1400" b="0" i="0" u="none" strike="noStrike" dirty="0">
                          <a:solidFill>
                            <a:srgbClr val="000000"/>
                          </a:solidFill>
                          <a:effectLst/>
                          <a:latin typeface="+mn-lt"/>
                          <a:ea typeface="宋体" panose="02010600030101010101" pitchFamily="2" charset="-122"/>
                        </a:rPr>
                        <a:t>Difficult in concentrating</a:t>
                      </a:r>
                    </a:p>
                  </a:txBody>
                  <a:tcPr marL="6350" marR="6350" marT="6350" marB="0"/>
                </a:tc>
                <a:tc>
                  <a:txBody>
                    <a:bodyPr/>
                    <a:lstStyle/>
                    <a:p>
                      <a:pPr algn="ctr" fontAlgn="t">
                        <a:lnSpc>
                          <a:spcPct val="115000"/>
                        </a:lnSpc>
                      </a:pPr>
                      <a:r>
                        <a:rPr lang="en-US" sz="1400" kern="100">
                          <a:effectLst/>
                          <a:latin typeface="+mn-lt"/>
                        </a:rPr>
                        <a:t>90</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a:effectLst/>
                        </a:rPr>
                        <a:t>54.5</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1.00(1.00,1.00)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523159473"/>
                  </a:ext>
                </a:extLst>
              </a:tr>
              <a:tr h="236655">
                <a:tc>
                  <a:txBody>
                    <a:bodyPr/>
                    <a:lstStyle/>
                    <a:p>
                      <a:pPr algn="l" fontAlgn="t">
                        <a:lnSpc>
                          <a:spcPct val="115000"/>
                        </a:lnSpc>
                      </a:pPr>
                      <a:r>
                        <a:rPr lang="en-US" altLang="zh-CN" sz="1400" kern="0" dirty="0">
                          <a:effectLst/>
                          <a:latin typeface="+mn-lt"/>
                          <a:ea typeface="宋体" panose="02010600030101010101" pitchFamily="2" charset="-122"/>
                        </a:rPr>
                        <a:t>Hair loss</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0">
                          <a:effectLst/>
                          <a:latin typeface="+mn-lt"/>
                        </a:rPr>
                        <a:t>85</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dirty="0">
                          <a:effectLst/>
                        </a:rPr>
                        <a:t>51.5</a:t>
                      </a:r>
                      <a:endParaRPr 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2.00(1.00,3.00)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10239564"/>
                  </a:ext>
                </a:extLst>
              </a:tr>
              <a:tr h="236655">
                <a:tc>
                  <a:txBody>
                    <a:bodyPr/>
                    <a:lstStyle/>
                    <a:p>
                      <a:pPr algn="l" fontAlgn="t">
                        <a:lnSpc>
                          <a:spcPct val="115000"/>
                        </a:lnSpc>
                      </a:pPr>
                      <a:r>
                        <a:rPr lang="en-US" altLang="zh-CN" sz="1400" kern="0" dirty="0">
                          <a:effectLst/>
                          <a:latin typeface="+mn-lt"/>
                        </a:rPr>
                        <a:t>Cough</a:t>
                      </a:r>
                      <a:endParaRPr 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100">
                          <a:effectLst/>
                          <a:latin typeface="+mn-lt"/>
                        </a:rPr>
                        <a:t>83</a:t>
                      </a:r>
                      <a:endParaRPr lang="zh-CN" sz="1400" kern="10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100">
                          <a:effectLst/>
                        </a:rPr>
                        <a:t>50.3</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24658536"/>
                  </a:ext>
                </a:extLst>
              </a:tr>
              <a:tr h="236655">
                <a:tc>
                  <a:txBody>
                    <a:bodyPr/>
                    <a:lstStyle/>
                    <a:p>
                      <a:pPr algn="l" fontAlgn="t">
                        <a:lnSpc>
                          <a:spcPct val="115000"/>
                        </a:lnSpc>
                      </a:pPr>
                      <a:r>
                        <a:rPr lang="en-US" altLang="zh-CN" sz="1400" kern="0" dirty="0">
                          <a:effectLst/>
                          <a:latin typeface="+mn-lt"/>
                          <a:ea typeface="宋体" panose="02010600030101010101" pitchFamily="2" charset="-122"/>
                        </a:rPr>
                        <a:t>Vomiting</a:t>
                      </a:r>
                      <a:endParaRPr lang="zh-CN" altLang="zh-CN" sz="1400" kern="100" dirty="0">
                        <a:effectLst/>
                        <a:latin typeface="+mn-lt"/>
                        <a:ea typeface="宋体" panose="02010600030101010101" pitchFamily="2" charset="-122"/>
                      </a:endParaRPr>
                    </a:p>
                  </a:txBody>
                  <a:tcPr marL="68580" marR="68580" marT="0" marB="0"/>
                </a:tc>
                <a:tc>
                  <a:txBody>
                    <a:bodyPr/>
                    <a:lstStyle/>
                    <a:p>
                      <a:pPr algn="ctr" fontAlgn="t">
                        <a:lnSpc>
                          <a:spcPct val="115000"/>
                        </a:lnSpc>
                      </a:pPr>
                      <a:r>
                        <a:rPr lang="en-US" sz="1400" kern="100" dirty="0">
                          <a:effectLst/>
                          <a:latin typeface="+mn-lt"/>
                        </a:rPr>
                        <a:t>81</a:t>
                      </a:r>
                      <a:endParaRPr lang="zh-CN" sz="1400" kern="100" dirty="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a:effectLst/>
                        </a:rPr>
                        <a:t>49.1</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832347896"/>
                  </a:ext>
                </a:extLst>
              </a:tr>
              <a:tr h="236655">
                <a:tc>
                  <a:txBody>
                    <a:bodyPr/>
                    <a:lstStyle/>
                    <a:p>
                      <a:pPr algn="l" fontAlgn="t"/>
                      <a:r>
                        <a:rPr lang="en-US" sz="1400" b="0" i="0" u="none" strike="noStrike" dirty="0">
                          <a:solidFill>
                            <a:srgbClr val="000000"/>
                          </a:solidFill>
                          <a:effectLst/>
                          <a:latin typeface="+mn-lt"/>
                          <a:ea typeface="宋体" panose="02010600030101010101" pitchFamily="2" charset="-122"/>
                        </a:rPr>
                        <a:t>Dry mouth</a:t>
                      </a:r>
                    </a:p>
                  </a:txBody>
                  <a:tcPr marL="6350" marR="6350" marT="6350" marB="0"/>
                </a:tc>
                <a:tc>
                  <a:txBody>
                    <a:bodyPr/>
                    <a:lstStyle/>
                    <a:p>
                      <a:pPr algn="ctr" fontAlgn="t">
                        <a:lnSpc>
                          <a:spcPct val="115000"/>
                        </a:lnSpc>
                      </a:pPr>
                      <a:r>
                        <a:rPr lang="en-US" sz="1400" kern="100" dirty="0">
                          <a:effectLst/>
                          <a:latin typeface="+mn-lt"/>
                        </a:rPr>
                        <a:t>80</a:t>
                      </a:r>
                      <a:endParaRPr lang="zh-CN" sz="1400" kern="100" dirty="0">
                        <a:effectLst/>
                        <a:latin typeface="+mn-lt"/>
                        <a:ea typeface="宋体" panose="02010600030101010101" pitchFamily="2" charset="-122"/>
                      </a:endParaRPr>
                    </a:p>
                  </a:txBody>
                  <a:tcPr marL="68580" marR="68580" marT="0" marB="0" anchor="ctr"/>
                </a:tc>
                <a:tc>
                  <a:txBody>
                    <a:bodyPr/>
                    <a:lstStyle/>
                    <a:p>
                      <a:pPr indent="266700" algn="just" fontAlgn="t">
                        <a:lnSpc>
                          <a:spcPct val="115000"/>
                        </a:lnSpc>
                      </a:pPr>
                      <a:r>
                        <a:rPr lang="en-US" sz="1400" kern="0">
                          <a:effectLst/>
                        </a:rPr>
                        <a:t>48.5</a:t>
                      </a:r>
                      <a:endParaRPr lang="zh-CN" sz="14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76545495"/>
                  </a:ext>
                </a:extLst>
              </a:tr>
              <a:tr h="236655">
                <a:tc>
                  <a:txBody>
                    <a:bodyPr/>
                    <a:lstStyle/>
                    <a:p>
                      <a:pPr algn="l" fontAlgn="t">
                        <a:lnSpc>
                          <a:spcPct val="115000"/>
                        </a:lnSpc>
                      </a:pPr>
                      <a:r>
                        <a:rPr lang="en-US" altLang="zh-CN" sz="1400" kern="0" dirty="0">
                          <a:effectLst/>
                          <a:latin typeface="+mn-lt"/>
                        </a:rPr>
                        <a:t>Weight loss</a:t>
                      </a:r>
                      <a:endParaRPr lang="zh-CN" sz="1400" kern="100" dirty="0">
                        <a:effectLst/>
                        <a:latin typeface="+mn-lt"/>
                        <a:ea typeface="宋体" panose="02010600030101010101" pitchFamily="2" charset="-122"/>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fontAlgn="t">
                        <a:lnSpc>
                          <a:spcPct val="115000"/>
                        </a:lnSpc>
                      </a:pPr>
                      <a:r>
                        <a:rPr lang="en-US" sz="1400" kern="100" dirty="0">
                          <a:effectLst/>
                          <a:latin typeface="+mn-lt"/>
                        </a:rPr>
                        <a:t>80</a:t>
                      </a:r>
                      <a:endParaRPr lang="zh-CN" sz="1400" kern="100" dirty="0">
                        <a:effectLst/>
                        <a:latin typeface="+mn-lt"/>
                        <a:ea typeface="宋体" panose="02010600030101010101" pitchFamily="2" charset="-122"/>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indent="266700" algn="just" fontAlgn="t">
                        <a:lnSpc>
                          <a:spcPct val="115000"/>
                        </a:lnSpc>
                      </a:pPr>
                      <a:r>
                        <a:rPr lang="en-US" sz="1400" kern="0">
                          <a:effectLst/>
                        </a:rPr>
                        <a:t>48.5</a:t>
                      </a:r>
                      <a:endParaRPr lang="zh-CN" sz="1400" kern="100">
                        <a:effectLst/>
                        <a:latin typeface="Times New Roman" panose="02020603050405020304" pitchFamily="18" charset="0"/>
                        <a:ea typeface="宋体" panose="02010600030101010101" pitchFamily="2" charset="-122"/>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fontAlgn="t">
                        <a:lnSpc>
                          <a:spcPct val="115000"/>
                        </a:lnSpc>
                      </a:pPr>
                      <a:r>
                        <a:rPr lang="en-US" sz="1400" kern="100" dirty="0">
                          <a:effectLst/>
                        </a:rPr>
                        <a:t>1.00(1.00,2.00)</a:t>
                      </a:r>
                      <a:endParaRPr lang="zh-CN" sz="1400" kern="100" dirty="0">
                        <a:effectLst/>
                        <a:latin typeface="Times New Roman" panose="02020603050405020304" pitchFamily="18" charset="0"/>
                        <a:ea typeface="宋体" panose="02010600030101010101" pitchFamily="2" charset="-122"/>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424865"/>
                  </a:ext>
                </a:extLst>
              </a:tr>
            </a:tbl>
          </a:graphicData>
        </a:graphic>
      </p:graphicFrame>
      <p:sp>
        <p:nvSpPr>
          <p:cNvPr id="6" name="文本框 5">
            <a:extLst>
              <a:ext uri="{FF2B5EF4-FFF2-40B4-BE49-F238E27FC236}">
                <a16:creationId xmlns:a16="http://schemas.microsoft.com/office/drawing/2014/main" id="{63C57948-2FB4-69FA-DEF4-7B0C82767046}"/>
              </a:ext>
            </a:extLst>
          </p:cNvPr>
          <p:cNvSpPr txBox="1"/>
          <p:nvPr/>
        </p:nvSpPr>
        <p:spPr>
          <a:xfrm>
            <a:off x="481921" y="2472977"/>
            <a:ext cx="5210666" cy="641201"/>
          </a:xfrm>
          <a:prstGeom prst="rect">
            <a:avLst/>
          </a:prstGeom>
          <a:noFill/>
        </p:spPr>
        <p:txBody>
          <a:bodyPr wrap="square">
            <a:spAutoFit/>
          </a:bodyPr>
          <a:lstStyle/>
          <a:p>
            <a:pPr indent="20955" algn="ctr">
              <a:lnSpc>
                <a:spcPct val="115000"/>
              </a:lnSpc>
            </a:pPr>
            <a:r>
              <a:rPr lang="en-US" altLang="zh-CN" sz="1600" b="1" kern="100" dirty="0"/>
              <a:t>Table2</a:t>
            </a:r>
            <a:r>
              <a:rPr lang="en-US" altLang="zh-CN" sz="1600" b="1" kern="100" dirty="0">
                <a:effectLst/>
              </a:rPr>
              <a:t>  The symptom distress of children with cancer</a:t>
            </a:r>
            <a:r>
              <a:rPr lang="zh-CN" altLang="zh-CN" sz="1600" b="1" kern="100" dirty="0">
                <a:effectLst/>
              </a:rPr>
              <a:t>（</a:t>
            </a:r>
            <a:r>
              <a:rPr lang="en-US" altLang="zh-CN" sz="1600" b="1" kern="100" dirty="0">
                <a:effectLst/>
              </a:rPr>
              <a:t>n=165, Incidence rate&gt;40</a:t>
            </a:r>
            <a:r>
              <a:rPr lang="en-US" altLang="zh-CN" sz="1600" b="1" kern="100" dirty="0"/>
              <a:t>%</a:t>
            </a:r>
            <a:r>
              <a:rPr lang="zh-CN" altLang="zh-CN" sz="1600" b="1" kern="100" dirty="0">
                <a:effectLst/>
              </a:rPr>
              <a:t>）</a:t>
            </a:r>
            <a:endParaRPr lang="zh-CN" altLang="zh-CN" sz="1400" b="1" kern="100" dirty="0">
              <a:effectLst/>
              <a:latin typeface="Times New Roman" panose="02020603050405020304" pitchFamily="18" charset="0"/>
              <a:ea typeface="宋体" panose="02010600030101010101" pitchFamily="2" charset="-122"/>
            </a:endParaRPr>
          </a:p>
        </p:txBody>
      </p:sp>
      <p:graphicFrame>
        <p:nvGraphicFramePr>
          <p:cNvPr id="7" name="表格 6">
            <a:extLst>
              <a:ext uri="{FF2B5EF4-FFF2-40B4-BE49-F238E27FC236}">
                <a16:creationId xmlns:a16="http://schemas.microsoft.com/office/drawing/2014/main" id="{EBBA7133-EB62-9C3F-46E7-FD0E7BFD941A}"/>
              </a:ext>
            </a:extLst>
          </p:cNvPr>
          <p:cNvGraphicFramePr>
            <a:graphicFrameLocks noGrp="1"/>
          </p:cNvGraphicFramePr>
          <p:nvPr>
            <p:extLst>
              <p:ext uri="{D42A27DB-BD31-4B8C-83A1-F6EECF244321}">
                <p14:modId xmlns:p14="http://schemas.microsoft.com/office/powerpoint/2010/main" val="2288100162"/>
              </p:ext>
            </p:extLst>
          </p:nvPr>
        </p:nvGraphicFramePr>
        <p:xfrm>
          <a:off x="5692587" y="3150198"/>
          <a:ext cx="5605114" cy="1905700"/>
        </p:xfrm>
        <a:graphic>
          <a:graphicData uri="http://schemas.openxmlformats.org/drawingml/2006/table">
            <a:tbl>
              <a:tblPr firstRow="1" firstCol="1" bandRow="1">
                <a:tableStyleId>{2D5ABB26-0587-4C30-8999-92F81FD0307C}</a:tableStyleId>
              </a:tblPr>
              <a:tblGrid>
                <a:gridCol w="2324240">
                  <a:extLst>
                    <a:ext uri="{9D8B030D-6E8A-4147-A177-3AD203B41FA5}">
                      <a16:colId xmlns:a16="http://schemas.microsoft.com/office/drawing/2014/main" val="1210304136"/>
                    </a:ext>
                  </a:extLst>
                </a:gridCol>
                <a:gridCol w="1737782">
                  <a:extLst>
                    <a:ext uri="{9D8B030D-6E8A-4147-A177-3AD203B41FA5}">
                      <a16:colId xmlns:a16="http://schemas.microsoft.com/office/drawing/2014/main" val="567366202"/>
                    </a:ext>
                  </a:extLst>
                </a:gridCol>
                <a:gridCol w="1543092">
                  <a:extLst>
                    <a:ext uri="{9D8B030D-6E8A-4147-A177-3AD203B41FA5}">
                      <a16:colId xmlns:a16="http://schemas.microsoft.com/office/drawing/2014/main" val="1949802754"/>
                    </a:ext>
                  </a:extLst>
                </a:gridCol>
              </a:tblGrid>
              <a:tr h="240330">
                <a:tc>
                  <a:txBody>
                    <a:bodyPr/>
                    <a:lstStyle/>
                    <a:p>
                      <a:pPr algn="l">
                        <a:lnSpc>
                          <a:spcPct val="115000"/>
                        </a:lnSpc>
                      </a:pPr>
                      <a:r>
                        <a:rPr lang="en-US" altLang="zh-CN" sz="1400" b="1" kern="0" dirty="0">
                          <a:solidFill>
                            <a:schemeClr val="bg1"/>
                          </a:solidFill>
                          <a:effectLst/>
                          <a:latin typeface="+mn-lt"/>
                        </a:rPr>
                        <a:t>Scores of physical activity</a:t>
                      </a:r>
                      <a:endParaRPr lang="zh-CN" sz="1400" b="1" kern="100" dirty="0">
                        <a:solidFill>
                          <a:schemeClr val="bg1"/>
                        </a:solidFill>
                        <a:effectLst/>
                        <a:latin typeface="+mn-lt"/>
                        <a:ea typeface="宋体" panose="02010600030101010101" pitchFamily="2" charset="-122"/>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pPr>
                      <a:r>
                        <a:rPr lang="en-US" sz="1400" b="1" kern="100" dirty="0">
                          <a:solidFill>
                            <a:schemeClr val="bg1"/>
                          </a:solidFill>
                          <a:effectLst/>
                          <a:latin typeface="+mn-lt"/>
                        </a:rPr>
                        <a:t>P50</a:t>
                      </a:r>
                      <a:r>
                        <a:rPr lang="zh-CN" sz="1400" b="1" kern="100" dirty="0">
                          <a:solidFill>
                            <a:schemeClr val="bg1"/>
                          </a:solidFill>
                          <a:effectLst/>
                          <a:latin typeface="+mn-lt"/>
                        </a:rPr>
                        <a:t>（</a:t>
                      </a:r>
                      <a:r>
                        <a:rPr lang="en-US" sz="1400" b="1" kern="100" dirty="0">
                          <a:solidFill>
                            <a:schemeClr val="bg1"/>
                          </a:solidFill>
                          <a:effectLst/>
                          <a:latin typeface="+mn-lt"/>
                        </a:rPr>
                        <a:t>P25, P75</a:t>
                      </a:r>
                      <a:r>
                        <a:rPr lang="zh-CN" sz="1400" b="1" kern="100" dirty="0">
                          <a:solidFill>
                            <a:schemeClr val="bg1"/>
                          </a:solidFill>
                          <a:effectLst/>
                          <a:latin typeface="+mn-lt"/>
                        </a:rPr>
                        <a:t>）</a:t>
                      </a:r>
                      <a:endParaRPr lang="en-US" altLang="zh-CN" sz="1400" b="1" kern="100" dirty="0">
                        <a:solidFill>
                          <a:schemeClr val="bg1"/>
                        </a:solidFill>
                        <a:effectLst/>
                        <a:latin typeface="+mn-lt"/>
                      </a:endParaRPr>
                    </a:p>
                    <a:p>
                      <a:pPr algn="ctr">
                        <a:lnSpc>
                          <a:spcPct val="115000"/>
                        </a:lnSpc>
                      </a:pPr>
                      <a:r>
                        <a:rPr lang="en-US" altLang="zh-CN" sz="1400" b="1" kern="100" dirty="0">
                          <a:solidFill>
                            <a:schemeClr val="bg1"/>
                          </a:solidFill>
                          <a:effectLst/>
                          <a:latin typeface="+mn-lt"/>
                          <a:ea typeface="pingfang sc"/>
                        </a:rPr>
                        <a:t>minutes/week</a:t>
                      </a:r>
                      <a:endParaRPr lang="zh-CN" sz="1400" b="1" kern="100" dirty="0">
                        <a:solidFill>
                          <a:schemeClr val="bg1"/>
                        </a:solidFill>
                        <a:effectLst/>
                        <a:latin typeface="+mn-lt"/>
                        <a:ea typeface="宋体" panose="02010600030101010101" pitchFamily="2" charset="-122"/>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5000"/>
                        </a:lnSpc>
                      </a:pPr>
                      <a:r>
                        <a:rPr lang="en-US" altLang="zh-CN" sz="1400" b="1" kern="100" dirty="0">
                          <a:solidFill>
                            <a:schemeClr val="bg1"/>
                          </a:solidFill>
                          <a:effectLst/>
                          <a:latin typeface="+mn-lt"/>
                          <a:ea typeface="宋体" panose="02010600030101010101" pitchFamily="2" charset="-122"/>
                        </a:rPr>
                        <a:t>Score range</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400" b="1" kern="100" dirty="0">
                          <a:solidFill>
                            <a:schemeClr val="bg1"/>
                          </a:solidFill>
                          <a:effectLst/>
                          <a:latin typeface="+mn-lt"/>
                          <a:ea typeface="pingfang sc"/>
                        </a:rPr>
                        <a:t>minutes/week</a:t>
                      </a:r>
                      <a:endParaRPr lang="zh-CN" altLang="zh-CN" sz="1400" b="1" kern="100" dirty="0">
                        <a:solidFill>
                          <a:schemeClr val="bg1"/>
                        </a:solidFill>
                        <a:effectLst/>
                        <a:latin typeface="+mn-lt"/>
                        <a:ea typeface="宋体" panose="02010600030101010101" pitchFamily="2" charset="-122"/>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7587218"/>
                  </a:ext>
                </a:extLst>
              </a:tr>
              <a:tr h="239889">
                <a:tc>
                  <a:txBody>
                    <a:bodyPr/>
                    <a:lstStyle/>
                    <a:p>
                      <a:pPr algn="l">
                        <a:lnSpc>
                          <a:spcPct val="115000"/>
                        </a:lnSpc>
                      </a:pPr>
                      <a:r>
                        <a:rPr lang="en-US" sz="1400" kern="100" dirty="0">
                          <a:solidFill>
                            <a:srgbClr val="000000"/>
                          </a:solidFill>
                          <a:effectLst/>
                          <a:latin typeface="+mn-lt"/>
                          <a:cs typeface="+mn-cs"/>
                        </a:rPr>
                        <a:t>PA</a:t>
                      </a:r>
                      <a:r>
                        <a:rPr lang="zh-CN" altLang="en-US" sz="1400" kern="100" dirty="0">
                          <a:solidFill>
                            <a:srgbClr val="000000"/>
                          </a:solidFill>
                          <a:effectLst/>
                          <a:latin typeface="+mn-lt"/>
                          <a:cs typeface="+mn-cs"/>
                        </a:rPr>
                        <a:t>（</a:t>
                      </a:r>
                      <a:r>
                        <a:rPr lang="en-US" altLang="zh-CN" sz="1400" kern="100" dirty="0">
                          <a:solidFill>
                            <a:srgbClr val="000000"/>
                          </a:solidFill>
                          <a:effectLst/>
                          <a:latin typeface="+mn-lt"/>
                          <a:ea typeface="pingfang sc"/>
                          <a:cs typeface="+mn-cs"/>
                        </a:rPr>
                        <a:t>physical activity </a:t>
                      </a:r>
                      <a:r>
                        <a:rPr lang="zh-CN" altLang="en-US" sz="1400" kern="100" dirty="0">
                          <a:solidFill>
                            <a:srgbClr val="000000"/>
                          </a:solidFill>
                          <a:effectLst/>
                          <a:latin typeface="+mn-lt"/>
                          <a:cs typeface="+mn-cs"/>
                        </a:rPr>
                        <a:t>）</a:t>
                      </a:r>
                      <a:endParaRPr lang="zh-CN" altLang="en-US" sz="1400" kern="100" dirty="0">
                        <a:solidFill>
                          <a:srgbClr val="000000"/>
                        </a:solidFill>
                        <a:effectLst/>
                        <a:latin typeface="+mn-lt"/>
                        <a:ea typeface="宋体" panose="02010600030101010101" pitchFamily="2" charset="-122"/>
                        <a:cs typeface="+mn-cs"/>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15000"/>
                        </a:lnSpc>
                      </a:pPr>
                      <a:r>
                        <a:rPr lang="en-US" sz="1400" kern="0" dirty="0">
                          <a:effectLst/>
                          <a:latin typeface="+mn-lt"/>
                        </a:rPr>
                        <a:t>2625.00</a:t>
                      </a:r>
                      <a:r>
                        <a:rPr lang="en-US" sz="1400" kern="100" dirty="0">
                          <a:effectLst/>
                          <a:latin typeface="+mn-lt"/>
                        </a:rPr>
                        <a:t> (</a:t>
                      </a:r>
                      <a:r>
                        <a:rPr lang="en-US" sz="1400" kern="0" dirty="0">
                          <a:effectLst/>
                          <a:latin typeface="+mn-lt"/>
                        </a:rPr>
                        <a:t>1690.00</a:t>
                      </a:r>
                      <a:r>
                        <a:rPr lang="en-US" sz="1400" kern="100" dirty="0">
                          <a:effectLst/>
                          <a:latin typeface="+mn-lt"/>
                        </a:rPr>
                        <a:t>,</a:t>
                      </a:r>
                      <a:r>
                        <a:rPr lang="en-US" sz="1400" kern="0" dirty="0">
                          <a:effectLst/>
                          <a:latin typeface="+mn-lt"/>
                        </a:rPr>
                        <a:t> 3870.00</a:t>
                      </a:r>
                      <a:r>
                        <a:rPr lang="en-US" sz="1400" kern="100" dirty="0">
                          <a:effectLst/>
                          <a:latin typeface="+mn-lt"/>
                        </a:rPr>
                        <a:t>)</a:t>
                      </a:r>
                      <a:endParaRPr lang="zh-CN" sz="1400" kern="100" dirty="0">
                        <a:effectLst/>
                        <a:latin typeface="+mn-lt"/>
                        <a:ea typeface="宋体" panose="02010600030101010101" pitchFamily="2" charset="-122"/>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15000"/>
                        </a:lnSpc>
                      </a:pPr>
                      <a:r>
                        <a:rPr lang="en-US" sz="1400" kern="0">
                          <a:effectLst/>
                          <a:latin typeface="+mn-lt"/>
                        </a:rPr>
                        <a:t>330.00~10570.00</a:t>
                      </a:r>
                      <a:endParaRPr lang="zh-CN" sz="1400" kern="100">
                        <a:effectLst/>
                        <a:latin typeface="+mn-lt"/>
                        <a:ea typeface="宋体" panose="02010600030101010101" pitchFamily="2" charset="-122"/>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36438512"/>
                  </a:ext>
                </a:extLst>
              </a:tr>
              <a:tr h="239889">
                <a:tc>
                  <a:txBody>
                    <a:bodyPr/>
                    <a:lstStyle/>
                    <a:p>
                      <a:pPr algn="l">
                        <a:lnSpc>
                          <a:spcPct val="115000"/>
                        </a:lnSpc>
                      </a:pPr>
                      <a:r>
                        <a:rPr lang="en-US" sz="1400" kern="100" dirty="0">
                          <a:solidFill>
                            <a:srgbClr val="000000"/>
                          </a:solidFill>
                          <a:effectLst/>
                          <a:latin typeface="+mn-lt"/>
                          <a:cs typeface="+mn-cs"/>
                        </a:rPr>
                        <a:t>LPA</a:t>
                      </a:r>
                      <a:r>
                        <a:rPr lang="zh-CN" altLang="en-US" sz="1400" kern="100" dirty="0">
                          <a:solidFill>
                            <a:srgbClr val="000000"/>
                          </a:solidFill>
                          <a:effectLst/>
                          <a:latin typeface="+mn-lt"/>
                          <a:cs typeface="+mn-cs"/>
                        </a:rPr>
                        <a:t>（</a:t>
                      </a:r>
                      <a:r>
                        <a:rPr lang="en-US" altLang="zh-CN" sz="1400" kern="100" dirty="0">
                          <a:solidFill>
                            <a:srgbClr val="000000"/>
                          </a:solidFill>
                          <a:effectLst/>
                          <a:latin typeface="+mn-lt"/>
                          <a:ea typeface="pingfang sc"/>
                          <a:cs typeface="+mn-cs"/>
                        </a:rPr>
                        <a:t>light physical activity </a:t>
                      </a:r>
                      <a:r>
                        <a:rPr lang="zh-CN" altLang="en-US" sz="1400" kern="100" dirty="0">
                          <a:solidFill>
                            <a:srgbClr val="000000"/>
                          </a:solidFill>
                          <a:effectLst/>
                          <a:latin typeface="+mn-lt"/>
                          <a:ea typeface="pingfang sc"/>
                          <a:cs typeface="+mn-cs"/>
                        </a:rPr>
                        <a:t>）</a:t>
                      </a:r>
                      <a:endParaRPr lang="zh-CN" altLang="en-US" sz="1400" kern="100" dirty="0">
                        <a:solidFill>
                          <a:srgbClr val="000000"/>
                        </a:solidFill>
                        <a:effectLst/>
                        <a:latin typeface="+mn-lt"/>
                        <a:ea typeface="宋体" panose="02010600030101010101" pitchFamily="2" charset="-122"/>
                        <a:cs typeface="+mn-cs"/>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pPr>
                      <a:r>
                        <a:rPr lang="en-US" sz="1400" kern="0" dirty="0">
                          <a:effectLst/>
                          <a:latin typeface="+mn-lt"/>
                        </a:rPr>
                        <a:t>2530.00</a:t>
                      </a:r>
                      <a:r>
                        <a:rPr lang="en-US" sz="1400" kern="100" dirty="0">
                          <a:effectLst/>
                          <a:latin typeface="+mn-lt"/>
                        </a:rPr>
                        <a:t> (</a:t>
                      </a:r>
                      <a:r>
                        <a:rPr lang="en-US" sz="1400" kern="0" dirty="0">
                          <a:effectLst/>
                          <a:latin typeface="+mn-lt"/>
                        </a:rPr>
                        <a:t>1577.50</a:t>
                      </a:r>
                      <a:r>
                        <a:rPr lang="en-US" sz="1400" kern="100" dirty="0">
                          <a:effectLst/>
                          <a:latin typeface="+mn-lt"/>
                        </a:rPr>
                        <a:t>,</a:t>
                      </a:r>
                      <a:r>
                        <a:rPr lang="en-US" sz="1400" kern="0" dirty="0">
                          <a:effectLst/>
                          <a:latin typeface="+mn-lt"/>
                        </a:rPr>
                        <a:t> 3721.00</a:t>
                      </a:r>
                      <a:r>
                        <a:rPr lang="en-US" sz="1400" kern="100" dirty="0">
                          <a:effectLst/>
                          <a:latin typeface="+mn-lt"/>
                        </a:rPr>
                        <a:t>)</a:t>
                      </a:r>
                      <a:endParaRPr lang="zh-CN" sz="1400" kern="100" dirty="0">
                        <a:effectLst/>
                        <a:latin typeface="+mn-lt"/>
                        <a:ea typeface="宋体" panose="02010600030101010101" pitchFamily="2" charset="-122"/>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15000"/>
                        </a:lnSpc>
                      </a:pPr>
                      <a:r>
                        <a:rPr lang="en-US" sz="1400" kern="0" dirty="0">
                          <a:effectLst/>
                          <a:latin typeface="+mn-lt"/>
                        </a:rPr>
                        <a:t>330.00~10570.00</a:t>
                      </a:r>
                      <a:endParaRPr lang="zh-CN" sz="1400" kern="100" dirty="0">
                        <a:effectLst/>
                        <a:latin typeface="+mn-lt"/>
                        <a:ea typeface="宋体" panose="02010600030101010101" pitchFamily="2" charset="-122"/>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5066172"/>
                  </a:ext>
                </a:extLst>
              </a:tr>
              <a:tr h="239889">
                <a:tc>
                  <a:txBody>
                    <a:bodyPr/>
                    <a:lstStyle/>
                    <a:p>
                      <a:pPr algn="l">
                        <a:lnSpc>
                          <a:spcPct val="115000"/>
                        </a:lnSpc>
                      </a:pPr>
                      <a:r>
                        <a:rPr lang="en-US" sz="1400" kern="100" dirty="0">
                          <a:solidFill>
                            <a:srgbClr val="000000"/>
                          </a:solidFill>
                          <a:effectLst/>
                          <a:latin typeface="+mn-lt"/>
                          <a:cs typeface="+mn-cs"/>
                        </a:rPr>
                        <a:t>MVPA</a:t>
                      </a:r>
                      <a:r>
                        <a:rPr lang="zh-CN" altLang="en-US" sz="1400" kern="100" dirty="0">
                          <a:solidFill>
                            <a:srgbClr val="000000"/>
                          </a:solidFill>
                          <a:effectLst/>
                          <a:latin typeface="+mn-lt"/>
                          <a:cs typeface="+mn-cs"/>
                        </a:rPr>
                        <a:t>（</a:t>
                      </a:r>
                      <a:r>
                        <a:rPr lang="en-US" altLang="zh-CN" sz="1400" kern="100" dirty="0">
                          <a:solidFill>
                            <a:srgbClr val="000000"/>
                          </a:solidFill>
                          <a:effectLst/>
                          <a:latin typeface="+mn-lt"/>
                          <a:ea typeface="+mn-ea"/>
                          <a:cs typeface="+mn-cs"/>
                        </a:rPr>
                        <a:t>moderate-to-vigorous physical activity</a:t>
                      </a:r>
                      <a:r>
                        <a:rPr lang="zh-CN" altLang="en-US" sz="1400" kern="100" dirty="0">
                          <a:solidFill>
                            <a:srgbClr val="000000"/>
                          </a:solidFill>
                          <a:effectLst/>
                          <a:latin typeface="+mn-lt"/>
                          <a:cs typeface="+mn-cs"/>
                        </a:rPr>
                        <a:t>）</a:t>
                      </a:r>
                      <a:endParaRPr lang="zh-CN" altLang="en-US" sz="1400" kern="100" dirty="0">
                        <a:solidFill>
                          <a:srgbClr val="000000"/>
                        </a:solidFill>
                        <a:effectLst/>
                        <a:latin typeface="+mn-lt"/>
                        <a:ea typeface="宋体" panose="02010600030101010101" pitchFamily="2" charset="-122"/>
                        <a:cs typeface="+mn-cs"/>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n-US" sz="1400" kern="0">
                          <a:effectLst/>
                          <a:latin typeface="+mn-lt"/>
                        </a:rPr>
                        <a:t>70.00</a:t>
                      </a:r>
                      <a:r>
                        <a:rPr lang="en-US" sz="1400" kern="100">
                          <a:effectLst/>
                          <a:latin typeface="+mn-lt"/>
                        </a:rPr>
                        <a:t> (</a:t>
                      </a:r>
                      <a:r>
                        <a:rPr lang="en-US" sz="1400" kern="0">
                          <a:effectLst/>
                          <a:latin typeface="+mn-lt"/>
                        </a:rPr>
                        <a:t>10.00</a:t>
                      </a:r>
                      <a:r>
                        <a:rPr lang="en-US" sz="1400" kern="100">
                          <a:effectLst/>
                          <a:latin typeface="+mn-lt"/>
                        </a:rPr>
                        <a:t>,</a:t>
                      </a:r>
                      <a:r>
                        <a:rPr lang="en-US" sz="1400" kern="0">
                          <a:effectLst/>
                          <a:latin typeface="+mn-lt"/>
                        </a:rPr>
                        <a:t> 197.50</a:t>
                      </a:r>
                      <a:r>
                        <a:rPr lang="en-US" sz="1400" kern="100">
                          <a:effectLst/>
                          <a:latin typeface="+mn-lt"/>
                        </a:rPr>
                        <a:t>)</a:t>
                      </a:r>
                      <a:endParaRPr lang="zh-CN" sz="1400" kern="100">
                        <a:effectLst/>
                        <a:latin typeface="+mn-lt"/>
                        <a:ea typeface="宋体" panose="02010600030101010101" pitchFamily="2" charset="-122"/>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en-US" sz="1400" kern="0" dirty="0">
                          <a:effectLst/>
                          <a:latin typeface="+mn-lt"/>
                        </a:rPr>
                        <a:t>0~1820.00</a:t>
                      </a:r>
                      <a:endParaRPr lang="zh-CN" sz="1400" kern="100" dirty="0">
                        <a:effectLst/>
                        <a:latin typeface="+mn-lt"/>
                        <a:ea typeface="宋体" panose="02010600030101010101" pitchFamily="2" charset="-122"/>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824919"/>
                  </a:ext>
                </a:extLst>
              </a:tr>
            </a:tbl>
          </a:graphicData>
        </a:graphic>
      </p:graphicFrame>
      <p:sp>
        <p:nvSpPr>
          <p:cNvPr id="9" name="文本框 8">
            <a:extLst>
              <a:ext uri="{FF2B5EF4-FFF2-40B4-BE49-F238E27FC236}">
                <a16:creationId xmlns:a16="http://schemas.microsoft.com/office/drawing/2014/main" id="{872CBBC5-6FD0-1DC6-C4C7-9C5CC87596AC}"/>
              </a:ext>
            </a:extLst>
          </p:cNvPr>
          <p:cNvSpPr txBox="1"/>
          <p:nvPr/>
        </p:nvSpPr>
        <p:spPr>
          <a:xfrm>
            <a:off x="5649937" y="2561891"/>
            <a:ext cx="6096000" cy="390684"/>
          </a:xfrm>
          <a:prstGeom prst="rect">
            <a:avLst/>
          </a:prstGeom>
          <a:noFill/>
        </p:spPr>
        <p:txBody>
          <a:bodyPr wrap="square">
            <a:spAutoFit/>
          </a:bodyPr>
          <a:lstStyle/>
          <a:p>
            <a:pPr indent="20955" algn="l">
              <a:lnSpc>
                <a:spcPct val="115000"/>
              </a:lnSpc>
            </a:pPr>
            <a:r>
              <a:rPr lang="en-US" altLang="zh-CN" sz="1800" b="1" kern="100" dirty="0"/>
              <a:t>Table3 </a:t>
            </a:r>
            <a:r>
              <a:rPr lang="en-US" altLang="zh-CN" sz="1800" b="1" kern="100" dirty="0">
                <a:effectLst/>
              </a:rPr>
              <a:t>  The Physical activity levels of children with cancer</a:t>
            </a:r>
            <a:endParaRPr lang="zh-CN" altLang="zh-CN" sz="1600" b="1"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3626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1932</Words>
  <Application>Microsoft Office PowerPoint</Application>
  <PresentationFormat>宽屏</PresentationFormat>
  <Paragraphs>298</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等线</vt:lpstr>
      <vt:lpstr>Arial</vt:lpstr>
      <vt:lpstr>Bodoni MT Black</vt:lpstr>
      <vt:lpstr>Calibri</vt:lpstr>
      <vt:lpstr>Calibri Light</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刘 砚燕</cp:lastModifiedBy>
  <cp:revision>11</cp:revision>
  <dcterms:created xsi:type="dcterms:W3CDTF">2023-05-25T14:53:30Z</dcterms:created>
  <dcterms:modified xsi:type="dcterms:W3CDTF">2023-07-20T19:52:16Z</dcterms:modified>
</cp:coreProperties>
</file>