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304" r:id="rId4"/>
    <p:sldId id="275" r:id="rId5"/>
    <p:sldId id="316" r:id="rId7"/>
    <p:sldId id="339" r:id="rId8"/>
    <p:sldId id="383" r:id="rId9"/>
    <p:sldId id="292" r:id="rId10"/>
    <p:sldId id="364" r:id="rId11"/>
    <p:sldId id="368" r:id="rId12"/>
    <p:sldId id="294" r:id="rId13"/>
    <p:sldId id="372" r:id="rId14"/>
    <p:sldId id="371" r:id="rId15"/>
    <p:sldId id="384" r:id="rId16"/>
    <p:sldId id="295" r:id="rId17"/>
    <p:sldId id="302" r:id="rId18"/>
    <p:sldId id="303" r:id="rId19"/>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BFD0"/>
    <a:srgbClr val="A8A0B7"/>
    <a:srgbClr val="FF9900"/>
    <a:srgbClr val="99009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85"/>
    <p:restoredTop sz="94640"/>
  </p:normalViewPr>
  <p:slideViewPr>
    <p:cSldViewPr snapToGrid="0">
      <p:cViewPr varScale="1">
        <p:scale>
          <a:sx n="70" d="100"/>
          <a:sy n="70" d="100"/>
        </p:scale>
        <p:origin x="192"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3" Type="http://schemas.openxmlformats.org/officeDocument/2006/relationships/tags" Target="tags/tag82.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5" name="Date Placeholder 4"/>
          <p:cNvSpPr>
            <a:spLocks noGrp="1"/>
          </p:cNvSpPr>
          <p:nvPr>
            <p:ph type="dt" sz="half" idx="10"/>
          </p:nvPr>
        </p:nvSpPr>
        <p:spPr/>
        <p:txBody>
          <a:bodyPr/>
          <a:lstStyle/>
          <a:p>
            <a:fld id="{1E0B8424-981B-462E-B38F-6BADD22923FC}" type="datetimeFigureOut">
              <a:rPr lang="en-ID" smtClean="0"/>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7" name="Date Placeholder 6"/>
          <p:cNvSpPr>
            <a:spLocks noGrp="1"/>
          </p:cNvSpPr>
          <p:nvPr>
            <p:ph type="dt" sz="half" idx="10"/>
          </p:nvPr>
        </p:nvSpPr>
        <p:spPr/>
        <p:txBody>
          <a:bodyPr/>
          <a:lstStyle/>
          <a:p>
            <a:fld id="{1E0B8424-981B-462E-B38F-6BADD22923FC}" type="datetimeFigureOut">
              <a:rPr lang="en-ID" smtClean="0"/>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Date Placeholder 2"/>
          <p:cNvSpPr>
            <a:spLocks noGrp="1"/>
          </p:cNvSpPr>
          <p:nvPr>
            <p:ph type="dt" sz="half" idx="10"/>
          </p:nvPr>
        </p:nvSpPr>
        <p:spPr/>
        <p:txBody>
          <a:bodyPr/>
          <a:lstStyle/>
          <a:p>
            <a:fld id="{1E0B8424-981B-462E-B38F-6BADD22923FC}" type="datetimeFigureOut">
              <a:rPr lang="en-ID" smtClean="0"/>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0B8424-981B-462E-B38F-6BADD22923FC}" type="datetimeFigureOut">
              <a:rPr lang="en-ID" smtClean="0"/>
            </a:fld>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E0B8424-981B-462E-B38F-6BADD22923FC}" type="datetimeFigureOut">
              <a:rPr lang="en-ID" smtClean="0"/>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E0B8424-981B-462E-B38F-6BADD22923FC}" type="datetimeFigureOut">
              <a:rPr lang="en-ID" smtClean="0"/>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E0B8424-981B-462E-B38F-6BADD22923FC}" type="datetimeFigureOut">
              <a:rPr lang="en-ID" smtClean="0"/>
            </a:fld>
            <a:endParaRPr lang="en-ID"/>
          </a:p>
        </p:txBody>
      </p:sp>
      <p:sp>
        <p:nvSpPr>
          <p:cNvPr id="5" name="Footer Placeholder 4"/>
          <p:cNvSpPr>
            <a:spLocks noGrp="1"/>
          </p:cNvSpPr>
          <p:nvPr>
            <p:ph type="ftr" sz="quarter" idx="11"/>
          </p:nvPr>
        </p:nvSpPr>
        <p:spPr/>
        <p:txBody>
          <a:bodyPr/>
          <a:lstStyle/>
          <a:p>
            <a:endParaRPr lang="en-ID"/>
          </a:p>
        </p:txBody>
      </p:sp>
      <p:sp>
        <p:nvSpPr>
          <p:cNvPr id="6" name="Slide Number Placeholder 5"/>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5" name="Date Placeholder 4"/>
          <p:cNvSpPr>
            <a:spLocks noGrp="1"/>
          </p:cNvSpPr>
          <p:nvPr>
            <p:ph type="dt" sz="half" idx="10"/>
          </p:nvPr>
        </p:nvSpPr>
        <p:spPr/>
        <p:txBody>
          <a:bodyPr/>
          <a:lstStyle/>
          <a:p>
            <a:fld id="{1E0B8424-981B-462E-B38F-6BADD22923FC}" type="datetimeFigureOut">
              <a:rPr lang="en-ID" smtClean="0"/>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7" name="Date Placeholder 6"/>
          <p:cNvSpPr>
            <a:spLocks noGrp="1"/>
          </p:cNvSpPr>
          <p:nvPr>
            <p:ph type="dt" sz="half" idx="10"/>
          </p:nvPr>
        </p:nvSpPr>
        <p:spPr/>
        <p:txBody>
          <a:bodyPr/>
          <a:lstStyle/>
          <a:p>
            <a:fld id="{1E0B8424-981B-462E-B38F-6BADD22923FC}" type="datetimeFigureOut">
              <a:rPr lang="en-ID" smtClean="0"/>
            </a:fld>
            <a:endParaRPr lang="en-ID"/>
          </a:p>
        </p:txBody>
      </p:sp>
      <p:sp>
        <p:nvSpPr>
          <p:cNvPr id="8" name="Footer Placeholder 7"/>
          <p:cNvSpPr>
            <a:spLocks noGrp="1"/>
          </p:cNvSpPr>
          <p:nvPr>
            <p:ph type="ftr" sz="quarter" idx="11"/>
          </p:nvPr>
        </p:nvSpPr>
        <p:spPr/>
        <p:txBody>
          <a:bodyPr/>
          <a:lstStyle/>
          <a:p>
            <a:endParaRPr lang="en-ID"/>
          </a:p>
        </p:txBody>
      </p:sp>
      <p:sp>
        <p:nvSpPr>
          <p:cNvPr id="9" name="Slide Number Placeholder 8"/>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D"/>
          </a:p>
        </p:txBody>
      </p:sp>
      <p:sp>
        <p:nvSpPr>
          <p:cNvPr id="3" name="Date Placeholder 2"/>
          <p:cNvSpPr>
            <a:spLocks noGrp="1"/>
          </p:cNvSpPr>
          <p:nvPr>
            <p:ph type="dt" sz="half" idx="10"/>
          </p:nvPr>
        </p:nvSpPr>
        <p:spPr/>
        <p:txBody>
          <a:bodyPr/>
          <a:lstStyle/>
          <a:p>
            <a:fld id="{1E0B8424-981B-462E-B38F-6BADD22923FC}" type="datetimeFigureOut">
              <a:rPr lang="en-ID" smtClean="0"/>
            </a:fld>
            <a:endParaRPr lang="en-ID"/>
          </a:p>
        </p:txBody>
      </p:sp>
      <p:sp>
        <p:nvSpPr>
          <p:cNvPr id="4" name="Footer Placeholder 3"/>
          <p:cNvSpPr>
            <a:spLocks noGrp="1"/>
          </p:cNvSpPr>
          <p:nvPr>
            <p:ph type="ftr" sz="quarter" idx="11"/>
          </p:nvPr>
        </p:nvSpPr>
        <p:spPr/>
        <p:txBody>
          <a:bodyPr/>
          <a:lstStyle/>
          <a:p>
            <a:endParaRPr lang="en-ID"/>
          </a:p>
        </p:txBody>
      </p:sp>
      <p:sp>
        <p:nvSpPr>
          <p:cNvPr id="5" name="Slide Number Placeholder 4"/>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0B8424-981B-462E-B38F-6BADD22923FC}" type="datetimeFigureOut">
              <a:rPr lang="en-ID" smtClean="0"/>
            </a:fld>
            <a:endParaRPr lang="en-ID"/>
          </a:p>
        </p:txBody>
      </p:sp>
      <p:sp>
        <p:nvSpPr>
          <p:cNvPr id="3" name="Footer Placeholder 2"/>
          <p:cNvSpPr>
            <a:spLocks noGrp="1"/>
          </p:cNvSpPr>
          <p:nvPr>
            <p:ph type="ftr" sz="quarter" idx="11"/>
          </p:nvPr>
        </p:nvSpPr>
        <p:spPr/>
        <p:txBody>
          <a:bodyPr/>
          <a:lstStyle/>
          <a:p>
            <a:endParaRPr lang="en-ID"/>
          </a:p>
        </p:txBody>
      </p:sp>
      <p:sp>
        <p:nvSpPr>
          <p:cNvPr id="4" name="Slide Number Placeholder 3"/>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E0B8424-981B-462E-B38F-6BADD22923FC}" type="datetimeFigureOut">
              <a:rPr lang="en-ID" smtClean="0"/>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E0B8424-981B-462E-B38F-6BADD22923FC}" type="datetimeFigureOut">
              <a:rPr lang="en-ID" smtClean="0"/>
            </a:fld>
            <a:endParaRPr lang="en-ID"/>
          </a:p>
        </p:txBody>
      </p:sp>
      <p:sp>
        <p:nvSpPr>
          <p:cNvPr id="6" name="Footer Placeholder 5"/>
          <p:cNvSpPr>
            <a:spLocks noGrp="1"/>
          </p:cNvSpPr>
          <p:nvPr>
            <p:ph type="ftr" sz="quarter" idx="11"/>
          </p:nvPr>
        </p:nvSpPr>
        <p:spPr/>
        <p:txBody>
          <a:bodyPr/>
          <a:lstStyle/>
          <a:p>
            <a:endParaRPr lang="en-ID"/>
          </a:p>
        </p:txBody>
      </p:sp>
      <p:sp>
        <p:nvSpPr>
          <p:cNvPr id="7" name="Slide Number Placeholder 6"/>
          <p:cNvSpPr>
            <a:spLocks noGrp="1"/>
          </p:cNvSpPr>
          <p:nvPr>
            <p:ph type="sldNum" sz="quarter" idx="12"/>
          </p:nvPr>
        </p:nvSpPr>
        <p:spPr/>
        <p:txBody>
          <a:bodyPr/>
          <a:lstStyle/>
          <a:p>
            <a:fld id="{514B9ED7-488F-4081-B649-AA5447542BBF}" type="slidenum">
              <a:rPr lang="en-ID" smtClean="0"/>
            </a:fld>
            <a:endParaRPr lang="en-ID"/>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B8424-981B-462E-B38F-6BADD22923FC}" type="datetimeFigureOut">
              <a:rPr lang="en-ID" smtClean="0"/>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B9ED7-488F-4081-B649-AA5447542BBF}" type="slidenum">
              <a:rPr lang="en-ID" smtClean="0"/>
            </a:fld>
            <a:endParaRPr lang="en-I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B8424-981B-462E-B38F-6BADD22923FC}" type="datetimeFigureOut">
              <a:rPr lang="en-ID" smtClean="0"/>
            </a:fld>
            <a:endParaRPr lang="en-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B9ED7-488F-4081-B649-AA5447542BBF}" type="slidenum">
              <a:rPr lang="en-ID" smtClean="0"/>
            </a:fld>
            <a:endParaRPr lang="en-ID"/>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2.xml"/><Relationship Id="rId3" Type="http://schemas.openxmlformats.org/officeDocument/2006/relationships/image" Target="../media/image2.jpeg"/><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image" Target="../media/image23.png"/><Relationship Id="rId7" Type="http://schemas.openxmlformats.org/officeDocument/2006/relationships/tags" Target="../tags/tag71.xml"/><Relationship Id="rId6" Type="http://schemas.openxmlformats.org/officeDocument/2006/relationships/image" Target="../media/image22.png"/><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1" Type="http://schemas.openxmlformats.org/officeDocument/2006/relationships/notesSlide" Target="../notesSlides/notesSlide2.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3.xml"/><Relationship Id="rId2" Type="http://schemas.openxmlformats.org/officeDocument/2006/relationships/image" Target="../media/image24.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tags" Target="../tags/tag77.xml"/><Relationship Id="rId7" Type="http://schemas.openxmlformats.org/officeDocument/2006/relationships/image" Target="../media/image27.png"/><Relationship Id="rId6" Type="http://schemas.openxmlformats.org/officeDocument/2006/relationships/tags" Target="../tags/tag76.xml"/><Relationship Id="rId5" Type="http://schemas.openxmlformats.org/officeDocument/2006/relationships/image" Target="../media/image26.png"/><Relationship Id="rId4" Type="http://schemas.openxmlformats.org/officeDocument/2006/relationships/tags" Target="../tags/tag75.xml"/><Relationship Id="rId3" Type="http://schemas.openxmlformats.org/officeDocument/2006/relationships/image" Target="../media/image25.png"/><Relationship Id="rId2" Type="http://schemas.openxmlformats.org/officeDocument/2006/relationships/tags" Target="../tags/tag74.xml"/><Relationship Id="rId14" Type="http://schemas.openxmlformats.org/officeDocument/2006/relationships/slideLayout" Target="../slideLayouts/slideLayout7.xml"/><Relationship Id="rId13" Type="http://schemas.openxmlformats.org/officeDocument/2006/relationships/image" Target="../media/image30.png"/><Relationship Id="rId12" Type="http://schemas.openxmlformats.org/officeDocument/2006/relationships/tags" Target="../tags/tag79.xml"/><Relationship Id="rId11" Type="http://schemas.openxmlformats.org/officeDocument/2006/relationships/image" Target="../media/image29.png"/><Relationship Id="rId10" Type="http://schemas.openxmlformats.org/officeDocument/2006/relationships/tags" Target="../tags/tag78.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5.png"/><Relationship Id="rId7" Type="http://schemas.openxmlformats.org/officeDocument/2006/relationships/image" Target="../media/image34.jpe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tags" Target="../tags/tag81.xml"/><Relationship Id="rId3" Type="http://schemas.openxmlformats.org/officeDocument/2006/relationships/image" Target="../media/image31.png"/><Relationship Id="rId2" Type="http://schemas.openxmlformats.org/officeDocument/2006/relationships/tags" Target="../tags/tag80.xml"/><Relationship Id="rId10" Type="http://schemas.openxmlformats.org/officeDocument/2006/relationships/notesSlide" Target="../notesSlides/notesSlide3.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image" Target="../media/image7.png"/><Relationship Id="rId7" Type="http://schemas.openxmlformats.org/officeDocument/2006/relationships/tags" Target="../tags/tag6.xml"/><Relationship Id="rId6" Type="http://schemas.openxmlformats.org/officeDocument/2006/relationships/image" Target="../media/image6.png"/><Relationship Id="rId5" Type="http://schemas.openxmlformats.org/officeDocument/2006/relationships/tags" Target="../tags/tag5.xml"/><Relationship Id="rId4" Type="http://schemas.openxmlformats.org/officeDocument/2006/relationships/image" Target="../media/image5.png"/><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7" Type="http://schemas.openxmlformats.org/officeDocument/2006/relationships/slideLayout" Target="../slideLayouts/slideLayout7.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image" Target="../media/image10.png"/><Relationship Id="rId7" Type="http://schemas.openxmlformats.org/officeDocument/2006/relationships/tags" Target="../tags/tag28.xml"/><Relationship Id="rId6" Type="http://schemas.openxmlformats.org/officeDocument/2006/relationships/image" Target="../media/image9.png"/><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7" Type="http://schemas.openxmlformats.org/officeDocument/2006/relationships/slideLayout" Target="../slideLayouts/slideLayout7.xml"/><Relationship Id="rId16" Type="http://schemas.openxmlformats.org/officeDocument/2006/relationships/tags" Target="../tags/tag32.xml"/><Relationship Id="rId15" Type="http://schemas.openxmlformats.org/officeDocument/2006/relationships/image" Target="../media/image14.png"/><Relationship Id="rId14" Type="http://schemas.openxmlformats.org/officeDocument/2006/relationships/image" Target="../media/image13.png"/><Relationship Id="rId13" Type="http://schemas.openxmlformats.org/officeDocument/2006/relationships/tags" Target="../tags/tag31.xml"/><Relationship Id="rId12" Type="http://schemas.openxmlformats.org/officeDocument/2006/relationships/image" Target="../media/image12.png"/><Relationship Id="rId11" Type="http://schemas.openxmlformats.org/officeDocument/2006/relationships/tags" Target="../tags/tag30.xml"/><Relationship Id="rId10" Type="http://schemas.openxmlformats.org/officeDocument/2006/relationships/image" Target="../media/image11.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35.xml"/><Relationship Id="rId4" Type="http://schemas.openxmlformats.org/officeDocument/2006/relationships/image" Target="../media/image15.png"/><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image" Target="../media/image17.png"/><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image" Target="../media/image16.png"/><Relationship Id="rId3" Type="http://schemas.openxmlformats.org/officeDocument/2006/relationships/tags" Target="../tags/tag37.xml"/><Relationship Id="rId2" Type="http://schemas.openxmlformats.org/officeDocument/2006/relationships/tags" Target="../tags/tag36.xml"/><Relationship Id="rId18" Type="http://schemas.openxmlformats.org/officeDocument/2006/relationships/slideLayout" Target="../slideLayouts/slideLayout7.xml"/><Relationship Id="rId17" Type="http://schemas.openxmlformats.org/officeDocument/2006/relationships/tags" Target="../tags/tag46.xml"/><Relationship Id="rId16" Type="http://schemas.openxmlformats.org/officeDocument/2006/relationships/image" Target="../media/image20.png"/><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image" Target="../media/image19.png"/><Relationship Id="rId11" Type="http://schemas.openxmlformats.org/officeDocument/2006/relationships/tags" Target="../tags/tag42.xml"/><Relationship Id="rId10" Type="http://schemas.openxmlformats.org/officeDocument/2006/relationships/image" Target="../media/image18.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50.xml"/><Relationship Id="rId5" Type="http://schemas.openxmlformats.org/officeDocument/2006/relationships/image" Target="../media/image21.png"/><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2" descr="cbf13c49adf31a97e5bb06635dd0f41"/>
          <p:cNvPicPr>
            <a:picLocks noChangeAspect="1"/>
          </p:cNvPicPr>
          <p:nvPr>
            <p:custDataLst>
              <p:tags r:id="rId2"/>
            </p:custDataLst>
          </p:nvPr>
        </p:nvPicPr>
        <p:blipFill>
          <a:blip r:embed="rId3"/>
          <a:stretch>
            <a:fillRect/>
          </a:stretch>
        </p:blipFill>
        <p:spPr>
          <a:xfrm>
            <a:off x="53340" y="1792605"/>
            <a:ext cx="2923540" cy="2953385"/>
          </a:xfrm>
          <a:prstGeom prst="rect">
            <a:avLst/>
          </a:prstGeom>
        </p:spPr>
      </p:pic>
      <p:sp>
        <p:nvSpPr>
          <p:cNvPr id="10" name="文本框 9" descr="7b0a202020202262756c6c6574223a20227b5c2263617465676f727949645c223a31303032352c5c2274656d706c61746549645c223a32303233313133357d220a7d0a"/>
          <p:cNvSpPr txBox="1"/>
          <p:nvPr>
            <p:custDataLst>
              <p:tags r:id="rId4"/>
            </p:custDataLst>
          </p:nvPr>
        </p:nvSpPr>
        <p:spPr>
          <a:xfrm>
            <a:off x="2857500" y="697230"/>
            <a:ext cx="9133840" cy="5550535"/>
          </a:xfrm>
          <a:prstGeom prst="rect">
            <a:avLst/>
          </a:prstGeom>
          <a:solidFill>
            <a:schemeClr val="bg1"/>
          </a:solidFill>
        </p:spPr>
        <p:txBody>
          <a:bodyPr wrap="square" rtlCol="0">
            <a:noAutofit/>
          </a:bodyPr>
          <a:p>
            <a:pPr marL="342900" indent="-342900">
              <a:buFont typeface="Wingdings" panose="05000000000000000000" charset="0"/>
              <a:buChar char="l"/>
            </a:pPr>
            <a:r>
              <a:rPr lang="zh-CN" altLang="en-US" sz="2000">
                <a:solidFill>
                  <a:schemeClr val="tx1"/>
                </a:solidFill>
                <a:latin typeface="Calibri" panose="020F0502020204030204" charset="0"/>
                <a:cs typeface="Calibri" panose="020F0502020204030204" charset="0"/>
              </a:rPr>
              <a:t>Can Gu, PhD in Nursing, Postdoctoral Fellow in Clinical Medicine, Professor, </a:t>
            </a:r>
            <a:r>
              <a:rPr lang="en-US" altLang="zh-CN" sz="2000">
                <a:solidFill>
                  <a:schemeClr val="tx1"/>
                </a:solidFill>
                <a:latin typeface="Calibri" panose="020F0502020204030204" charset="0"/>
                <a:cs typeface="Calibri" panose="020F0502020204030204" charset="0"/>
              </a:rPr>
              <a:t>PhD candidate’s</a:t>
            </a:r>
            <a:r>
              <a:rPr lang="zh-CN" altLang="en-US" sz="2000">
                <a:solidFill>
                  <a:schemeClr val="tx1"/>
                </a:solidFill>
                <a:latin typeface="Calibri" panose="020F0502020204030204" charset="0"/>
                <a:cs typeface="Calibri" panose="020F0502020204030204" charset="0"/>
              </a:rPr>
              <a:t> </a:t>
            </a:r>
            <a:r>
              <a:rPr lang="en-US" altLang="zh-CN" sz="2000">
                <a:solidFill>
                  <a:schemeClr val="tx1"/>
                </a:solidFill>
                <a:latin typeface="Calibri" panose="020F0502020204030204" charset="0"/>
                <a:cs typeface="Calibri" panose="020F0502020204030204" charset="0"/>
              </a:rPr>
              <a:t>s</a:t>
            </a:r>
            <a:r>
              <a:rPr lang="zh-CN" altLang="en-US" sz="2000">
                <a:solidFill>
                  <a:schemeClr val="tx1"/>
                </a:solidFill>
                <a:latin typeface="Calibri" panose="020F0502020204030204" charset="0"/>
                <a:cs typeface="Calibri" panose="020F0502020204030204" charset="0"/>
              </a:rPr>
              <a:t>upervisor, graduated from the Chinese University of Hong Kong with a PhD in Nursing in 2010, and conducted postdoctoral research at Yale School of Public Health and Yale School of Nursing in 2012 and 2014, respectively. Dean. </a:t>
            </a:r>
            <a:endParaRPr lang="zh-CN" altLang="en-US" sz="2000">
              <a:solidFill>
                <a:schemeClr val="tx1"/>
              </a:solidFill>
              <a:latin typeface="Calibri" panose="020F0502020204030204" charset="0"/>
              <a:cs typeface="Calibri" panose="020F0502020204030204" charset="0"/>
            </a:endParaRPr>
          </a:p>
          <a:p>
            <a:pPr indent="0">
              <a:buFont typeface="Wingdings" panose="05000000000000000000" charset="0"/>
              <a:buNone/>
            </a:pPr>
            <a:endParaRPr lang="zh-CN" altLang="en-US" sz="2000">
              <a:solidFill>
                <a:schemeClr val="tx1"/>
              </a:solidFill>
              <a:latin typeface="Calibri" panose="020F0502020204030204" charset="0"/>
              <a:cs typeface="Calibri" panose="020F0502020204030204" charset="0"/>
            </a:endParaRPr>
          </a:p>
          <a:p>
            <a:pPr marL="342900" indent="-342900">
              <a:buFont typeface="Wingdings" panose="05000000000000000000" charset="0"/>
              <a:buChar char="l"/>
            </a:pPr>
            <a:r>
              <a:rPr lang="en-US" altLang="zh-CN" sz="2000">
                <a:solidFill>
                  <a:schemeClr val="tx1"/>
                </a:solidFill>
                <a:latin typeface="Calibri" panose="020F0502020204030204" charset="0"/>
                <a:cs typeface="Calibri" panose="020F0502020204030204" charset="0"/>
              </a:rPr>
              <a:t>As the PI of</a:t>
            </a:r>
            <a:r>
              <a:rPr lang="zh-CN" altLang="en-US" sz="2000">
                <a:solidFill>
                  <a:schemeClr val="tx1"/>
                </a:solidFill>
                <a:latin typeface="Calibri" panose="020F0502020204030204" charset="0"/>
                <a:cs typeface="Calibri" panose="020F0502020204030204" charset="0"/>
              </a:rPr>
              <a:t> 2 projects of the National Natural Science Foundation of China, 1 open competition project </a:t>
            </a:r>
            <a:r>
              <a:rPr lang="en-US" altLang="zh-CN" sz="2000">
                <a:solidFill>
                  <a:schemeClr val="tx1"/>
                </a:solidFill>
                <a:latin typeface="Calibri" panose="020F0502020204030204" charset="0"/>
                <a:cs typeface="Calibri" panose="020F0502020204030204" charset="0"/>
              </a:rPr>
              <a:t>from</a:t>
            </a:r>
            <a:r>
              <a:rPr lang="zh-CN" altLang="en-US" sz="2000">
                <a:solidFill>
                  <a:schemeClr val="tx1"/>
                </a:solidFill>
                <a:latin typeface="Calibri" panose="020F0502020204030204" charset="0"/>
                <a:cs typeface="Calibri" panose="020F0502020204030204" charset="0"/>
              </a:rPr>
              <a:t> Chin</a:t>
            </a:r>
            <a:r>
              <a:rPr lang="en-US" altLang="zh-CN" sz="2000">
                <a:solidFill>
                  <a:schemeClr val="tx1"/>
                </a:solidFill>
                <a:latin typeface="Calibri" panose="020F0502020204030204" charset="0"/>
                <a:cs typeface="Calibri" panose="020F0502020204030204" charset="0"/>
              </a:rPr>
              <a:t>a</a:t>
            </a:r>
            <a:r>
              <a:rPr lang="zh-CN" altLang="en-US" sz="2000">
                <a:solidFill>
                  <a:schemeClr val="tx1"/>
                </a:solidFill>
                <a:latin typeface="Calibri" panose="020F0502020204030204" charset="0"/>
                <a:cs typeface="Calibri" panose="020F0502020204030204" charset="0"/>
              </a:rPr>
              <a:t> Medical </a:t>
            </a:r>
            <a:r>
              <a:rPr lang="en-US" altLang="zh-CN" sz="2000">
                <a:solidFill>
                  <a:schemeClr val="tx1"/>
                </a:solidFill>
                <a:latin typeface="Calibri" panose="020F0502020204030204" charset="0"/>
                <a:cs typeface="Calibri" panose="020F0502020204030204" charset="0"/>
              </a:rPr>
              <a:t>Board</a:t>
            </a:r>
            <a:r>
              <a:rPr lang="zh-CN" altLang="en-US" sz="2000">
                <a:solidFill>
                  <a:schemeClr val="tx1"/>
                </a:solidFill>
                <a:latin typeface="Calibri" panose="020F0502020204030204" charset="0"/>
                <a:cs typeface="Calibri" panose="020F0502020204030204" charset="0"/>
              </a:rPr>
              <a:t>, and 10 provincial and international cooperation projects.        </a:t>
            </a:r>
            <a:endParaRPr lang="zh-CN" altLang="en-US" sz="2000">
              <a:solidFill>
                <a:schemeClr val="tx1"/>
              </a:solidFill>
              <a:latin typeface="Calibri" panose="020F0502020204030204" charset="0"/>
              <a:cs typeface="Calibri" panose="020F0502020204030204" charset="0"/>
            </a:endParaRPr>
          </a:p>
          <a:p>
            <a:pPr marL="342900" indent="-342900">
              <a:buFont typeface="Wingdings" panose="05000000000000000000" charset="0"/>
              <a:buChar char="l"/>
            </a:pPr>
            <a:endParaRPr lang="en-US" altLang="zh-CN" sz="2000">
              <a:solidFill>
                <a:schemeClr val="tx1"/>
              </a:solidFill>
              <a:latin typeface="Calibri" panose="020F0502020204030204" charset="0"/>
              <a:cs typeface="Calibri" panose="020F0502020204030204" charset="0"/>
            </a:endParaRPr>
          </a:p>
          <a:p>
            <a:pPr marL="342900" indent="-342900">
              <a:buFont typeface="Wingdings" panose="05000000000000000000" charset="0"/>
              <a:buChar char="l"/>
            </a:pPr>
            <a:r>
              <a:rPr lang="en-US" altLang="zh-CN" sz="2000">
                <a:solidFill>
                  <a:schemeClr val="tx1"/>
                </a:solidFill>
                <a:latin typeface="Calibri" panose="020F0502020204030204" charset="0"/>
                <a:cs typeface="Calibri" panose="020F0502020204030204" charset="0"/>
              </a:rPr>
              <a:t>A</a:t>
            </a:r>
            <a:r>
              <a:rPr lang="zh-CN" altLang="en-US" sz="2000">
                <a:solidFill>
                  <a:schemeClr val="tx1"/>
                </a:solidFill>
                <a:latin typeface="Calibri" panose="020F0502020204030204" charset="0"/>
                <a:cs typeface="Calibri" panose="020F0502020204030204" charset="0"/>
              </a:rPr>
              <a:t> member of the expert pool of the 28th Council of the Chinese Nursing Association's Surgical Nursing Committee, a member of the Hunan Provincial Nursing Association's Oncology Nursing Committee, an expert in the Nursing Group of the Hunan Maternal and Child Health and Eugenics Association's Expert Committee, and a standing member of the Hunan International Medical Exchange Promotion Association's Respiratory Disease Committee. </a:t>
            </a:r>
            <a:r>
              <a:rPr lang="en-US" altLang="zh-CN" sz="2000">
                <a:solidFill>
                  <a:schemeClr val="tx1"/>
                </a:solidFill>
                <a:latin typeface="Calibri" panose="020F0502020204030204" charset="0"/>
                <a:cs typeface="Calibri" panose="020F0502020204030204" charset="0"/>
              </a:rPr>
              <a:t>A</a:t>
            </a:r>
            <a:r>
              <a:rPr lang="zh-CN" altLang="en-US" sz="2000">
                <a:solidFill>
                  <a:schemeClr val="tx1"/>
                </a:solidFill>
                <a:latin typeface="Calibri" panose="020F0502020204030204" charset="0"/>
                <a:cs typeface="Calibri" panose="020F0502020204030204" charset="0"/>
              </a:rPr>
              <a:t> member of the international editorial board of</a:t>
            </a:r>
            <a:r>
              <a:rPr lang="en-US" altLang="zh-CN" sz="2000">
                <a:solidFill>
                  <a:schemeClr val="tx1"/>
                </a:solidFill>
                <a:latin typeface="Calibri" panose="020F0502020204030204" charset="0"/>
                <a:cs typeface="Calibri" panose="020F0502020204030204" charset="0"/>
              </a:rPr>
              <a:t> </a:t>
            </a:r>
            <a:r>
              <a:rPr lang="zh-CN" altLang="en-US" sz="2000">
                <a:solidFill>
                  <a:schemeClr val="tx1"/>
                </a:solidFill>
                <a:latin typeface="Calibri" panose="020F0502020204030204" charset="0"/>
                <a:cs typeface="Calibri" panose="020F0502020204030204" charset="0"/>
              </a:rPr>
              <a:t>Asia-Pacific Journal of Oncology Nursing.</a:t>
            </a:r>
            <a:endParaRPr lang="zh-CN" altLang="en-US" sz="2000">
              <a:solidFill>
                <a:schemeClr val="tx1"/>
              </a:solidFill>
              <a:latin typeface="Calibri" panose="020F0502020204030204" charset="0"/>
              <a:cs typeface="Calibri" panose="020F050202020403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261815" y="36022"/>
            <a:ext cx="2611755" cy="768350"/>
          </a:xfrm>
          <a:prstGeom prst="rect">
            <a:avLst/>
          </a:prstGeom>
          <a:noFill/>
        </p:spPr>
        <p:txBody>
          <a:bodyPr wrap="none" rtlCol="0">
            <a:spAutoFit/>
          </a:bodyPr>
          <a:lstStyle/>
          <a:p>
            <a:r>
              <a:rPr lang="en-ID" sz="4400" b="1" u="sng" dirty="0">
                <a:solidFill>
                  <a:srgbClr val="7030A0"/>
                </a:solidFill>
              </a:rPr>
              <a:t>Discussion</a:t>
            </a:r>
            <a:endParaRPr lang="en-ID" sz="4400" b="1" u="sng" dirty="0">
              <a:solidFill>
                <a:srgbClr val="7030A0"/>
              </a:solidFill>
            </a:endParaRPr>
          </a:p>
        </p:txBody>
      </p:sp>
      <p:sp>
        <p:nvSpPr>
          <p:cNvPr id="3" name="文本框 2"/>
          <p:cNvSpPr txBox="1"/>
          <p:nvPr/>
        </p:nvSpPr>
        <p:spPr>
          <a:xfrm>
            <a:off x="7799705" y="370840"/>
            <a:ext cx="4035425" cy="706755"/>
          </a:xfrm>
          <a:prstGeom prst="rect">
            <a:avLst/>
          </a:prstGeom>
          <a:solidFill>
            <a:schemeClr val="bg1"/>
          </a:solidFill>
          <a:ln w="9525">
            <a:noFill/>
          </a:ln>
        </p:spPr>
        <p:txBody>
          <a:bodyPr wrap="square">
            <a:spAutoFit/>
          </a:bodyPr>
          <a:p>
            <a:pPr indent="0"/>
            <a:r>
              <a:rPr lang="en-US" sz="2000" b="1">
                <a:ln>
                  <a:noFill/>
                </a:ln>
                <a:solidFill>
                  <a:schemeClr val="tx1"/>
                </a:solidFill>
                <a:latin typeface="Calibri" panose="020F0502020204030204" charset="0"/>
                <a:ea typeface="等线" panose="02010600030101010101" charset="-122"/>
                <a:cs typeface="Calibri" panose="020F0502020204030204" charset="0"/>
              </a:rPr>
              <a:t>Risk factors of patient delay in young women with breast cancer</a:t>
            </a:r>
            <a:endParaRPr lang="en-US" sz="2000" b="1">
              <a:ln>
                <a:noFill/>
              </a:ln>
              <a:solidFill>
                <a:schemeClr val="tx1"/>
              </a:solidFill>
              <a:latin typeface="Calibri" panose="020F0502020204030204" charset="0"/>
              <a:ea typeface="等线" panose="02010600030101010101" charset="-122"/>
              <a:cs typeface="Calibri" panose="020F0502020204030204" charset="0"/>
            </a:endParaRPr>
          </a:p>
        </p:txBody>
      </p:sp>
      <p:sp>
        <p:nvSpPr>
          <p:cNvPr id="4" name="圆角矩形 3"/>
          <p:cNvSpPr/>
          <p:nvPr/>
        </p:nvSpPr>
        <p:spPr>
          <a:xfrm>
            <a:off x="450850" y="1133475"/>
            <a:ext cx="3632835" cy="759460"/>
          </a:xfrm>
          <a:prstGeom prst="roundRect">
            <a:avLst/>
          </a:prstGeom>
          <a:solidFill>
            <a:schemeClr val="accent6">
              <a:lumMod val="20000"/>
              <a:lumOff val="80000"/>
            </a:schemeClr>
          </a:solidFill>
          <a:ln w="19050">
            <a:solidFill>
              <a:srgbClr val="00B05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2000">
                <a:solidFill>
                  <a:schemeClr val="tx1"/>
                </a:solidFill>
                <a:highlight>
                  <a:srgbClr val="000000">
                    <a:alpha val="0"/>
                  </a:srgbClr>
                </a:highlight>
                <a:latin typeface="Calibri" panose="020F0502020204030204" charset="0"/>
                <a:cs typeface="Calibri" panose="020F0502020204030204" charset="0"/>
                <a:sym typeface="+mn-ea"/>
              </a:rPr>
              <a:t>W</a:t>
            </a:r>
            <a:r>
              <a:rPr lang="zh-CN" altLang="en-US" sz="2000">
                <a:solidFill>
                  <a:schemeClr val="tx1"/>
                </a:solidFill>
                <a:highlight>
                  <a:srgbClr val="000000">
                    <a:alpha val="0"/>
                  </a:srgbClr>
                </a:highlight>
                <a:latin typeface="Calibri" panose="020F0502020204030204" charset="0"/>
                <a:cs typeface="Calibri" panose="020F0502020204030204" charset="0"/>
                <a:sym typeface="+mn-ea"/>
              </a:rPr>
              <a:t>aiting time of the first outpatient appointment &gt;7 days</a:t>
            </a:r>
            <a:endParaRPr lang="zh-CN" altLang="en-US" sz="2000">
              <a:solidFill>
                <a:schemeClr val="tx1"/>
              </a:solidFill>
              <a:highlight>
                <a:srgbClr val="000000">
                  <a:alpha val="0"/>
                </a:srgbClr>
              </a:highlight>
              <a:latin typeface="Calibri" panose="020F0502020204030204" charset="0"/>
              <a:cs typeface="Calibri" panose="020F0502020204030204" charset="0"/>
              <a:sym typeface="+mn-ea"/>
            </a:endParaRPr>
          </a:p>
        </p:txBody>
      </p:sp>
      <p:sp>
        <p:nvSpPr>
          <p:cNvPr id="6" name="圆角矩形 5"/>
          <p:cNvSpPr/>
          <p:nvPr>
            <p:custDataLst>
              <p:tags r:id="rId2"/>
            </p:custDataLst>
          </p:nvPr>
        </p:nvSpPr>
        <p:spPr>
          <a:xfrm>
            <a:off x="4640580" y="1133475"/>
            <a:ext cx="2910840" cy="759460"/>
          </a:xfrm>
          <a:prstGeom prst="roundRect">
            <a:avLst/>
          </a:prstGeom>
          <a:solidFill>
            <a:schemeClr val="accent6">
              <a:lumMod val="20000"/>
              <a:lumOff val="80000"/>
            </a:schemeClr>
          </a:solidFill>
          <a:ln w="19050">
            <a:solidFill>
              <a:srgbClr val="00B05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2000">
                <a:highlight>
                  <a:srgbClr val="000000">
                    <a:alpha val="0"/>
                  </a:srgbClr>
                </a:highlight>
                <a:latin typeface="Calibri" panose="020F0502020204030204" charset="0"/>
                <a:cs typeface="Calibri" panose="020F0502020204030204" charset="0"/>
                <a:sym typeface="+mn-ea"/>
              </a:rPr>
              <a:t>F</a:t>
            </a:r>
            <a:r>
              <a:rPr lang="zh-CN" altLang="en-US" sz="2000">
                <a:highlight>
                  <a:srgbClr val="000000">
                    <a:alpha val="0"/>
                  </a:srgbClr>
                </a:highlight>
                <a:latin typeface="Calibri" panose="020F0502020204030204" charset="0"/>
                <a:cs typeface="Calibri" panose="020F0502020204030204" charset="0"/>
                <a:sym typeface="+mn-ea"/>
              </a:rPr>
              <a:t>irst diagnosis department</a:t>
            </a:r>
            <a:endParaRPr lang="zh-CN" altLang="en-US" sz="2000">
              <a:solidFill>
                <a:schemeClr val="tx1"/>
              </a:solidFill>
              <a:highlight>
                <a:srgbClr val="000000">
                  <a:alpha val="0"/>
                </a:srgbClr>
              </a:highlight>
              <a:latin typeface="Calibri" panose="020F0502020204030204" charset="0"/>
              <a:cs typeface="Calibri" panose="020F0502020204030204" charset="0"/>
              <a:sym typeface="+mn-ea"/>
            </a:endParaRPr>
          </a:p>
        </p:txBody>
      </p:sp>
      <p:sp>
        <p:nvSpPr>
          <p:cNvPr id="7" name="圆角矩形 6"/>
          <p:cNvSpPr/>
          <p:nvPr>
            <p:custDataLst>
              <p:tags r:id="rId3"/>
            </p:custDataLst>
          </p:nvPr>
        </p:nvSpPr>
        <p:spPr>
          <a:xfrm>
            <a:off x="8251190" y="1077595"/>
            <a:ext cx="2910840" cy="759460"/>
          </a:xfrm>
          <a:prstGeom prst="roundRect">
            <a:avLst/>
          </a:prstGeom>
          <a:solidFill>
            <a:schemeClr val="accent6">
              <a:lumMod val="20000"/>
              <a:lumOff val="80000"/>
            </a:schemeClr>
          </a:solidFill>
          <a:ln w="19050">
            <a:solidFill>
              <a:srgbClr val="00B05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2000">
                <a:highlight>
                  <a:srgbClr val="000000">
                    <a:alpha val="0"/>
                  </a:srgbClr>
                </a:highlight>
                <a:latin typeface="Calibri" panose="020F0502020204030204" charset="0"/>
                <a:cs typeface="Calibri" panose="020F0502020204030204" charset="0"/>
                <a:sym typeface="+mn-ea"/>
              </a:rPr>
              <a:t>R</a:t>
            </a:r>
            <a:r>
              <a:rPr lang="zh-CN" altLang="en-US" sz="2000">
                <a:highlight>
                  <a:srgbClr val="000000">
                    <a:alpha val="0"/>
                  </a:srgbClr>
                </a:highlight>
                <a:latin typeface="Calibri" panose="020F0502020204030204" charset="0"/>
                <a:cs typeface="Calibri" panose="020F0502020204030204" charset="0"/>
                <a:sym typeface="+mn-ea"/>
              </a:rPr>
              <a:t>ural residence</a:t>
            </a:r>
            <a:endParaRPr lang="zh-CN" altLang="en-US" sz="2000">
              <a:solidFill>
                <a:schemeClr val="tx1"/>
              </a:solidFill>
              <a:highlight>
                <a:srgbClr val="000000">
                  <a:alpha val="0"/>
                </a:srgbClr>
              </a:highlight>
              <a:latin typeface="Calibri" panose="020F0502020204030204" charset="0"/>
              <a:cs typeface="Calibri" panose="020F0502020204030204" charset="0"/>
              <a:sym typeface="+mn-ea"/>
            </a:endParaRPr>
          </a:p>
        </p:txBody>
      </p:sp>
      <p:sp>
        <p:nvSpPr>
          <p:cNvPr id="8" name="圆角矩形 7"/>
          <p:cNvSpPr/>
          <p:nvPr>
            <p:custDataLst>
              <p:tags r:id="rId4"/>
            </p:custDataLst>
          </p:nvPr>
        </p:nvSpPr>
        <p:spPr>
          <a:xfrm>
            <a:off x="824865" y="2025650"/>
            <a:ext cx="2923540" cy="42532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l"/>
            <a:r>
              <a:rPr lang="zh-CN" altLang="en-US" sz="2000">
                <a:solidFill>
                  <a:schemeClr val="tx1"/>
                </a:solidFill>
                <a:sym typeface="+mn-ea"/>
              </a:rPr>
              <a:t>Chinese residents tend to senior hospitals for severe and minor diseases</a:t>
            </a:r>
            <a:r>
              <a:rPr lang="en-US" altLang="zh-CN" sz="2000">
                <a:solidFill>
                  <a:schemeClr val="tx1"/>
                </a:solidFill>
                <a:sym typeface="+mn-ea"/>
              </a:rPr>
              <a:t>,</a:t>
            </a:r>
            <a:r>
              <a:rPr lang="zh-CN" altLang="en-US" sz="2000">
                <a:solidFill>
                  <a:schemeClr val="tx1"/>
                </a:solidFill>
                <a:sym typeface="+mn-ea"/>
              </a:rPr>
              <a:t>contributing to the long waiting times for appointment registration, which may result in patient delays.</a:t>
            </a:r>
            <a:endParaRPr lang="zh-CN" altLang="en-US" sz="2000">
              <a:solidFill>
                <a:schemeClr val="tx1"/>
              </a:solidFill>
              <a:latin typeface="Calibri" panose="020F0502020204030204" charset="0"/>
              <a:cs typeface="Calibri" panose="020F0502020204030204" charset="0"/>
              <a:sym typeface="+mn-ea"/>
            </a:endParaRPr>
          </a:p>
        </p:txBody>
      </p:sp>
      <p:sp>
        <p:nvSpPr>
          <p:cNvPr id="9" name="圆角矩形 8"/>
          <p:cNvSpPr/>
          <p:nvPr>
            <p:custDataLst>
              <p:tags r:id="rId5"/>
            </p:custDataLst>
          </p:nvPr>
        </p:nvSpPr>
        <p:spPr>
          <a:xfrm>
            <a:off x="4285615" y="2068830"/>
            <a:ext cx="3554730" cy="42538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indent="0" algn="l" fontAlgn="auto">
              <a:lnSpc>
                <a:spcPct val="100000"/>
              </a:lnSpc>
              <a:spcBef>
                <a:spcPts val="800"/>
              </a:spcBef>
              <a:spcAft>
                <a:spcPts val="800"/>
              </a:spcAft>
            </a:pPr>
            <a:r>
              <a:rPr lang="zh-CN" altLang="en-US" sz="2000">
                <a:solidFill>
                  <a:schemeClr val="tx1"/>
                </a:solidFill>
                <a:sym typeface="+mn-ea"/>
              </a:rPr>
              <a:t>Some patients were willing to the Chinese medicine department and receive long-term treatment; some were willing to consult a general practitioner in a community hospital</a:t>
            </a:r>
            <a:r>
              <a:rPr lang="en-US" altLang="zh-CN" sz="2000">
                <a:solidFill>
                  <a:schemeClr val="tx1"/>
                </a:solidFill>
                <a:sym typeface="+mn-ea"/>
              </a:rPr>
              <a:t>.</a:t>
            </a:r>
            <a:r>
              <a:rPr lang="zh-CN" altLang="en-US" sz="2000">
                <a:solidFill>
                  <a:schemeClr val="tx1"/>
                </a:solidFill>
                <a:sym typeface="+mn-ea"/>
              </a:rPr>
              <a:t> </a:t>
            </a:r>
            <a:endParaRPr lang="zh-CN" altLang="en-US" sz="2000">
              <a:solidFill>
                <a:schemeClr val="tx1"/>
              </a:solidFill>
              <a:sym typeface="+mn-ea"/>
            </a:endParaRPr>
          </a:p>
          <a:p>
            <a:pPr indent="0" algn="l" fontAlgn="auto">
              <a:lnSpc>
                <a:spcPct val="100000"/>
              </a:lnSpc>
              <a:spcBef>
                <a:spcPts val="800"/>
              </a:spcBef>
              <a:spcAft>
                <a:spcPts val="800"/>
              </a:spcAft>
            </a:pPr>
            <a:r>
              <a:rPr lang="zh-CN" altLang="en-US" sz="2000">
                <a:solidFill>
                  <a:schemeClr val="tx1"/>
                </a:solidFill>
                <a:sym typeface="+mn-ea"/>
              </a:rPr>
              <a:t>However, these practitioners may have insufficient knowledge and diagnosis experience related to breast diseases</a:t>
            </a:r>
            <a:r>
              <a:rPr lang="en-US" altLang="zh-CN" sz="2000">
                <a:solidFill>
                  <a:schemeClr val="tx1"/>
                </a:solidFill>
                <a:sym typeface="+mn-ea"/>
              </a:rPr>
              <a:t>.</a:t>
            </a:r>
            <a:endParaRPr lang="en-US" altLang="zh-CN" sz="2000">
              <a:solidFill>
                <a:schemeClr val="tx1"/>
              </a:solidFill>
              <a:latin typeface="Calibri" panose="020F0502020204030204" charset="0"/>
              <a:cs typeface="Calibri" panose="020F0502020204030204" charset="0"/>
              <a:sym typeface="+mn-ea"/>
            </a:endParaRPr>
          </a:p>
        </p:txBody>
      </p:sp>
      <p:sp>
        <p:nvSpPr>
          <p:cNvPr id="10" name="圆角矩形 9"/>
          <p:cNvSpPr/>
          <p:nvPr>
            <p:custDataLst>
              <p:tags r:id="rId6"/>
            </p:custDataLst>
          </p:nvPr>
        </p:nvSpPr>
        <p:spPr>
          <a:xfrm>
            <a:off x="8248015" y="2068195"/>
            <a:ext cx="3348355" cy="42538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indent="0" algn="l" fontAlgn="auto">
              <a:spcBef>
                <a:spcPts val="800"/>
              </a:spcBef>
              <a:spcAft>
                <a:spcPts val="800"/>
              </a:spcAft>
            </a:pPr>
            <a:r>
              <a:rPr lang="en-US" altLang="zh-CN" sz="2000">
                <a:solidFill>
                  <a:schemeClr val="tx1"/>
                </a:solidFill>
                <a:sym typeface="+mn-ea"/>
              </a:rPr>
              <a:t>They </a:t>
            </a:r>
            <a:r>
              <a:rPr lang="zh-CN" altLang="en-US" sz="2000">
                <a:solidFill>
                  <a:schemeClr val="tx1"/>
                </a:solidFill>
                <a:sym typeface="+mn-ea"/>
              </a:rPr>
              <a:t>may ignore abnormal symptoms due to a lack of correct knowledge. </a:t>
            </a:r>
            <a:endParaRPr lang="zh-CN" altLang="en-US" sz="2000">
              <a:solidFill>
                <a:schemeClr val="tx1"/>
              </a:solidFill>
              <a:sym typeface="+mn-ea"/>
            </a:endParaRPr>
          </a:p>
          <a:p>
            <a:pPr indent="0" algn="l" fontAlgn="auto">
              <a:spcBef>
                <a:spcPts val="800"/>
              </a:spcBef>
              <a:spcAft>
                <a:spcPts val="800"/>
              </a:spcAft>
            </a:pPr>
            <a:r>
              <a:rPr lang="en-US" altLang="zh-CN" sz="2000">
                <a:solidFill>
                  <a:schemeClr val="tx1"/>
                </a:solidFill>
                <a:sym typeface="+mn-ea"/>
              </a:rPr>
              <a:t>T</a:t>
            </a:r>
            <a:r>
              <a:rPr lang="zh-CN" altLang="en-US" sz="2000">
                <a:solidFill>
                  <a:schemeClr val="tx1"/>
                </a:solidFill>
                <a:sym typeface="+mn-ea"/>
              </a:rPr>
              <a:t>he long distance to medical health institutions, which fails to meet rural patients' healthcare needs. </a:t>
            </a:r>
            <a:endParaRPr lang="zh-CN" altLang="en-US" sz="2000">
              <a:solidFill>
                <a:schemeClr val="tx1"/>
              </a:solidFill>
              <a:sym typeface="+mn-ea"/>
            </a:endParaRPr>
          </a:p>
          <a:p>
            <a:pPr indent="0" algn="l" fontAlgn="auto">
              <a:spcBef>
                <a:spcPts val="800"/>
              </a:spcBef>
              <a:spcAft>
                <a:spcPts val="800"/>
              </a:spcAft>
            </a:pPr>
            <a:r>
              <a:rPr lang="zh-CN" altLang="en-US" sz="2000">
                <a:solidFill>
                  <a:schemeClr val="tx1"/>
                </a:solidFill>
                <a:sym typeface="+mn-ea"/>
              </a:rPr>
              <a:t>Hunan is a multiethnic region; young women are influenced by the religious culture of their ethnicity</a:t>
            </a:r>
            <a:r>
              <a:rPr lang="en-US" altLang="zh-CN" sz="2000">
                <a:solidFill>
                  <a:schemeClr val="tx1"/>
                </a:solidFill>
                <a:sym typeface="+mn-ea"/>
              </a:rPr>
              <a:t>.</a:t>
            </a:r>
            <a:endParaRPr lang="en-US" altLang="zh-CN" sz="2000">
              <a:solidFill>
                <a:schemeClr val="tx1"/>
              </a:solidFill>
              <a:latin typeface="Calibri" panose="020F0502020204030204" charset="0"/>
              <a:cs typeface="Calibri" panose="020F0502020204030204" charset="0"/>
              <a:sym typeface="+mn-ea"/>
            </a:endParaRPr>
          </a:p>
        </p:txBody>
      </p:sp>
      <p:sp>
        <p:nvSpPr>
          <p:cNvPr id="5" name="文本框 4"/>
          <p:cNvSpPr txBox="1"/>
          <p:nvPr>
            <p:custDataLst>
              <p:tags r:id="rId7"/>
            </p:custDataLst>
          </p:nvPr>
        </p:nvSpPr>
        <p:spPr>
          <a:xfrm>
            <a:off x="-20955" y="1165225"/>
            <a:ext cx="556895" cy="706755"/>
          </a:xfrm>
          <a:prstGeom prst="rect">
            <a:avLst/>
          </a:prstGeom>
          <a:noFill/>
        </p:spPr>
        <p:txBody>
          <a:bodyPr wrap="square" rtlCol="0" anchor="t">
            <a:spAutoFit/>
            <a:scene3d>
              <a:camera prst="orthographicFront"/>
              <a:lightRig rig="threePt" dir="t"/>
            </a:scene3d>
          </a:bodyPr>
          <a:p>
            <a:r>
              <a:rPr lang="en-US" altLang="zh-CN"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00">
                    <a:alpha val="0"/>
                  </a:srgbClr>
                </a:highlight>
                <a:sym typeface="+mn-ea"/>
              </a:rPr>
              <a:t>A</a:t>
            </a:r>
            <a:endParaRPr lang="en-US" altLang="zh-CN"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00">
                  <a:alpha val="0"/>
                </a:srgbClr>
              </a:highlight>
              <a:sym typeface="+mn-ea"/>
            </a:endParaRPr>
          </a:p>
        </p:txBody>
      </p:sp>
      <p:sp>
        <p:nvSpPr>
          <p:cNvPr id="11" name="文本框 10"/>
          <p:cNvSpPr txBox="1"/>
          <p:nvPr>
            <p:custDataLst>
              <p:tags r:id="rId8"/>
            </p:custDataLst>
          </p:nvPr>
        </p:nvSpPr>
        <p:spPr>
          <a:xfrm>
            <a:off x="4232275" y="1133475"/>
            <a:ext cx="556895" cy="706755"/>
          </a:xfrm>
          <a:prstGeom prst="rect">
            <a:avLst/>
          </a:prstGeom>
          <a:noFill/>
        </p:spPr>
        <p:txBody>
          <a:bodyPr wrap="square" rtlCol="0" anchor="t">
            <a:spAutoFit/>
            <a:scene3d>
              <a:camera prst="orthographicFront"/>
              <a:lightRig rig="threePt" dir="t"/>
            </a:scene3d>
          </a:bodyPr>
          <a:p>
            <a:r>
              <a:rPr lang="en-US" altLang="zh-CN"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00">
                    <a:alpha val="0"/>
                  </a:srgbClr>
                </a:highlight>
                <a:sym typeface="+mn-ea"/>
              </a:rPr>
              <a:t>B</a:t>
            </a:r>
            <a:endParaRPr lang="en-US" altLang="zh-CN"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00">
                  <a:alpha val="0"/>
                </a:srgbClr>
              </a:highlight>
              <a:sym typeface="+mn-ea"/>
            </a:endParaRPr>
          </a:p>
        </p:txBody>
      </p:sp>
      <p:sp>
        <p:nvSpPr>
          <p:cNvPr id="12" name="文本框 11"/>
          <p:cNvSpPr txBox="1"/>
          <p:nvPr>
            <p:custDataLst>
              <p:tags r:id="rId9"/>
            </p:custDataLst>
          </p:nvPr>
        </p:nvSpPr>
        <p:spPr>
          <a:xfrm>
            <a:off x="7793990" y="1142365"/>
            <a:ext cx="556895" cy="706755"/>
          </a:xfrm>
          <a:prstGeom prst="rect">
            <a:avLst/>
          </a:prstGeom>
          <a:noFill/>
        </p:spPr>
        <p:txBody>
          <a:bodyPr wrap="square" rtlCol="0" anchor="t">
            <a:spAutoFit/>
            <a:scene3d>
              <a:camera prst="orthographicFront"/>
              <a:lightRig rig="threePt" dir="t"/>
            </a:scene3d>
          </a:bodyPr>
          <a:p>
            <a:r>
              <a:rPr lang="en-US" altLang="zh-CN"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00">
                    <a:alpha val="0"/>
                  </a:srgbClr>
                </a:highlight>
                <a:sym typeface="+mn-ea"/>
              </a:rPr>
              <a:t>C</a:t>
            </a:r>
            <a:endParaRPr lang="en-US" altLang="zh-CN"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00">
                  <a:alpha val="0"/>
                </a:srgbClr>
              </a:highlight>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261815" y="36022"/>
            <a:ext cx="2611755" cy="768350"/>
          </a:xfrm>
          <a:prstGeom prst="rect">
            <a:avLst/>
          </a:prstGeom>
          <a:noFill/>
        </p:spPr>
        <p:txBody>
          <a:bodyPr wrap="none" rtlCol="0">
            <a:spAutoFit/>
          </a:bodyPr>
          <a:lstStyle/>
          <a:p>
            <a:r>
              <a:rPr lang="en-ID" sz="4400" b="1" u="sng" dirty="0">
                <a:solidFill>
                  <a:srgbClr val="7030A0"/>
                </a:solidFill>
              </a:rPr>
              <a:t>Discussion</a:t>
            </a:r>
            <a:endParaRPr lang="en-ID" sz="4400" b="1" u="sng" dirty="0">
              <a:solidFill>
                <a:srgbClr val="7030A0"/>
              </a:solidFill>
            </a:endParaRPr>
          </a:p>
        </p:txBody>
      </p:sp>
      <p:sp>
        <p:nvSpPr>
          <p:cNvPr id="3" name="文本框 2"/>
          <p:cNvSpPr txBox="1"/>
          <p:nvPr/>
        </p:nvSpPr>
        <p:spPr>
          <a:xfrm>
            <a:off x="7788275" y="335915"/>
            <a:ext cx="4035425" cy="706755"/>
          </a:xfrm>
          <a:prstGeom prst="rect">
            <a:avLst/>
          </a:prstGeom>
          <a:solidFill>
            <a:schemeClr val="bg1"/>
          </a:solidFill>
          <a:ln w="9525">
            <a:noFill/>
          </a:ln>
        </p:spPr>
        <p:txBody>
          <a:bodyPr wrap="square">
            <a:spAutoFit/>
          </a:bodyPr>
          <a:p>
            <a:pPr indent="0"/>
            <a:r>
              <a:rPr lang="en-US" sz="2000" b="1">
                <a:ln>
                  <a:noFill/>
                </a:ln>
                <a:solidFill>
                  <a:schemeClr val="tx1"/>
                </a:solidFill>
                <a:latin typeface="Calibri" panose="020F0502020204030204" charset="0"/>
                <a:ea typeface="等线" panose="02010600030101010101" charset="-122"/>
                <a:cs typeface="Calibri" panose="020F0502020204030204" charset="0"/>
              </a:rPr>
              <a:t>Risk factors of patient delay in young women with breast cancer</a:t>
            </a:r>
            <a:endParaRPr lang="en-US" sz="2000" b="1">
              <a:ln>
                <a:noFill/>
              </a:ln>
              <a:solidFill>
                <a:schemeClr val="tx1"/>
              </a:solidFill>
              <a:latin typeface="Calibri" panose="020F0502020204030204" charset="0"/>
              <a:ea typeface="等线" panose="02010600030101010101" charset="-122"/>
              <a:cs typeface="Calibri" panose="020F0502020204030204" charset="0"/>
            </a:endParaRPr>
          </a:p>
        </p:txBody>
      </p:sp>
      <p:sp>
        <p:nvSpPr>
          <p:cNvPr id="4" name="圆角矩形 3"/>
          <p:cNvSpPr/>
          <p:nvPr/>
        </p:nvSpPr>
        <p:spPr>
          <a:xfrm>
            <a:off x="895985" y="1169670"/>
            <a:ext cx="2727960" cy="551815"/>
          </a:xfrm>
          <a:prstGeom prst="roundRect">
            <a:avLst/>
          </a:prstGeom>
          <a:solidFill>
            <a:schemeClr val="accent6">
              <a:lumMod val="20000"/>
              <a:lumOff val="80000"/>
            </a:schemeClr>
          </a:solidFill>
          <a:ln w="19050">
            <a:solidFill>
              <a:srgbClr val="00B05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2000">
                <a:highlight>
                  <a:srgbClr val="000000">
                    <a:alpha val="0"/>
                  </a:srgbClr>
                </a:highlight>
                <a:latin typeface="Calibri" panose="020F0502020204030204" charset="0"/>
                <a:cs typeface="Calibri" panose="020F0502020204030204" charset="0"/>
                <a:sym typeface="+mn-ea"/>
              </a:rPr>
              <a:t>C</a:t>
            </a:r>
            <a:r>
              <a:rPr lang="zh-CN" altLang="en-US" sz="2000">
                <a:highlight>
                  <a:srgbClr val="000000">
                    <a:alpha val="0"/>
                  </a:srgbClr>
                </a:highlight>
                <a:latin typeface="Calibri" panose="020F0502020204030204" charset="0"/>
                <a:cs typeface="Calibri" panose="020F0502020204030204" charset="0"/>
                <a:sym typeface="+mn-ea"/>
              </a:rPr>
              <a:t>ritical healthy literacy</a:t>
            </a:r>
            <a:endParaRPr lang="zh-CN" altLang="en-US" sz="2000">
              <a:solidFill>
                <a:schemeClr val="tx1"/>
              </a:solidFill>
              <a:highlight>
                <a:srgbClr val="000000">
                  <a:alpha val="0"/>
                </a:srgbClr>
              </a:highlight>
              <a:latin typeface="Calibri" panose="020F0502020204030204" charset="0"/>
              <a:cs typeface="Calibri" panose="020F0502020204030204" charset="0"/>
              <a:sym typeface="+mn-ea"/>
            </a:endParaRPr>
          </a:p>
        </p:txBody>
      </p:sp>
      <p:sp>
        <p:nvSpPr>
          <p:cNvPr id="6" name="圆角矩形 5"/>
          <p:cNvSpPr/>
          <p:nvPr>
            <p:custDataLst>
              <p:tags r:id="rId2"/>
            </p:custDataLst>
          </p:nvPr>
        </p:nvSpPr>
        <p:spPr>
          <a:xfrm>
            <a:off x="4726305" y="1169670"/>
            <a:ext cx="2727960" cy="551815"/>
          </a:xfrm>
          <a:prstGeom prst="roundRect">
            <a:avLst/>
          </a:prstGeom>
          <a:solidFill>
            <a:schemeClr val="accent6">
              <a:lumMod val="20000"/>
              <a:lumOff val="80000"/>
            </a:schemeClr>
          </a:solidFill>
          <a:ln w="19050">
            <a:solidFill>
              <a:srgbClr val="00B05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2000">
                <a:highlight>
                  <a:srgbClr val="000000">
                    <a:alpha val="0"/>
                  </a:srgbClr>
                </a:highlight>
                <a:latin typeface="Calibri" panose="020F0502020204030204" charset="0"/>
                <a:cs typeface="Calibri" panose="020F0502020204030204" charset="0"/>
                <a:sym typeface="+mn-ea"/>
              </a:rPr>
              <a:t>F</a:t>
            </a:r>
            <a:r>
              <a:rPr lang="zh-CN" altLang="en-US" sz="2000">
                <a:highlight>
                  <a:srgbClr val="000000">
                    <a:alpha val="0"/>
                  </a:srgbClr>
                </a:highlight>
                <a:latin typeface="Calibri" panose="020F0502020204030204" charset="0"/>
                <a:cs typeface="Calibri" panose="020F0502020204030204" charset="0"/>
                <a:sym typeface="+mn-ea"/>
              </a:rPr>
              <a:t>amily support</a:t>
            </a:r>
            <a:endParaRPr lang="zh-CN" altLang="en-US" sz="2000">
              <a:solidFill>
                <a:schemeClr val="tx1"/>
              </a:solidFill>
              <a:highlight>
                <a:srgbClr val="000000">
                  <a:alpha val="0"/>
                </a:srgbClr>
              </a:highlight>
              <a:latin typeface="Calibri" panose="020F0502020204030204" charset="0"/>
              <a:cs typeface="Calibri" panose="020F0502020204030204" charset="0"/>
              <a:sym typeface="+mn-ea"/>
            </a:endParaRPr>
          </a:p>
        </p:txBody>
      </p:sp>
      <p:sp>
        <p:nvSpPr>
          <p:cNvPr id="7" name="圆角矩形 6"/>
          <p:cNvSpPr/>
          <p:nvPr>
            <p:custDataLst>
              <p:tags r:id="rId3"/>
            </p:custDataLst>
          </p:nvPr>
        </p:nvSpPr>
        <p:spPr>
          <a:xfrm>
            <a:off x="8512175" y="1169670"/>
            <a:ext cx="2727960" cy="551815"/>
          </a:xfrm>
          <a:prstGeom prst="roundRect">
            <a:avLst/>
          </a:prstGeom>
          <a:solidFill>
            <a:schemeClr val="accent6">
              <a:lumMod val="20000"/>
              <a:lumOff val="80000"/>
            </a:schemeClr>
          </a:solidFill>
          <a:ln w="19050">
            <a:solidFill>
              <a:srgbClr val="00B05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sz="2000">
                <a:highlight>
                  <a:srgbClr val="000000">
                    <a:alpha val="0"/>
                  </a:srgbClr>
                </a:highlight>
                <a:latin typeface="Calibri" panose="020F0502020204030204" charset="0"/>
                <a:cs typeface="Calibri" panose="020F0502020204030204" charset="0"/>
                <a:sym typeface="+mn-ea"/>
              </a:rPr>
              <a:t>R</a:t>
            </a:r>
            <a:r>
              <a:rPr lang="zh-CN" altLang="en-US" sz="2000">
                <a:highlight>
                  <a:srgbClr val="000000">
                    <a:alpha val="0"/>
                  </a:srgbClr>
                </a:highlight>
                <a:latin typeface="Calibri" panose="020F0502020204030204" charset="0"/>
                <a:cs typeface="Calibri" panose="020F0502020204030204" charset="0"/>
                <a:sym typeface="+mn-ea"/>
              </a:rPr>
              <a:t>outine physical examination </a:t>
            </a:r>
            <a:endParaRPr lang="zh-CN" altLang="en-US" sz="2000">
              <a:solidFill>
                <a:schemeClr val="tx1"/>
              </a:solidFill>
              <a:highlight>
                <a:srgbClr val="000000">
                  <a:alpha val="0"/>
                </a:srgbClr>
              </a:highlight>
              <a:latin typeface="Calibri" panose="020F0502020204030204" charset="0"/>
              <a:cs typeface="Calibri" panose="020F0502020204030204" charset="0"/>
              <a:sym typeface="+mn-ea"/>
            </a:endParaRPr>
          </a:p>
        </p:txBody>
      </p:sp>
      <p:sp>
        <p:nvSpPr>
          <p:cNvPr id="8" name="圆角矩形 7"/>
          <p:cNvSpPr/>
          <p:nvPr>
            <p:custDataLst>
              <p:tags r:id="rId4"/>
            </p:custDataLst>
          </p:nvPr>
        </p:nvSpPr>
        <p:spPr>
          <a:xfrm>
            <a:off x="397510" y="1918970"/>
            <a:ext cx="3665220" cy="41395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indent="0" algn="l" fontAlgn="auto">
              <a:spcBef>
                <a:spcPts val="800"/>
              </a:spcBef>
              <a:spcAft>
                <a:spcPts val="800"/>
              </a:spcAft>
            </a:pPr>
            <a:r>
              <a:rPr lang="zh-CN" altLang="en-US" sz="2000">
                <a:solidFill>
                  <a:schemeClr val="tx1"/>
                </a:solidFill>
                <a:sym typeface="+mn-ea"/>
              </a:rPr>
              <a:t>The contemporary younger group generally has a higher level of education than their older counterparts. </a:t>
            </a:r>
            <a:endParaRPr lang="zh-CN" altLang="en-US" sz="2000">
              <a:solidFill>
                <a:schemeClr val="tx1"/>
              </a:solidFill>
              <a:sym typeface="+mn-ea"/>
            </a:endParaRPr>
          </a:p>
          <a:p>
            <a:pPr indent="0" algn="l" fontAlgn="auto">
              <a:spcBef>
                <a:spcPts val="800"/>
              </a:spcBef>
              <a:spcAft>
                <a:spcPts val="800"/>
              </a:spcAft>
            </a:pPr>
            <a:r>
              <a:rPr lang="zh-CN" altLang="en-US" sz="2000">
                <a:solidFill>
                  <a:schemeClr val="tx1"/>
                </a:solidFill>
                <a:sym typeface="+mn-ea"/>
              </a:rPr>
              <a:t>This group has more critical thinking about health information, which explain a more significant role of health literacy in patient delay for young patients relative to older patients. </a:t>
            </a:r>
            <a:endParaRPr lang="zh-CN" altLang="en-US" sz="2000">
              <a:solidFill>
                <a:schemeClr val="tx1"/>
              </a:solidFill>
              <a:latin typeface="Calibri" panose="020F0502020204030204" charset="0"/>
              <a:cs typeface="Calibri" panose="020F0502020204030204" charset="0"/>
              <a:sym typeface="+mn-ea"/>
            </a:endParaRPr>
          </a:p>
        </p:txBody>
      </p:sp>
      <p:sp>
        <p:nvSpPr>
          <p:cNvPr id="9" name="圆角矩形 8"/>
          <p:cNvSpPr/>
          <p:nvPr>
            <p:custDataLst>
              <p:tags r:id="rId5"/>
            </p:custDataLst>
          </p:nvPr>
        </p:nvSpPr>
        <p:spPr>
          <a:xfrm>
            <a:off x="4474845" y="1918335"/>
            <a:ext cx="3607435" cy="414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indent="0" algn="l" fontAlgn="auto">
              <a:spcBef>
                <a:spcPts val="800"/>
              </a:spcBef>
              <a:spcAft>
                <a:spcPts val="800"/>
              </a:spcAft>
            </a:pPr>
            <a:r>
              <a:rPr lang="en-US" altLang="zh-CN" sz="2000">
                <a:solidFill>
                  <a:schemeClr val="tx1"/>
                </a:solidFill>
                <a:sym typeface="+mn-ea"/>
              </a:rPr>
              <a:t>This is probably because the private nature of the breast, young patients are more inclined to disclose their symptoms to their female friends. </a:t>
            </a:r>
            <a:endParaRPr lang="en-US" altLang="zh-CN" sz="2000">
              <a:solidFill>
                <a:schemeClr val="tx1"/>
              </a:solidFill>
              <a:sym typeface="+mn-ea"/>
            </a:endParaRPr>
          </a:p>
          <a:p>
            <a:pPr indent="0" algn="l" fontAlgn="auto">
              <a:spcBef>
                <a:spcPts val="800"/>
              </a:spcBef>
              <a:spcAft>
                <a:spcPts val="800"/>
              </a:spcAft>
            </a:pPr>
            <a:r>
              <a:rPr lang="en-US" altLang="zh-CN" sz="2000">
                <a:solidFill>
                  <a:schemeClr val="tx1"/>
                </a:solidFill>
                <a:sym typeface="+mn-ea"/>
              </a:rPr>
              <a:t>Some patients feared that the breast lesions would break their relationship with their husbands, which led to patient delay. </a:t>
            </a:r>
            <a:endParaRPr lang="en-US" altLang="zh-CN" sz="2000">
              <a:solidFill>
                <a:schemeClr val="tx1"/>
              </a:solidFill>
              <a:latin typeface="Calibri" panose="020F0502020204030204" charset="0"/>
              <a:cs typeface="Calibri" panose="020F0502020204030204" charset="0"/>
              <a:sym typeface="+mn-ea"/>
            </a:endParaRPr>
          </a:p>
        </p:txBody>
      </p:sp>
      <p:sp>
        <p:nvSpPr>
          <p:cNvPr id="10" name="圆角矩形 9"/>
          <p:cNvSpPr/>
          <p:nvPr>
            <p:custDataLst>
              <p:tags r:id="rId6"/>
            </p:custDataLst>
          </p:nvPr>
        </p:nvSpPr>
        <p:spPr>
          <a:xfrm>
            <a:off x="8470265" y="1918970"/>
            <a:ext cx="3653155" cy="4140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indent="0" algn="l" fontAlgn="auto">
              <a:spcBef>
                <a:spcPts val="800"/>
              </a:spcBef>
              <a:spcAft>
                <a:spcPts val="800"/>
              </a:spcAft>
            </a:pPr>
            <a:r>
              <a:rPr lang="en-US" altLang="zh-CN" sz="2000">
                <a:solidFill>
                  <a:schemeClr val="tx1"/>
                </a:solidFill>
                <a:sym typeface="+mn-ea"/>
              </a:rPr>
              <a:t>A</a:t>
            </a:r>
            <a:r>
              <a:rPr lang="zh-CN" altLang="en-US" sz="2000">
                <a:solidFill>
                  <a:schemeClr val="tx1"/>
                </a:solidFill>
                <a:sym typeface="+mn-ea"/>
              </a:rPr>
              <a:t>bnormal signs can be detected in time through clinical breast examination, breast ultrasonography, ad other auxiliary examination.</a:t>
            </a:r>
            <a:endParaRPr lang="zh-CN" altLang="en-US" sz="2000">
              <a:solidFill>
                <a:schemeClr val="tx1"/>
              </a:solidFill>
              <a:sym typeface="+mn-ea"/>
            </a:endParaRPr>
          </a:p>
          <a:p>
            <a:pPr indent="0" algn="l" fontAlgn="auto">
              <a:spcBef>
                <a:spcPts val="800"/>
              </a:spcBef>
              <a:spcAft>
                <a:spcPts val="800"/>
              </a:spcAft>
            </a:pPr>
            <a:r>
              <a:rPr lang="zh-CN" altLang="en-US" sz="2000">
                <a:solidFill>
                  <a:schemeClr val="tx1"/>
                </a:solidFill>
                <a:sym typeface="+mn-ea"/>
              </a:rPr>
              <a:t>In addition, physical examinations have complete post-examination services and in-hospital referral pathways, which can shorten the consultation time. </a:t>
            </a:r>
            <a:endParaRPr lang="zh-CN" altLang="en-US" sz="2000">
              <a:solidFill>
                <a:schemeClr val="tx1"/>
              </a:solidFill>
              <a:latin typeface="Calibri" panose="020F0502020204030204" charset="0"/>
              <a:cs typeface="Calibri" panose="020F0502020204030204" charset="0"/>
              <a:sym typeface="+mn-ea"/>
            </a:endParaRPr>
          </a:p>
        </p:txBody>
      </p:sp>
      <p:sp>
        <p:nvSpPr>
          <p:cNvPr id="13" name="文本框 12"/>
          <p:cNvSpPr txBox="1"/>
          <p:nvPr>
            <p:custDataLst>
              <p:tags r:id="rId7"/>
            </p:custDataLst>
          </p:nvPr>
        </p:nvSpPr>
        <p:spPr>
          <a:xfrm>
            <a:off x="424180" y="1042670"/>
            <a:ext cx="556895" cy="706755"/>
          </a:xfrm>
          <a:prstGeom prst="rect">
            <a:avLst/>
          </a:prstGeom>
          <a:noFill/>
        </p:spPr>
        <p:txBody>
          <a:bodyPr wrap="square" rtlCol="0" anchor="t">
            <a:spAutoFit/>
            <a:scene3d>
              <a:camera prst="orthographicFront"/>
              <a:lightRig rig="threePt" dir="t"/>
            </a:scene3d>
          </a:bodyPr>
          <a:p>
            <a:r>
              <a:rPr lang="en-US" altLang="zh-CN"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00">
                    <a:alpha val="0"/>
                  </a:srgbClr>
                </a:highlight>
                <a:sym typeface="+mn-ea"/>
              </a:rPr>
              <a:t>D</a:t>
            </a:r>
            <a:endParaRPr lang="en-US" altLang="zh-CN"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00">
                  <a:alpha val="0"/>
                </a:srgbClr>
              </a:highlight>
              <a:sym typeface="+mn-ea"/>
            </a:endParaRPr>
          </a:p>
        </p:txBody>
      </p:sp>
      <p:sp>
        <p:nvSpPr>
          <p:cNvPr id="14" name="文本框 13"/>
          <p:cNvSpPr txBox="1"/>
          <p:nvPr>
            <p:custDataLst>
              <p:tags r:id="rId8"/>
            </p:custDataLst>
          </p:nvPr>
        </p:nvSpPr>
        <p:spPr>
          <a:xfrm>
            <a:off x="4253230" y="1042670"/>
            <a:ext cx="556895" cy="706755"/>
          </a:xfrm>
          <a:prstGeom prst="rect">
            <a:avLst/>
          </a:prstGeom>
          <a:noFill/>
        </p:spPr>
        <p:txBody>
          <a:bodyPr wrap="square" rtlCol="0" anchor="t">
            <a:spAutoFit/>
            <a:scene3d>
              <a:camera prst="orthographicFront"/>
              <a:lightRig rig="threePt" dir="t"/>
            </a:scene3d>
          </a:bodyPr>
          <a:p>
            <a:r>
              <a:rPr lang="en-US" altLang="zh-CN"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00">
                    <a:alpha val="0"/>
                  </a:srgbClr>
                </a:highlight>
                <a:sym typeface="+mn-ea"/>
              </a:rPr>
              <a:t>E</a:t>
            </a:r>
            <a:endParaRPr lang="en-US" altLang="zh-CN"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00">
                  <a:alpha val="0"/>
                </a:srgbClr>
              </a:highlight>
              <a:sym typeface="+mn-ea"/>
            </a:endParaRPr>
          </a:p>
        </p:txBody>
      </p:sp>
      <p:sp>
        <p:nvSpPr>
          <p:cNvPr id="15" name="文本框 14"/>
          <p:cNvSpPr txBox="1"/>
          <p:nvPr>
            <p:custDataLst>
              <p:tags r:id="rId9"/>
            </p:custDataLst>
          </p:nvPr>
        </p:nvSpPr>
        <p:spPr>
          <a:xfrm>
            <a:off x="8082280" y="1092200"/>
            <a:ext cx="556895" cy="706755"/>
          </a:xfrm>
          <a:prstGeom prst="rect">
            <a:avLst/>
          </a:prstGeom>
          <a:noFill/>
        </p:spPr>
        <p:txBody>
          <a:bodyPr wrap="square" rtlCol="0" anchor="t">
            <a:spAutoFit/>
            <a:scene3d>
              <a:camera prst="orthographicFront"/>
              <a:lightRig rig="threePt" dir="t"/>
            </a:scene3d>
          </a:bodyPr>
          <a:p>
            <a:r>
              <a:rPr lang="en-US" altLang="zh-CN"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00">
                    <a:alpha val="0"/>
                  </a:srgbClr>
                </a:highlight>
                <a:sym typeface="+mn-ea"/>
              </a:rPr>
              <a:t>F</a:t>
            </a:r>
            <a:endParaRPr lang="en-US" altLang="zh-CN" sz="4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highlight>
                <a:srgbClr val="000000">
                  <a:alpha val="0"/>
                </a:srgbClr>
              </a:highlight>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圆角矩形 9"/>
          <p:cNvSpPr/>
          <p:nvPr>
            <p:custDataLst>
              <p:tags r:id="rId2"/>
            </p:custDataLst>
          </p:nvPr>
        </p:nvSpPr>
        <p:spPr>
          <a:xfrm>
            <a:off x="542290" y="3536315"/>
            <a:ext cx="7864475" cy="2221865"/>
          </a:xfrm>
          <a:prstGeom prst="roundRect">
            <a:avLst/>
          </a:prstGeom>
          <a:ln w="19050">
            <a:solidFill>
              <a:srgbClr val="7030A0"/>
            </a:solidFill>
          </a:ln>
        </p:spPr>
        <p:style>
          <a:lnRef idx="2">
            <a:schemeClr val="accent4"/>
          </a:lnRef>
          <a:fillRef idx="1">
            <a:schemeClr val="lt1"/>
          </a:fillRef>
          <a:effectRef idx="0">
            <a:schemeClr val="accent4"/>
          </a:effectRef>
          <a:fontRef idx="minor">
            <a:schemeClr val="dk1"/>
          </a:fontRef>
        </p:style>
        <p:txBody>
          <a:bodyPr rtlCol="0" anchor="ctr"/>
          <a:p>
            <a:pPr algn="l"/>
            <a:endParaRPr lang="zh-CN" altLang="en-US" sz="2400">
              <a:latin typeface="Times New Roman" panose="02020603050405020304" charset="0"/>
              <a:cs typeface="Times New Roman" panose="02020603050405020304" charset="0"/>
            </a:endParaRPr>
          </a:p>
        </p:txBody>
      </p:sp>
      <p:sp>
        <p:nvSpPr>
          <p:cNvPr id="17" name="圆角矩形 16"/>
          <p:cNvSpPr/>
          <p:nvPr>
            <p:custDataLst>
              <p:tags r:id="rId3"/>
            </p:custDataLst>
          </p:nvPr>
        </p:nvSpPr>
        <p:spPr>
          <a:xfrm>
            <a:off x="578485" y="1985645"/>
            <a:ext cx="7828280" cy="815340"/>
          </a:xfrm>
          <a:prstGeom prst="roundRect">
            <a:avLst/>
          </a:prstGeom>
          <a:ln w="19050">
            <a:solidFill>
              <a:srgbClr val="7030A0"/>
            </a:solidFill>
          </a:ln>
        </p:spPr>
        <p:style>
          <a:lnRef idx="2">
            <a:schemeClr val="accent4"/>
          </a:lnRef>
          <a:fillRef idx="1">
            <a:schemeClr val="lt1"/>
          </a:fillRef>
          <a:effectRef idx="0">
            <a:schemeClr val="accent4"/>
          </a:effectRef>
          <a:fontRef idx="minor">
            <a:schemeClr val="dk1"/>
          </a:fontRef>
        </p:style>
        <p:txBody>
          <a:bodyPr rtlCol="0" anchor="ctr"/>
          <a:p>
            <a:pPr algn="l"/>
            <a:endParaRPr lang="zh-CN" altLang="en-US" sz="2400">
              <a:latin typeface="Times New Roman" panose="02020603050405020304" charset="0"/>
              <a:cs typeface="Times New Roman" panose="02020603050405020304" charset="0"/>
            </a:endParaRPr>
          </a:p>
        </p:txBody>
      </p:sp>
      <p:sp>
        <p:nvSpPr>
          <p:cNvPr id="2" name="TextBox 1"/>
          <p:cNvSpPr txBox="1"/>
          <p:nvPr/>
        </p:nvSpPr>
        <p:spPr>
          <a:xfrm>
            <a:off x="5261815" y="36022"/>
            <a:ext cx="2611755" cy="768350"/>
          </a:xfrm>
          <a:prstGeom prst="rect">
            <a:avLst/>
          </a:prstGeom>
          <a:noFill/>
        </p:spPr>
        <p:txBody>
          <a:bodyPr wrap="none" rtlCol="0">
            <a:spAutoFit/>
          </a:bodyPr>
          <a:lstStyle/>
          <a:p>
            <a:r>
              <a:rPr lang="en-ID" sz="4400" b="1" u="sng" dirty="0">
                <a:solidFill>
                  <a:srgbClr val="7030A0"/>
                </a:solidFill>
              </a:rPr>
              <a:t>Discussion</a:t>
            </a:r>
            <a:endParaRPr lang="en-ID" sz="4400" b="1" u="sng" dirty="0">
              <a:solidFill>
                <a:srgbClr val="7030A0"/>
              </a:solidFill>
            </a:endParaRPr>
          </a:p>
        </p:txBody>
      </p:sp>
      <p:sp>
        <p:nvSpPr>
          <p:cNvPr id="3" name="文本框 2"/>
          <p:cNvSpPr txBox="1"/>
          <p:nvPr/>
        </p:nvSpPr>
        <p:spPr>
          <a:xfrm>
            <a:off x="7823835" y="323850"/>
            <a:ext cx="4093210" cy="706755"/>
          </a:xfrm>
          <a:prstGeom prst="rect">
            <a:avLst/>
          </a:prstGeom>
          <a:solidFill>
            <a:schemeClr val="bg1"/>
          </a:solidFill>
          <a:ln w="9525">
            <a:noFill/>
          </a:ln>
        </p:spPr>
        <p:txBody>
          <a:bodyPr wrap="square">
            <a:spAutoFit/>
          </a:bodyPr>
          <a:p>
            <a:pPr indent="0"/>
            <a:r>
              <a:rPr lang="en-US" sz="2000" b="1">
                <a:latin typeface="Calibri" panose="020F0502020204030204" charset="0"/>
                <a:ea typeface="等线" panose="02010600030101010101" charset="-122"/>
                <a:cs typeface="Calibri" panose="020F0502020204030204" charset="0"/>
              </a:rPr>
              <a:t>Impact of patient delay on disease characteristics and QoL</a:t>
            </a:r>
            <a:endParaRPr lang="en-US" sz="2000" b="1">
              <a:latin typeface="Calibri" panose="020F0502020204030204" charset="0"/>
              <a:ea typeface="等线" panose="02010600030101010101" charset="-122"/>
              <a:cs typeface="Calibri" panose="020F0502020204030204" charset="0"/>
            </a:endParaRPr>
          </a:p>
        </p:txBody>
      </p:sp>
      <p:sp>
        <p:nvSpPr>
          <p:cNvPr id="100" name="文本框 99"/>
          <p:cNvSpPr txBox="1"/>
          <p:nvPr/>
        </p:nvSpPr>
        <p:spPr>
          <a:xfrm>
            <a:off x="791845" y="2048510"/>
            <a:ext cx="7686040" cy="706755"/>
          </a:xfrm>
          <a:prstGeom prst="rect">
            <a:avLst/>
          </a:prstGeom>
          <a:noFill/>
          <a:ln w="9525">
            <a:noFill/>
          </a:ln>
        </p:spPr>
        <p:txBody>
          <a:bodyPr wrap="square">
            <a:spAutoFit/>
          </a:bodyPr>
          <a:p>
            <a:pPr indent="0"/>
            <a:r>
              <a:rPr lang="en-US" altLang="en-US" sz="2000" b="0">
                <a:latin typeface="Calibri" panose="020F0502020204030204" charset="0"/>
                <a:ea typeface="等线" panose="02010600030101010101" charset="-122"/>
                <a:cs typeface="Calibri" panose="020F0502020204030204" charset="0"/>
              </a:rPr>
              <a:t>Tumor growth rate of breast cancer is age-related, with shorter pre-clinical sojourn time and faster tumor growth rate in younger women.  </a:t>
            </a:r>
            <a:endParaRPr lang="en-US" altLang="en-US" sz="2000" b="0">
              <a:latin typeface="Calibri" panose="020F0502020204030204" charset="0"/>
              <a:ea typeface="等线" panose="02010600030101010101" charset="-122"/>
              <a:cs typeface="Calibri" panose="020F0502020204030204" charset="0"/>
            </a:endParaRPr>
          </a:p>
        </p:txBody>
      </p:sp>
      <p:sp>
        <p:nvSpPr>
          <p:cNvPr id="5" name="文本框 4"/>
          <p:cNvSpPr txBox="1"/>
          <p:nvPr>
            <p:custDataLst>
              <p:tags r:id="rId4"/>
            </p:custDataLst>
          </p:nvPr>
        </p:nvSpPr>
        <p:spPr>
          <a:xfrm>
            <a:off x="854710" y="3832225"/>
            <a:ext cx="7453630" cy="1630045"/>
          </a:xfrm>
          <a:prstGeom prst="rect">
            <a:avLst/>
          </a:prstGeom>
          <a:noFill/>
          <a:ln w="9525">
            <a:noFill/>
          </a:ln>
        </p:spPr>
        <p:txBody>
          <a:bodyPr wrap="square">
            <a:spAutoFit/>
          </a:bodyPr>
          <a:p>
            <a:pPr indent="0"/>
            <a:r>
              <a:rPr lang="en-US" sz="2000" b="0">
                <a:latin typeface="Calibri" panose="020F0502020204030204" charset="0"/>
                <a:ea typeface="等线" panose="02010600030101010101" charset="-122"/>
                <a:cs typeface="Calibri" panose="020F0502020204030204" charset="0"/>
              </a:rPr>
              <a:t>Patients in the patient delay group may undergo a more aggressive treatment regimen (e.g., axillary-lymph-node dissection, modified radical mastectomy) due to larger tumor diameter with lesion status. These patients are more likely to experience decreased physical activity, muscle strength, and lymphedema after surgery.</a:t>
            </a:r>
            <a:endParaRPr lang="en-US" altLang="en-US" sz="2000" b="0">
              <a:latin typeface="Calibri" panose="020F0502020204030204" charset="0"/>
              <a:ea typeface="等线" panose="02010600030101010101" charset="-122"/>
              <a:cs typeface="Calibri" panose="020F0502020204030204" charset="0"/>
            </a:endParaRPr>
          </a:p>
        </p:txBody>
      </p:sp>
      <p:pic>
        <p:nvPicPr>
          <p:cNvPr id="6" name="图片 5"/>
          <p:cNvPicPr>
            <a:picLocks noChangeAspect="1"/>
          </p:cNvPicPr>
          <p:nvPr>
            <p:custDataLst>
              <p:tags r:id="rId5"/>
            </p:custDataLst>
          </p:nvPr>
        </p:nvPicPr>
        <p:blipFill>
          <a:blip r:embed="rId6"/>
          <a:stretch>
            <a:fillRect/>
          </a:stretch>
        </p:blipFill>
        <p:spPr>
          <a:xfrm>
            <a:off x="8566785" y="4257675"/>
            <a:ext cx="3576955" cy="2384425"/>
          </a:xfrm>
          <a:prstGeom prst="rect">
            <a:avLst/>
          </a:prstGeom>
        </p:spPr>
      </p:pic>
      <p:pic>
        <p:nvPicPr>
          <p:cNvPr id="7" name="图片 6"/>
          <p:cNvPicPr>
            <a:picLocks noChangeAspect="1"/>
          </p:cNvPicPr>
          <p:nvPr>
            <p:custDataLst>
              <p:tags r:id="rId7"/>
            </p:custDataLst>
          </p:nvPr>
        </p:nvPicPr>
        <p:blipFill>
          <a:blip r:embed="rId8"/>
          <a:stretch>
            <a:fillRect/>
          </a:stretch>
        </p:blipFill>
        <p:spPr>
          <a:xfrm>
            <a:off x="8573135" y="1363345"/>
            <a:ext cx="3570605" cy="2894330"/>
          </a:xfrm>
          <a:prstGeom prst="rect">
            <a:avLst/>
          </a:prstGeom>
        </p:spPr>
      </p:pic>
      <p:sp>
        <p:nvSpPr>
          <p:cNvPr id="8" name="圆角矩形 7"/>
          <p:cNvSpPr/>
          <p:nvPr/>
        </p:nvSpPr>
        <p:spPr>
          <a:xfrm>
            <a:off x="269240" y="1482090"/>
            <a:ext cx="2973070" cy="566420"/>
          </a:xfrm>
          <a:prstGeom prst="roundRect">
            <a:avLst/>
          </a:prstGeom>
          <a:solidFill>
            <a:srgbClr val="C2BFD0"/>
          </a:solid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en-US">
                <a:latin typeface="Calibri" panose="020F0502020204030204" charset="0"/>
                <a:ea typeface="等线" panose="02010600030101010101" charset="-122"/>
                <a:cs typeface="Calibri" panose="020F0502020204030204" charset="0"/>
                <a:sym typeface="+mn-ea"/>
              </a:rPr>
              <a:t>Tumor enlargement and lymph node metastasis</a:t>
            </a:r>
            <a:endParaRPr lang="zh-CN" altLang="en-US"/>
          </a:p>
        </p:txBody>
      </p:sp>
      <p:sp>
        <p:nvSpPr>
          <p:cNvPr id="9" name="圆角矩形 8"/>
          <p:cNvSpPr/>
          <p:nvPr>
            <p:custDataLst>
              <p:tags r:id="rId9"/>
            </p:custDataLst>
          </p:nvPr>
        </p:nvSpPr>
        <p:spPr>
          <a:xfrm>
            <a:off x="269240" y="3142615"/>
            <a:ext cx="2973070" cy="525145"/>
          </a:xfrm>
          <a:prstGeom prst="roundRect">
            <a:avLst/>
          </a:prstGeom>
          <a:solidFill>
            <a:srgbClr val="C2BFD0"/>
          </a:solid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altLang="zh-CN">
                <a:latin typeface="Calibri" panose="020F0502020204030204" charset="0"/>
                <a:cs typeface="Calibri" panose="020F0502020204030204" charset="0"/>
                <a:sym typeface="+mn-ea"/>
              </a:rPr>
              <a:t>Poor QoL</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9184005" y="1849755"/>
            <a:ext cx="2886075" cy="2886075"/>
          </a:xfrm>
          <a:prstGeom prst="rect">
            <a:avLst/>
          </a:prstGeom>
        </p:spPr>
      </p:pic>
      <p:sp>
        <p:nvSpPr>
          <p:cNvPr id="10" name="圆角矩形 9"/>
          <p:cNvSpPr/>
          <p:nvPr>
            <p:custDataLst>
              <p:tags r:id="rId3"/>
            </p:custDataLst>
          </p:nvPr>
        </p:nvSpPr>
        <p:spPr>
          <a:xfrm>
            <a:off x="257810" y="1431290"/>
            <a:ext cx="8981440" cy="4238625"/>
          </a:xfrm>
          <a:prstGeom prst="roundRect">
            <a:avLst/>
          </a:prstGeom>
          <a:ln w="19050">
            <a:solidFill>
              <a:srgbClr val="7030A0"/>
            </a:solidFill>
          </a:ln>
        </p:spPr>
        <p:style>
          <a:lnRef idx="2">
            <a:schemeClr val="accent4"/>
          </a:lnRef>
          <a:fillRef idx="1">
            <a:schemeClr val="lt1"/>
          </a:fillRef>
          <a:effectRef idx="0">
            <a:schemeClr val="accent4"/>
          </a:effectRef>
          <a:fontRef idx="minor">
            <a:schemeClr val="dk1"/>
          </a:fontRef>
        </p:style>
        <p:txBody>
          <a:bodyPr rtlCol="0" anchor="ctr"/>
          <a:p>
            <a:pPr algn="l"/>
            <a:endParaRPr lang="zh-CN" altLang="en-US" sz="2400">
              <a:latin typeface="Times New Roman" panose="02020603050405020304" charset="0"/>
              <a:cs typeface="Times New Roman" panose="02020603050405020304" charset="0"/>
            </a:endParaRPr>
          </a:p>
        </p:txBody>
      </p:sp>
      <p:sp>
        <p:nvSpPr>
          <p:cNvPr id="2" name="TextBox 1"/>
          <p:cNvSpPr txBox="1"/>
          <p:nvPr/>
        </p:nvSpPr>
        <p:spPr>
          <a:xfrm>
            <a:off x="5261815" y="36022"/>
            <a:ext cx="2932430" cy="768350"/>
          </a:xfrm>
          <a:prstGeom prst="rect">
            <a:avLst/>
          </a:prstGeom>
          <a:noFill/>
        </p:spPr>
        <p:txBody>
          <a:bodyPr wrap="none" rtlCol="0">
            <a:spAutoFit/>
          </a:bodyPr>
          <a:lstStyle/>
          <a:p>
            <a:r>
              <a:rPr lang="en-ID" sz="4400" b="1" u="sng" dirty="0">
                <a:solidFill>
                  <a:srgbClr val="7030A0"/>
                </a:solidFill>
              </a:rPr>
              <a:t>Conclusions</a:t>
            </a:r>
            <a:endParaRPr lang="en-ID" sz="4400" b="1" u="sng" dirty="0">
              <a:solidFill>
                <a:srgbClr val="7030A0"/>
              </a:solidFill>
            </a:endParaRPr>
          </a:p>
        </p:txBody>
      </p:sp>
      <p:sp>
        <p:nvSpPr>
          <p:cNvPr id="3" name="文本框 2"/>
          <p:cNvSpPr txBox="1"/>
          <p:nvPr/>
        </p:nvSpPr>
        <p:spPr>
          <a:xfrm>
            <a:off x="334645" y="1600200"/>
            <a:ext cx="8990965" cy="3900170"/>
          </a:xfrm>
          <a:prstGeom prst="rect">
            <a:avLst/>
          </a:prstGeom>
          <a:noFill/>
          <a:ln w="9525">
            <a:noFill/>
          </a:ln>
        </p:spPr>
        <p:txBody>
          <a:bodyPr wrap="square">
            <a:spAutoFit/>
          </a:bodyPr>
          <a:p>
            <a:pPr marL="342900" indent="-342900" algn="l" fontAlgn="auto">
              <a:lnSpc>
                <a:spcPts val="2700"/>
              </a:lnSpc>
              <a:buFont typeface="Wingdings" panose="05000000000000000000" charset="0"/>
              <a:buChar char="l"/>
            </a:pPr>
            <a:r>
              <a:rPr lang="en-US" sz="2000" b="0">
                <a:ea typeface="等线" panose="02010600030101010101" charset="-122"/>
                <a:cs typeface="+mn-lt"/>
              </a:rPr>
              <a:t>Patient delay for young breast cancer patients is not encouraging. </a:t>
            </a:r>
            <a:endParaRPr lang="en-US" sz="2000" b="0">
              <a:ea typeface="等线" panose="02010600030101010101" charset="-122"/>
              <a:cs typeface="+mn-lt"/>
            </a:endParaRPr>
          </a:p>
          <a:p>
            <a:pPr marL="342900" indent="-342900" algn="l" fontAlgn="auto">
              <a:lnSpc>
                <a:spcPts val="2700"/>
              </a:lnSpc>
              <a:buFont typeface="Wingdings" panose="05000000000000000000" charset="0"/>
              <a:buChar char="l"/>
            </a:pPr>
            <a:r>
              <a:rPr lang="en-US" sz="2000" b="0">
                <a:ea typeface="等线" panose="02010600030101010101" charset="-122"/>
                <a:cs typeface="+mn-lt"/>
              </a:rPr>
              <a:t>Individual characteristics and social environment factors, such as the accessibility of health care resources and social support, influence patient delay of young breast cancer patients. In addition, an individual’s level of symptom perception is also an essential factor influencing patient delay. These findings reinforce that </a:t>
            </a:r>
            <a:r>
              <a:rPr lang="en-US" sz="2000" b="1">
                <a:solidFill>
                  <a:srgbClr val="7030A0"/>
                </a:solidFill>
                <a:ea typeface="等线" panose="02010600030101010101" charset="-122"/>
                <a:cs typeface="+mn-lt"/>
              </a:rPr>
              <a:t>the importance of healthcare services in breast cancer prevention needs to be emphasized</a:t>
            </a:r>
            <a:r>
              <a:rPr lang="en-US" sz="2000" b="0">
                <a:ea typeface="等线" panose="02010600030101010101" charset="-122"/>
                <a:cs typeface="+mn-lt"/>
              </a:rPr>
              <a:t>. </a:t>
            </a:r>
            <a:endParaRPr lang="en-US" sz="2000" b="0">
              <a:ea typeface="等线" panose="02010600030101010101" charset="-122"/>
              <a:cs typeface="+mn-lt"/>
            </a:endParaRPr>
          </a:p>
          <a:p>
            <a:pPr marL="342900" indent="-342900" algn="l" fontAlgn="auto">
              <a:lnSpc>
                <a:spcPts val="2700"/>
              </a:lnSpc>
              <a:buFont typeface="Wingdings" panose="05000000000000000000" charset="0"/>
              <a:buChar char="l"/>
            </a:pPr>
            <a:r>
              <a:rPr lang="en-US" sz="2000" b="0">
                <a:ea typeface="等线" panose="02010600030101010101" charset="-122"/>
                <a:cs typeface="+mn-lt"/>
              </a:rPr>
              <a:t>Patient delay is associated with poor clinical outcomes and QoL in young breast cancer patients. </a:t>
            </a:r>
            <a:endParaRPr lang="en-US" sz="2000" b="0">
              <a:ea typeface="等线" panose="02010600030101010101" charset="-122"/>
              <a:cs typeface="+mn-lt"/>
            </a:endParaRPr>
          </a:p>
          <a:p>
            <a:pPr marL="342900" indent="-342900" algn="l" fontAlgn="auto">
              <a:lnSpc>
                <a:spcPts val="2700"/>
              </a:lnSpc>
              <a:buFont typeface="Wingdings" panose="05000000000000000000" charset="0"/>
              <a:buChar char="l"/>
            </a:pPr>
            <a:r>
              <a:rPr lang="en-US" sz="2000" b="0">
                <a:ea typeface="等线" panose="02010600030101010101" charset="-122"/>
                <a:cs typeface="+mn-lt"/>
              </a:rPr>
              <a:t>Clinical services should be optimized to incorporate the diverse needs of young breast cancer patients to improve survival in this population.</a:t>
            </a:r>
            <a:endParaRPr lang="en-US" altLang="en-US" sz="2000" b="0">
              <a:ea typeface="等线" panose="02010600030101010101" charset="-122"/>
              <a:cs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66670" y="103967"/>
            <a:ext cx="7922895" cy="768350"/>
          </a:xfrm>
          <a:prstGeom prst="rect">
            <a:avLst/>
          </a:prstGeom>
          <a:noFill/>
        </p:spPr>
        <p:txBody>
          <a:bodyPr wrap="none" rtlCol="0">
            <a:spAutoFit/>
          </a:bodyPr>
          <a:lstStyle/>
          <a:p>
            <a:r>
              <a:rPr lang="en-ID" sz="4400" b="1" u="sng" dirty="0">
                <a:solidFill>
                  <a:srgbClr val="7030A0"/>
                </a:solidFill>
              </a:rPr>
              <a:t>C</a:t>
            </a:r>
            <a:r>
              <a:rPr lang="en-US" altLang="en-ID" sz="4400" b="1" u="sng" dirty="0">
                <a:solidFill>
                  <a:srgbClr val="7030A0"/>
                </a:solidFill>
              </a:rPr>
              <a:t>hangsha, Hunan Province, China</a:t>
            </a:r>
            <a:endParaRPr lang="zh-CN" altLang="en-US" sz="4400" b="1" u="sng" dirty="0">
              <a:solidFill>
                <a:srgbClr val="7030A0"/>
              </a:solidFill>
            </a:endParaRPr>
          </a:p>
        </p:txBody>
      </p:sp>
      <p:pic>
        <p:nvPicPr>
          <p:cNvPr id="6" name="图片 5"/>
          <p:cNvPicPr>
            <a:picLocks noChangeAspect="1"/>
          </p:cNvPicPr>
          <p:nvPr>
            <p:custDataLst>
              <p:tags r:id="rId2"/>
            </p:custDataLst>
          </p:nvPr>
        </p:nvPicPr>
        <p:blipFill>
          <a:blip r:embed="rId3"/>
          <a:srcRect t="19677"/>
          <a:stretch>
            <a:fillRect/>
          </a:stretch>
        </p:blipFill>
        <p:spPr>
          <a:xfrm>
            <a:off x="836295" y="3924300"/>
            <a:ext cx="3095625" cy="2280285"/>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570865" y="1144270"/>
            <a:ext cx="1990725" cy="2646680"/>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4617720" y="1077595"/>
            <a:ext cx="2038985" cy="2712720"/>
          </a:xfrm>
          <a:prstGeom prst="rect">
            <a:avLst/>
          </a:prstGeom>
        </p:spPr>
      </p:pic>
      <p:pic>
        <p:nvPicPr>
          <p:cNvPr id="10" name="图片 9"/>
          <p:cNvPicPr>
            <a:picLocks noChangeAspect="1"/>
          </p:cNvPicPr>
          <p:nvPr>
            <p:custDataLst>
              <p:tags r:id="rId8"/>
            </p:custDataLst>
          </p:nvPr>
        </p:nvPicPr>
        <p:blipFill>
          <a:blip r:embed="rId9"/>
          <a:stretch>
            <a:fillRect/>
          </a:stretch>
        </p:blipFill>
        <p:spPr>
          <a:xfrm>
            <a:off x="2673985" y="1077595"/>
            <a:ext cx="1831340" cy="2713355"/>
          </a:xfrm>
          <a:prstGeom prst="rect">
            <a:avLst/>
          </a:prstGeom>
        </p:spPr>
      </p:pic>
      <p:pic>
        <p:nvPicPr>
          <p:cNvPr id="11" name="图片 10"/>
          <p:cNvPicPr>
            <a:picLocks noChangeAspect="1"/>
          </p:cNvPicPr>
          <p:nvPr>
            <p:custDataLst>
              <p:tags r:id="rId10"/>
            </p:custDataLst>
          </p:nvPr>
        </p:nvPicPr>
        <p:blipFill>
          <a:blip r:embed="rId11"/>
          <a:stretch>
            <a:fillRect/>
          </a:stretch>
        </p:blipFill>
        <p:spPr>
          <a:xfrm>
            <a:off x="4056380" y="3924300"/>
            <a:ext cx="2600325" cy="2280285"/>
          </a:xfrm>
          <a:prstGeom prst="rect">
            <a:avLst/>
          </a:prstGeom>
        </p:spPr>
      </p:pic>
      <p:pic>
        <p:nvPicPr>
          <p:cNvPr id="3" name="图片 2"/>
          <p:cNvPicPr>
            <a:picLocks noChangeAspect="1"/>
          </p:cNvPicPr>
          <p:nvPr>
            <p:custDataLst>
              <p:tags r:id="rId12"/>
            </p:custDataLst>
          </p:nvPr>
        </p:nvPicPr>
        <p:blipFill>
          <a:blip r:embed="rId13"/>
          <a:stretch>
            <a:fillRect/>
          </a:stretch>
        </p:blipFill>
        <p:spPr>
          <a:xfrm>
            <a:off x="7131685" y="999490"/>
            <a:ext cx="4976495" cy="3105785"/>
          </a:xfrm>
          <a:prstGeom prst="rect">
            <a:avLst/>
          </a:prstGeom>
        </p:spPr>
      </p:pic>
      <p:sp>
        <p:nvSpPr>
          <p:cNvPr id="4" name="五角星 3"/>
          <p:cNvSpPr/>
          <p:nvPr/>
        </p:nvSpPr>
        <p:spPr>
          <a:xfrm>
            <a:off x="9958070" y="3060700"/>
            <a:ext cx="332740" cy="32829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7413625" y="4423410"/>
            <a:ext cx="4411980" cy="1383665"/>
          </a:xfrm>
          <a:prstGeom prst="rect">
            <a:avLst/>
          </a:prstGeom>
          <a:solidFill>
            <a:schemeClr val="bg1"/>
          </a:solidFill>
        </p:spPr>
        <p:txBody>
          <a:bodyPr wrap="square" rtlCol="0" anchor="t">
            <a:spAutoFit/>
          </a:bodyPr>
          <a:p>
            <a:r>
              <a:rPr lang="en-US" altLang="zh-CN" sz="2800"/>
              <a:t>Located in the Central of China, with many h</a:t>
            </a:r>
            <a:r>
              <a:rPr lang="zh-CN" altLang="en-US" sz="2800"/>
              <a:t>istoric Sites and </a:t>
            </a:r>
            <a:r>
              <a:rPr lang="en-US" altLang="zh-CN" sz="2800"/>
              <a:t>pleasent scenery</a:t>
            </a:r>
            <a:endParaRPr lang="en-US" altLang="zh-CN" sz="2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379165" y="84917"/>
            <a:ext cx="6175375" cy="1445260"/>
          </a:xfrm>
          <a:prstGeom prst="rect">
            <a:avLst/>
          </a:prstGeom>
          <a:noFill/>
        </p:spPr>
        <p:txBody>
          <a:bodyPr wrap="none" rtlCol="0">
            <a:spAutoFit/>
          </a:bodyPr>
          <a:lstStyle/>
          <a:p>
            <a:pPr algn="l"/>
            <a:r>
              <a:rPr lang="en-ID" sz="4400" b="1" u="sng" dirty="0">
                <a:solidFill>
                  <a:srgbClr val="7030A0"/>
                </a:solidFill>
              </a:rPr>
              <a:t>Xiangya School of Nursing</a:t>
            </a:r>
            <a:endParaRPr lang="en-ID" sz="4400" b="1" u="sng" dirty="0">
              <a:solidFill>
                <a:srgbClr val="7030A0"/>
              </a:solidFill>
            </a:endParaRPr>
          </a:p>
          <a:p>
            <a:pPr algn="l"/>
            <a:r>
              <a:rPr lang="en-ID" sz="4400" b="1" u="sng" dirty="0">
                <a:solidFill>
                  <a:srgbClr val="7030A0"/>
                </a:solidFill>
              </a:rPr>
              <a:t>Central South University</a:t>
            </a:r>
            <a:endParaRPr lang="en-ID" sz="4400" b="1" u="sng" dirty="0">
              <a:solidFill>
                <a:srgbClr val="7030A0"/>
              </a:solidFill>
            </a:endParaRPr>
          </a:p>
        </p:txBody>
      </p:sp>
      <p:pic>
        <p:nvPicPr>
          <p:cNvPr id="3" name="图片 2"/>
          <p:cNvPicPr>
            <a:picLocks noChangeAspect="1"/>
          </p:cNvPicPr>
          <p:nvPr>
            <p:custDataLst>
              <p:tags r:id="rId2"/>
            </p:custDataLst>
          </p:nvPr>
        </p:nvPicPr>
        <p:blipFill>
          <a:blip r:embed="rId3"/>
          <a:srcRect b="64975"/>
          <a:stretch>
            <a:fillRect/>
          </a:stretch>
        </p:blipFill>
        <p:spPr>
          <a:xfrm>
            <a:off x="241935" y="351155"/>
            <a:ext cx="3143250" cy="192278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241935" y="2377440"/>
            <a:ext cx="3161030" cy="1879600"/>
          </a:xfrm>
          <a:prstGeom prst="rect">
            <a:avLst/>
          </a:prstGeom>
        </p:spPr>
      </p:pic>
      <p:pic>
        <p:nvPicPr>
          <p:cNvPr id="8" name="图片 7"/>
          <p:cNvPicPr>
            <a:picLocks noChangeAspect="1"/>
          </p:cNvPicPr>
          <p:nvPr/>
        </p:nvPicPr>
        <p:blipFill>
          <a:blip r:embed="rId6"/>
          <a:srcRect l="1118" b="14211"/>
          <a:stretch>
            <a:fillRect/>
          </a:stretch>
        </p:blipFill>
        <p:spPr>
          <a:xfrm>
            <a:off x="241935" y="4420870"/>
            <a:ext cx="3161665" cy="2057400"/>
          </a:xfrm>
          <a:prstGeom prst="rect">
            <a:avLst/>
          </a:prstGeom>
        </p:spPr>
      </p:pic>
      <p:sp>
        <p:nvSpPr>
          <p:cNvPr id="4" name="文本框 3"/>
          <p:cNvSpPr txBox="1"/>
          <p:nvPr/>
        </p:nvSpPr>
        <p:spPr>
          <a:xfrm>
            <a:off x="3592830" y="2148840"/>
            <a:ext cx="5058410" cy="2306955"/>
          </a:xfrm>
          <a:prstGeom prst="rect">
            <a:avLst/>
          </a:prstGeom>
          <a:noFill/>
        </p:spPr>
        <p:txBody>
          <a:bodyPr wrap="square" rtlCol="0" anchor="t">
            <a:spAutoFit/>
          </a:bodyPr>
          <a:p>
            <a:pPr algn="l"/>
            <a:r>
              <a:rPr lang="zh-CN" altLang="en-US" sz="2400"/>
              <a:t>Xiangya School of Nursing of Central South University (CSU) was founded in 1911 by the Yale-China Association. </a:t>
            </a:r>
            <a:r>
              <a:rPr lang="zh-CN" altLang="en-US" sz="2400">
                <a:sym typeface="+mn-ea"/>
              </a:rPr>
              <a:t> </a:t>
            </a:r>
            <a:r>
              <a:rPr lang="en-US" altLang="zh-CN" sz="2400">
                <a:sym typeface="+mn-ea"/>
              </a:rPr>
              <a:t>T</a:t>
            </a:r>
            <a:r>
              <a:rPr lang="zh-CN" altLang="en-US" sz="2400">
                <a:sym typeface="+mn-ea"/>
              </a:rPr>
              <a:t>he </a:t>
            </a:r>
            <a:r>
              <a:rPr lang="en-US" altLang="zh-CN" sz="2400">
                <a:sym typeface="+mn-ea"/>
              </a:rPr>
              <a:t>school</a:t>
            </a:r>
            <a:r>
              <a:rPr lang="zh-CN" altLang="en-US" sz="2400">
                <a:sym typeface="+mn-ea"/>
              </a:rPr>
              <a:t> </a:t>
            </a:r>
            <a:r>
              <a:rPr lang="en-US" altLang="zh-CN" sz="2400">
                <a:sym typeface="+mn-ea"/>
              </a:rPr>
              <a:t>is the </a:t>
            </a:r>
            <a:r>
              <a:rPr lang="zh-CN" altLang="en-US" sz="2400"/>
              <a:t>one of the earliest colleges and universities in China to provide nursing education</a:t>
            </a:r>
            <a:r>
              <a:rPr lang="en-US" altLang="zh-CN" sz="2400"/>
              <a:t>.</a:t>
            </a:r>
            <a:endParaRPr lang="en-US" altLang="zh-CN" sz="2400"/>
          </a:p>
        </p:txBody>
      </p:sp>
      <p:pic>
        <p:nvPicPr>
          <p:cNvPr id="7" name="图片 6"/>
          <p:cNvPicPr>
            <a:picLocks noChangeAspect="1"/>
          </p:cNvPicPr>
          <p:nvPr/>
        </p:nvPicPr>
        <p:blipFill>
          <a:blip r:embed="rId7"/>
          <a:srcRect b="7907"/>
          <a:stretch>
            <a:fillRect/>
          </a:stretch>
        </p:blipFill>
        <p:spPr>
          <a:xfrm>
            <a:off x="8986520" y="3691255"/>
            <a:ext cx="3008630" cy="2078355"/>
          </a:xfrm>
          <a:prstGeom prst="rect">
            <a:avLst/>
          </a:prstGeom>
        </p:spPr>
      </p:pic>
      <p:pic>
        <p:nvPicPr>
          <p:cNvPr id="9" name="图片 8"/>
          <p:cNvPicPr>
            <a:picLocks noChangeAspect="1"/>
          </p:cNvPicPr>
          <p:nvPr/>
        </p:nvPicPr>
        <p:blipFill>
          <a:blip r:embed="rId8"/>
          <a:srcRect b="12981"/>
          <a:stretch>
            <a:fillRect/>
          </a:stretch>
        </p:blipFill>
        <p:spPr>
          <a:xfrm>
            <a:off x="8998585" y="1632585"/>
            <a:ext cx="2996565" cy="1955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garment&#10;&#10;Description automatically generated with low confidence"/>
          <p:cNvPicPr>
            <a:picLocks noChangeAspect="1"/>
          </p:cNvPicPr>
          <p:nvPr/>
        </p:nvPicPr>
        <p:blipFill rotWithShape="1">
          <a:blip r:embed="rId1">
            <a:extLst>
              <a:ext uri="{28A0092B-C50C-407E-A947-70E740481C1C}">
                <a14:useLocalDpi xmlns:a14="http://schemas.microsoft.com/office/drawing/2010/main" val="0"/>
              </a:ext>
            </a:extLst>
          </a:blip>
          <a:srcRect l="14779" r="14129"/>
          <a:stretch>
            <a:fillRect/>
          </a:stretch>
        </p:blipFill>
        <p:spPr>
          <a:xfrm>
            <a:off x="0" y="5"/>
            <a:ext cx="12192000" cy="6857995"/>
          </a:xfrm>
          <a:prstGeom prst="rect">
            <a:avLst/>
          </a:prstGeom>
        </p:spPr>
      </p:pic>
      <p:sp>
        <p:nvSpPr>
          <p:cNvPr id="4" name="Rectangle 3"/>
          <p:cNvSpPr/>
          <p:nvPr/>
        </p:nvSpPr>
        <p:spPr>
          <a:xfrm>
            <a:off x="0" y="0"/>
            <a:ext cx="11646568" cy="685799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Rectangle 4"/>
          <p:cNvSpPr/>
          <p:nvPr/>
        </p:nvSpPr>
        <p:spPr>
          <a:xfrm>
            <a:off x="0" y="-5"/>
            <a:ext cx="11117179" cy="685799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Rectangle 5"/>
          <p:cNvSpPr/>
          <p:nvPr/>
        </p:nvSpPr>
        <p:spPr>
          <a:xfrm>
            <a:off x="-1" y="5"/>
            <a:ext cx="10515601" cy="6857995"/>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8" name="Picture 7" descr="A picture containing graphics, graphic design, font, cartoo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84" y="203707"/>
            <a:ext cx="2983832" cy="1060452"/>
          </a:xfrm>
          <a:prstGeom prst="rect">
            <a:avLst/>
          </a:prstGeom>
        </p:spPr>
      </p:pic>
      <p:sp>
        <p:nvSpPr>
          <p:cNvPr id="9" name="Rectangle 8"/>
          <p:cNvSpPr/>
          <p:nvPr/>
        </p:nvSpPr>
        <p:spPr>
          <a:xfrm>
            <a:off x="-1" y="6168189"/>
            <a:ext cx="12192001" cy="721895"/>
          </a:xfrm>
          <a:prstGeom prst="rect">
            <a:avLst/>
          </a:prstGeom>
          <a:gradFill flip="none" rotWithShape="1">
            <a:gsLst>
              <a:gs pos="0">
                <a:srgbClr val="FFFF00">
                  <a:alpha val="34000"/>
                </a:srgbClr>
              </a:gs>
              <a:gs pos="100000">
                <a:srgbClr val="FF99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p:cNvSpPr/>
          <p:nvPr/>
        </p:nvSpPr>
        <p:spPr>
          <a:xfrm>
            <a:off x="184485" y="1264159"/>
            <a:ext cx="130744" cy="458318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TextBox 10"/>
          <p:cNvSpPr txBox="1"/>
          <p:nvPr/>
        </p:nvSpPr>
        <p:spPr>
          <a:xfrm>
            <a:off x="545465" y="1867535"/>
            <a:ext cx="11012805" cy="1938020"/>
          </a:xfrm>
          <a:prstGeom prst="rect">
            <a:avLst/>
          </a:prstGeom>
          <a:noFill/>
        </p:spPr>
        <p:txBody>
          <a:bodyPr wrap="square" rtlCol="0">
            <a:spAutoFit/>
          </a:bodyPr>
          <a:lstStyle/>
          <a:p>
            <a:r>
              <a:rPr lang="en-ID" sz="4000" b="1" dirty="0">
                <a:solidFill>
                  <a:schemeClr val="accent4">
                    <a:lumMod val="50000"/>
                  </a:schemeClr>
                </a:solidFill>
                <a:effectLst>
                  <a:outerShdw blurRad="38100" dist="38100" dir="2700000" algn="tl">
                    <a:srgbClr val="000000">
                      <a:alpha val="43137"/>
                    </a:srgbClr>
                  </a:outerShdw>
                </a:effectLst>
              </a:rPr>
              <a:t>Patient delay and related influencing factors in Chinese women under 40 years diagnosed with breast cancer: A cross-sectional study</a:t>
            </a:r>
            <a:endParaRPr lang="en-ID" sz="4000" b="1" dirty="0">
              <a:solidFill>
                <a:schemeClr val="accent4">
                  <a:lumMod val="50000"/>
                </a:schemeClr>
              </a:solidFill>
              <a:effectLst>
                <a:outerShdw blurRad="38100" dist="38100" dir="2700000" algn="tl">
                  <a:srgbClr val="000000">
                    <a:alpha val="43137"/>
                  </a:srgbClr>
                </a:outerShdw>
              </a:effectLst>
            </a:endParaRPr>
          </a:p>
        </p:txBody>
      </p:sp>
      <p:sp>
        <p:nvSpPr>
          <p:cNvPr id="12" name="TextBox 11"/>
          <p:cNvSpPr txBox="1"/>
          <p:nvPr/>
        </p:nvSpPr>
        <p:spPr>
          <a:xfrm>
            <a:off x="629777" y="4863422"/>
            <a:ext cx="3900170" cy="1198880"/>
          </a:xfrm>
          <a:prstGeom prst="rect">
            <a:avLst/>
          </a:prstGeom>
          <a:noFill/>
        </p:spPr>
        <p:txBody>
          <a:bodyPr wrap="none" rtlCol="0">
            <a:spAutoFit/>
          </a:bodyPr>
          <a:lstStyle/>
          <a:p>
            <a:pPr algn="l"/>
            <a:r>
              <a:rPr lang="en-ID" sz="2400" dirty="0">
                <a:solidFill>
                  <a:schemeClr val="accent4">
                    <a:lumMod val="50000"/>
                  </a:schemeClr>
                </a:solidFill>
                <a:effectLst>
                  <a:outerShdw blurRad="38100" dist="38100" dir="2700000" algn="tl">
                    <a:srgbClr val="000000">
                      <a:alpha val="43137"/>
                    </a:srgbClr>
                  </a:outerShdw>
                </a:effectLst>
              </a:rPr>
              <a:t>Dr.Gu Can</a:t>
            </a:r>
            <a:endParaRPr lang="en-ID" sz="2400" dirty="0">
              <a:solidFill>
                <a:schemeClr val="accent4">
                  <a:lumMod val="50000"/>
                </a:schemeClr>
              </a:solidFill>
              <a:effectLst>
                <a:outerShdw blurRad="38100" dist="38100" dir="2700000" algn="tl">
                  <a:srgbClr val="000000">
                    <a:alpha val="43137"/>
                  </a:srgbClr>
                </a:outerShdw>
              </a:effectLst>
            </a:endParaRPr>
          </a:p>
          <a:p>
            <a:pPr algn="l"/>
            <a:r>
              <a:rPr lang="en-ID" sz="2400" dirty="0">
                <a:solidFill>
                  <a:schemeClr val="accent4">
                    <a:lumMod val="50000"/>
                  </a:schemeClr>
                </a:solidFill>
                <a:effectLst>
                  <a:outerShdw blurRad="38100" dist="38100" dir="2700000" algn="tl">
                    <a:srgbClr val="000000">
                      <a:alpha val="43137"/>
                    </a:srgbClr>
                  </a:outerShdw>
                </a:effectLst>
              </a:rPr>
              <a:t>The Xiangya School of Nursing</a:t>
            </a:r>
            <a:endParaRPr lang="en-ID" sz="2400" dirty="0">
              <a:solidFill>
                <a:schemeClr val="accent4">
                  <a:lumMod val="50000"/>
                </a:schemeClr>
              </a:solidFill>
              <a:effectLst>
                <a:outerShdw blurRad="38100" dist="38100" dir="2700000" algn="tl">
                  <a:srgbClr val="000000">
                    <a:alpha val="43137"/>
                  </a:srgbClr>
                </a:outerShdw>
              </a:effectLst>
            </a:endParaRPr>
          </a:p>
          <a:p>
            <a:pPr algn="l"/>
            <a:r>
              <a:rPr lang="en-ID" sz="2400" dirty="0">
                <a:solidFill>
                  <a:schemeClr val="accent4">
                    <a:lumMod val="50000"/>
                  </a:schemeClr>
                </a:solidFill>
                <a:effectLst>
                  <a:outerShdw blurRad="38100" dist="38100" dir="2700000" algn="tl">
                    <a:srgbClr val="000000">
                      <a:alpha val="43137"/>
                    </a:srgbClr>
                  </a:outerShdw>
                </a:effectLst>
              </a:rPr>
              <a:t>Central South University</a:t>
            </a:r>
            <a:endParaRPr lang="en-ID" sz="2400" dirty="0">
              <a:solidFill>
                <a:schemeClr val="accent4">
                  <a:lumMod val="50000"/>
                </a:schemeClr>
              </a:solidFill>
              <a:effectLst>
                <a:outerShdw blurRad="38100" dist="38100" dir="2700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9" name="圆角矩形 8"/>
          <p:cNvSpPr/>
          <p:nvPr/>
        </p:nvSpPr>
        <p:spPr>
          <a:xfrm>
            <a:off x="5367020" y="3758565"/>
            <a:ext cx="6621780" cy="2541905"/>
          </a:xfrm>
          <a:prstGeom prst="roundRect">
            <a:avLst/>
          </a:prstGeom>
          <a:ln w="19050">
            <a:solidFill>
              <a:srgbClr val="7030A0"/>
            </a:solidFill>
          </a:ln>
        </p:spPr>
        <p:style>
          <a:lnRef idx="2">
            <a:schemeClr val="accent6"/>
          </a:lnRef>
          <a:fillRef idx="1">
            <a:schemeClr val="lt1"/>
          </a:fillRef>
          <a:effectRef idx="0">
            <a:schemeClr val="accent6"/>
          </a:effectRef>
          <a:fontRef idx="minor">
            <a:schemeClr val="dk1"/>
          </a:fontRef>
        </p:style>
        <p:txBody>
          <a:bodyPr rtlCol="0" anchor="ctr"/>
          <a:p>
            <a:pPr algn="l"/>
            <a:endParaRPr lang="zh-CN" altLang="en-US" sz="2400">
              <a:latin typeface="Times New Roman" panose="02020603050405020304" charset="0"/>
              <a:cs typeface="Times New Roman" panose="02020603050405020304" charset="0"/>
            </a:endParaRPr>
          </a:p>
        </p:txBody>
      </p:sp>
      <p:sp>
        <p:nvSpPr>
          <p:cNvPr id="7" name="圆角矩形 6"/>
          <p:cNvSpPr/>
          <p:nvPr>
            <p:custDataLst>
              <p:tags r:id="rId2"/>
            </p:custDataLst>
          </p:nvPr>
        </p:nvSpPr>
        <p:spPr>
          <a:xfrm>
            <a:off x="5407025" y="1416685"/>
            <a:ext cx="6621780" cy="1843405"/>
          </a:xfrm>
          <a:prstGeom prst="roundRect">
            <a:avLst/>
          </a:prstGeom>
          <a:ln w="19050">
            <a:solidFill>
              <a:srgbClr val="7030A0"/>
            </a:solidFill>
          </a:ln>
        </p:spPr>
        <p:style>
          <a:lnRef idx="2">
            <a:schemeClr val="accent6"/>
          </a:lnRef>
          <a:fillRef idx="1">
            <a:schemeClr val="lt1"/>
          </a:fillRef>
          <a:effectRef idx="0">
            <a:schemeClr val="accent6"/>
          </a:effectRef>
          <a:fontRef idx="minor">
            <a:schemeClr val="dk1"/>
          </a:fontRef>
        </p:style>
        <p:txBody>
          <a:bodyPr rtlCol="0" anchor="ctr"/>
          <a:p>
            <a:pPr algn="l"/>
            <a:endParaRPr lang="zh-CN" altLang="en-US" sz="2400">
              <a:latin typeface="Times New Roman" panose="02020603050405020304" charset="0"/>
              <a:cs typeface="Times New Roman" panose="02020603050405020304" charset="0"/>
            </a:endParaRPr>
          </a:p>
        </p:txBody>
      </p:sp>
      <p:sp>
        <p:nvSpPr>
          <p:cNvPr id="2" name="TextBox 1"/>
          <p:cNvSpPr txBox="1"/>
          <p:nvPr/>
        </p:nvSpPr>
        <p:spPr>
          <a:xfrm>
            <a:off x="5261815" y="36022"/>
            <a:ext cx="3075940" cy="768350"/>
          </a:xfrm>
          <a:prstGeom prst="rect">
            <a:avLst/>
          </a:prstGeom>
          <a:noFill/>
        </p:spPr>
        <p:txBody>
          <a:bodyPr wrap="none" rtlCol="0">
            <a:spAutoFit/>
          </a:bodyPr>
          <a:lstStyle/>
          <a:p>
            <a:r>
              <a:rPr lang="en-ID" sz="4400" b="1" u="sng" dirty="0">
                <a:solidFill>
                  <a:srgbClr val="7030A0"/>
                </a:solidFill>
              </a:rPr>
              <a:t>Introduction</a:t>
            </a:r>
            <a:endParaRPr lang="en-ID" sz="4400" b="1" u="sng" dirty="0">
              <a:solidFill>
                <a:srgbClr val="7030A0"/>
              </a:solidFill>
            </a:endParaRPr>
          </a:p>
        </p:txBody>
      </p:sp>
      <p:sp>
        <p:nvSpPr>
          <p:cNvPr id="100" name="文本框 99"/>
          <p:cNvSpPr txBox="1"/>
          <p:nvPr/>
        </p:nvSpPr>
        <p:spPr>
          <a:xfrm>
            <a:off x="5612130" y="1621790"/>
            <a:ext cx="6165850" cy="1322070"/>
          </a:xfrm>
          <a:prstGeom prst="rect">
            <a:avLst/>
          </a:prstGeom>
          <a:noFill/>
          <a:ln w="9525">
            <a:noFill/>
          </a:ln>
        </p:spPr>
        <p:txBody>
          <a:bodyPr wrap="square">
            <a:spAutoFit/>
          </a:bodyPr>
          <a:p>
            <a:pPr indent="0" algn="l"/>
            <a:r>
              <a:rPr lang="en-US" sz="2000" b="0">
                <a:solidFill>
                  <a:srgbClr val="FF0000"/>
                </a:solidFill>
                <a:latin typeface="Calibri" panose="020F0502020204030204" charset="0"/>
                <a:ea typeface="等线" panose="02010600030101010101" charset="-122"/>
                <a:cs typeface="Calibri" panose="020F0502020204030204" charset="0"/>
              </a:rPr>
              <a:t>Breast cancer</a:t>
            </a:r>
            <a:r>
              <a:rPr lang="en-US" sz="2000" b="0">
                <a:latin typeface="Calibri" panose="020F0502020204030204" charset="0"/>
                <a:ea typeface="等线" panose="02010600030101010101" charset="-122"/>
                <a:cs typeface="Calibri" panose="020F0502020204030204" charset="0"/>
              </a:rPr>
              <a:t> is the most common cancer in women and severely threatens women’s health. China contributes to more than 20% of the global breast cancer burden, with 420,000 cases and 120,000 deaths.  </a:t>
            </a:r>
            <a:endParaRPr lang="en-US" altLang="en-US" sz="2000" b="0">
              <a:latin typeface="Calibri" panose="020F0502020204030204" charset="0"/>
              <a:ea typeface="等线" panose="02010600030101010101" charset="-122"/>
              <a:cs typeface="Calibri" panose="020F0502020204030204" charset="0"/>
            </a:endParaRPr>
          </a:p>
        </p:txBody>
      </p:sp>
      <p:pic>
        <p:nvPicPr>
          <p:cNvPr id="3" name="图片 2"/>
          <p:cNvPicPr>
            <a:picLocks noChangeAspect="1"/>
          </p:cNvPicPr>
          <p:nvPr>
            <p:custDataLst>
              <p:tags r:id="rId3"/>
            </p:custDataLst>
          </p:nvPr>
        </p:nvPicPr>
        <p:blipFill>
          <a:blip r:embed="rId4"/>
          <a:srcRect b="17845"/>
          <a:stretch>
            <a:fillRect/>
          </a:stretch>
        </p:blipFill>
        <p:spPr>
          <a:xfrm>
            <a:off x="177800" y="1250315"/>
            <a:ext cx="5019040" cy="2178685"/>
          </a:xfrm>
          <a:prstGeom prst="rect">
            <a:avLst/>
          </a:prstGeom>
        </p:spPr>
      </p:pic>
      <p:pic>
        <p:nvPicPr>
          <p:cNvPr id="4" name="图片 3"/>
          <p:cNvPicPr>
            <a:picLocks noChangeAspect="1"/>
          </p:cNvPicPr>
          <p:nvPr>
            <p:custDataLst>
              <p:tags r:id="rId5"/>
            </p:custDataLst>
          </p:nvPr>
        </p:nvPicPr>
        <p:blipFill>
          <a:blip r:embed="rId6"/>
          <a:srcRect b="8322"/>
          <a:stretch>
            <a:fillRect/>
          </a:stretch>
        </p:blipFill>
        <p:spPr>
          <a:xfrm>
            <a:off x="215265" y="3587750"/>
            <a:ext cx="5046345" cy="2126615"/>
          </a:xfrm>
          <a:prstGeom prst="rect">
            <a:avLst/>
          </a:prstGeom>
        </p:spPr>
      </p:pic>
      <p:sp>
        <p:nvSpPr>
          <p:cNvPr id="5" name="文本框 4"/>
          <p:cNvSpPr txBox="1"/>
          <p:nvPr/>
        </p:nvSpPr>
        <p:spPr>
          <a:xfrm>
            <a:off x="2156460" y="3060700"/>
            <a:ext cx="2307590" cy="368300"/>
          </a:xfrm>
          <a:prstGeom prst="rect">
            <a:avLst/>
          </a:prstGeom>
          <a:solidFill>
            <a:schemeClr val="bg1"/>
          </a:solidFill>
        </p:spPr>
        <p:txBody>
          <a:bodyPr wrap="square" rtlCol="0" anchor="t">
            <a:spAutoFit/>
          </a:bodyPr>
          <a:p>
            <a:r>
              <a:rPr lang="en-US">
                <a:solidFill>
                  <a:schemeClr val="tx1"/>
                </a:solidFill>
                <a:latin typeface="Times New Roman" panose="02020603050405020304" charset="0"/>
                <a:ea typeface="等线" panose="02010600030101010101" charset="-122"/>
                <a:sym typeface="+mn-ea"/>
              </a:rPr>
              <a:t>Incidence, female</a:t>
            </a:r>
            <a:endParaRPr lang="en-US" altLang="en-US">
              <a:solidFill>
                <a:schemeClr val="tx1"/>
              </a:solidFill>
              <a:latin typeface="Times New Roman" panose="02020603050405020304" charset="0"/>
              <a:ea typeface="等线" panose="02010600030101010101" charset="-122"/>
              <a:sym typeface="+mn-ea"/>
            </a:endParaRPr>
          </a:p>
        </p:txBody>
      </p:sp>
      <p:sp>
        <p:nvSpPr>
          <p:cNvPr id="6" name="文本框 5"/>
          <p:cNvSpPr txBox="1"/>
          <p:nvPr>
            <p:custDataLst>
              <p:tags r:id="rId7"/>
            </p:custDataLst>
          </p:nvPr>
        </p:nvSpPr>
        <p:spPr>
          <a:xfrm>
            <a:off x="2156460" y="5495290"/>
            <a:ext cx="2486660" cy="368300"/>
          </a:xfrm>
          <a:prstGeom prst="rect">
            <a:avLst/>
          </a:prstGeom>
          <a:solidFill>
            <a:schemeClr val="bg1"/>
          </a:solidFill>
        </p:spPr>
        <p:txBody>
          <a:bodyPr wrap="square" rtlCol="0" anchor="t">
            <a:spAutoFit/>
          </a:bodyPr>
          <a:p>
            <a:r>
              <a:rPr lang="en-US">
                <a:solidFill>
                  <a:schemeClr val="tx1"/>
                </a:solidFill>
                <a:latin typeface="Times New Roman" panose="02020603050405020304" charset="0"/>
                <a:ea typeface="等线" panose="02010600030101010101" charset="-122"/>
                <a:sym typeface="+mn-ea"/>
              </a:rPr>
              <a:t>Mortality, female</a:t>
            </a:r>
            <a:endParaRPr lang="en-US" altLang="en-US">
              <a:solidFill>
                <a:schemeClr val="tx1"/>
              </a:solidFill>
              <a:latin typeface="Times New Roman" panose="02020603050405020304" charset="0"/>
              <a:ea typeface="等线" panose="02010600030101010101" charset="-122"/>
              <a:sym typeface="+mn-ea"/>
            </a:endParaRPr>
          </a:p>
        </p:txBody>
      </p:sp>
      <p:pic>
        <p:nvPicPr>
          <p:cNvPr id="8" name="图片 7"/>
          <p:cNvPicPr>
            <a:picLocks noChangeAspect="1"/>
          </p:cNvPicPr>
          <p:nvPr/>
        </p:nvPicPr>
        <p:blipFill>
          <a:blip r:embed="rId8"/>
          <a:stretch>
            <a:fillRect/>
          </a:stretch>
        </p:blipFill>
        <p:spPr>
          <a:xfrm>
            <a:off x="365760" y="911225"/>
            <a:ext cx="4456430" cy="5140960"/>
          </a:xfrm>
          <a:prstGeom prst="rect">
            <a:avLst/>
          </a:prstGeom>
        </p:spPr>
      </p:pic>
      <p:sp>
        <p:nvSpPr>
          <p:cNvPr id="10" name="文本框 9"/>
          <p:cNvSpPr txBox="1"/>
          <p:nvPr/>
        </p:nvSpPr>
        <p:spPr>
          <a:xfrm>
            <a:off x="5683250" y="4060190"/>
            <a:ext cx="6165850" cy="1938020"/>
          </a:xfrm>
          <a:prstGeom prst="rect">
            <a:avLst/>
          </a:prstGeom>
          <a:noFill/>
          <a:ln w="9525">
            <a:noFill/>
          </a:ln>
        </p:spPr>
        <p:txBody>
          <a:bodyPr wrap="square">
            <a:spAutoFit/>
          </a:bodyPr>
          <a:p>
            <a:pPr indent="0" algn="l"/>
            <a:r>
              <a:rPr lang="en-US" sz="2000" b="0">
                <a:latin typeface="Calibri" panose="020F0502020204030204" charset="0"/>
                <a:ea typeface="等线" panose="02010600030101010101" charset="-122"/>
                <a:cs typeface="Calibri" panose="020F0502020204030204" charset="0"/>
              </a:rPr>
              <a:t>The </a:t>
            </a:r>
            <a:r>
              <a:rPr lang="en-US" sz="2000" b="0">
                <a:solidFill>
                  <a:srgbClr val="FF0000"/>
                </a:solidFill>
                <a:latin typeface="Calibri" panose="020F0502020204030204" charset="0"/>
                <a:ea typeface="等线" panose="02010600030101010101" charset="-122"/>
                <a:cs typeface="Calibri" panose="020F0502020204030204" charset="0"/>
              </a:rPr>
              <a:t>patient delay (PD) </a:t>
            </a:r>
            <a:r>
              <a:rPr lang="en-US" sz="2000" b="0">
                <a:latin typeface="Calibri" panose="020F0502020204030204" charset="0"/>
                <a:ea typeface="等线" panose="02010600030101010101" charset="-122"/>
                <a:cs typeface="Calibri" panose="020F0502020204030204" charset="0"/>
              </a:rPr>
              <a:t>of breast cancer patients leads to further tumor enlargement, increased occurrence of distant metastasis, and higher TNM staging.  Therefore, further deterioration of cancer caused by long-term patient delay makes young women bear more treatment burden and face a more severe survival dilemma.</a:t>
            </a:r>
            <a:endParaRPr lang="en-US" altLang="en-US" sz="2000" b="0">
              <a:latin typeface="Calibri" panose="020F0502020204030204" charset="0"/>
              <a:ea typeface="等线" panose="02010600030101010101" charset="-122"/>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5" name="圆角矩形 14"/>
          <p:cNvSpPr/>
          <p:nvPr>
            <p:custDataLst>
              <p:tags r:id="rId2"/>
            </p:custDataLst>
          </p:nvPr>
        </p:nvSpPr>
        <p:spPr>
          <a:xfrm>
            <a:off x="535305" y="5298440"/>
            <a:ext cx="10823575" cy="1121410"/>
          </a:xfrm>
          <a:prstGeom prst="roundRect">
            <a:avLst/>
          </a:prstGeom>
          <a:ln w="19050">
            <a:solidFill>
              <a:srgbClr val="7030A0"/>
            </a:solidFill>
          </a:ln>
        </p:spPr>
        <p:style>
          <a:lnRef idx="2">
            <a:schemeClr val="accent6"/>
          </a:lnRef>
          <a:fillRef idx="1">
            <a:schemeClr val="lt1"/>
          </a:fillRef>
          <a:effectRef idx="0">
            <a:schemeClr val="accent6"/>
          </a:effectRef>
          <a:fontRef idx="minor">
            <a:schemeClr val="dk1"/>
          </a:fontRef>
        </p:style>
        <p:txBody>
          <a:bodyPr rtlCol="0" anchor="ctr"/>
          <a:p>
            <a:pPr algn="l"/>
            <a:endParaRPr lang="zh-CN" altLang="en-US" sz="2400">
              <a:latin typeface="Times New Roman" panose="02020603050405020304" charset="0"/>
              <a:cs typeface="Times New Roman" panose="02020603050405020304" charset="0"/>
            </a:endParaRPr>
          </a:p>
        </p:txBody>
      </p:sp>
      <p:sp>
        <p:nvSpPr>
          <p:cNvPr id="13" name="圆角矩形 12"/>
          <p:cNvSpPr/>
          <p:nvPr>
            <p:custDataLst>
              <p:tags r:id="rId3"/>
            </p:custDataLst>
          </p:nvPr>
        </p:nvSpPr>
        <p:spPr>
          <a:xfrm>
            <a:off x="535305" y="1113790"/>
            <a:ext cx="10823575" cy="881380"/>
          </a:xfrm>
          <a:prstGeom prst="roundRect">
            <a:avLst/>
          </a:prstGeom>
          <a:ln w="19050">
            <a:solidFill>
              <a:srgbClr val="7030A0"/>
            </a:solidFill>
          </a:ln>
        </p:spPr>
        <p:style>
          <a:lnRef idx="2">
            <a:schemeClr val="accent6"/>
          </a:lnRef>
          <a:fillRef idx="1">
            <a:schemeClr val="lt1"/>
          </a:fillRef>
          <a:effectRef idx="0">
            <a:schemeClr val="accent6"/>
          </a:effectRef>
          <a:fontRef idx="minor">
            <a:schemeClr val="dk1"/>
          </a:fontRef>
        </p:style>
        <p:txBody>
          <a:bodyPr rtlCol="0" anchor="ctr"/>
          <a:p>
            <a:pPr algn="l"/>
            <a:endParaRPr lang="zh-CN" altLang="en-US" sz="2400">
              <a:latin typeface="Times New Roman" panose="02020603050405020304" charset="0"/>
              <a:cs typeface="Times New Roman" panose="02020603050405020304" charset="0"/>
            </a:endParaRPr>
          </a:p>
        </p:txBody>
      </p:sp>
      <p:sp>
        <p:nvSpPr>
          <p:cNvPr id="2" name="TextBox 1"/>
          <p:cNvSpPr txBox="1"/>
          <p:nvPr/>
        </p:nvSpPr>
        <p:spPr>
          <a:xfrm>
            <a:off x="5261815" y="36022"/>
            <a:ext cx="3075940" cy="768350"/>
          </a:xfrm>
          <a:prstGeom prst="rect">
            <a:avLst/>
          </a:prstGeom>
          <a:noFill/>
        </p:spPr>
        <p:txBody>
          <a:bodyPr wrap="none" rtlCol="0">
            <a:spAutoFit/>
          </a:bodyPr>
          <a:lstStyle/>
          <a:p>
            <a:r>
              <a:rPr lang="en-ID" sz="4400" b="1" u="sng" dirty="0">
                <a:solidFill>
                  <a:srgbClr val="7030A0"/>
                </a:solidFill>
              </a:rPr>
              <a:t>Introduction</a:t>
            </a:r>
            <a:endParaRPr lang="en-ID" sz="4400" b="1" u="sng" dirty="0">
              <a:solidFill>
                <a:srgbClr val="7030A0"/>
              </a:solidFill>
            </a:endParaRPr>
          </a:p>
        </p:txBody>
      </p:sp>
      <p:sp>
        <p:nvSpPr>
          <p:cNvPr id="100" name="文本框 99"/>
          <p:cNvSpPr txBox="1"/>
          <p:nvPr/>
        </p:nvSpPr>
        <p:spPr>
          <a:xfrm>
            <a:off x="852805" y="1228090"/>
            <a:ext cx="10139680" cy="645795"/>
          </a:xfrm>
          <a:prstGeom prst="rect">
            <a:avLst/>
          </a:prstGeom>
          <a:noFill/>
          <a:ln w="9525">
            <a:noFill/>
          </a:ln>
        </p:spPr>
        <p:txBody>
          <a:bodyPr wrap="square">
            <a:noAutofit/>
          </a:bodyPr>
          <a:p>
            <a:pPr indent="0" algn="just"/>
            <a:r>
              <a:rPr lang="en-US" sz="2000">
                <a:latin typeface="Calibri" panose="020F0502020204030204" charset="0"/>
                <a:ea typeface="等线" panose="02010600030101010101" charset="-122"/>
                <a:cs typeface="Calibri" panose="020F0502020204030204" charset="0"/>
                <a:sym typeface="+mn-ea"/>
              </a:rPr>
              <a:t>The </a:t>
            </a:r>
            <a:r>
              <a:rPr lang="en-US" sz="2000" b="1">
                <a:latin typeface="Calibri" panose="020F0502020204030204" charset="0"/>
                <a:ea typeface="等线" panose="02010600030101010101" charset="-122"/>
                <a:cs typeface="Calibri" panose="020F0502020204030204" charset="0"/>
                <a:sym typeface="+mn-ea"/>
              </a:rPr>
              <a:t>Behavioral Model of Health Services Utilization (BMHSU)</a:t>
            </a:r>
            <a:r>
              <a:rPr lang="en-US" sz="2000">
                <a:latin typeface="Calibri" panose="020F0502020204030204" charset="0"/>
                <a:ea typeface="等线" panose="02010600030101010101" charset="-122"/>
                <a:cs typeface="Calibri" panose="020F0502020204030204" charset="0"/>
                <a:sym typeface="+mn-ea"/>
              </a:rPr>
              <a:t> provides a specific path for understanding the personal and external resource factors of patient delays. </a:t>
            </a:r>
            <a:endParaRPr lang="en-US" altLang="en-US" sz="2000" b="0">
              <a:latin typeface="Calibri" panose="020F0502020204030204" charset="0"/>
              <a:ea typeface="等线" panose="02010600030101010101" charset="-122"/>
              <a:cs typeface="Calibri" panose="020F0502020204030204" charset="0"/>
              <a:sym typeface="+mn-ea"/>
            </a:endParaRPr>
          </a:p>
        </p:txBody>
      </p:sp>
      <p:grpSp>
        <p:nvGrpSpPr>
          <p:cNvPr id="12" name="组合 11"/>
          <p:cNvGrpSpPr/>
          <p:nvPr/>
        </p:nvGrpSpPr>
        <p:grpSpPr>
          <a:xfrm>
            <a:off x="917575" y="2421255"/>
            <a:ext cx="10035540" cy="2463800"/>
            <a:chOff x="656" y="3413"/>
            <a:chExt cx="16621" cy="4298"/>
          </a:xfrm>
        </p:grpSpPr>
        <p:sp>
          <p:nvSpPr>
            <p:cNvPr id="5" name="圆角矩形 4"/>
            <p:cNvSpPr/>
            <p:nvPr>
              <p:custDataLst>
                <p:tags r:id="rId4"/>
              </p:custDataLst>
            </p:nvPr>
          </p:nvSpPr>
          <p:spPr>
            <a:xfrm>
              <a:off x="656" y="5192"/>
              <a:ext cx="1934" cy="777"/>
            </a:xfrm>
            <a:prstGeom prst="roundRect">
              <a:avLst/>
            </a:prstGeom>
            <a:solidFill>
              <a:srgbClr val="70AD47"/>
            </a:solidFill>
            <a:ln>
              <a:noFill/>
            </a:ln>
          </p:spPr>
          <p:style>
            <a:lnRef idx="2">
              <a:schemeClr val="accent6"/>
            </a:lnRef>
            <a:fillRef idx="1">
              <a:schemeClr val="lt1"/>
            </a:fillRef>
            <a:effectRef idx="0">
              <a:schemeClr val="accent6"/>
            </a:effectRef>
            <a:fontRef idx="minor">
              <a:schemeClr val="dk1"/>
            </a:fontRef>
          </p:style>
          <p:txBody>
            <a:bodyPr rtlCol="0" anchor="ctr"/>
            <a:p>
              <a:pPr algn="ctr"/>
              <a:r>
                <a:rPr lang="en-US" b="1">
                  <a:solidFill>
                    <a:schemeClr val="bg1"/>
                  </a:solidFill>
                  <a:latin typeface="Calibri" panose="020F0502020204030204" charset="0"/>
                  <a:ea typeface="宋体" panose="02010600030101010101" pitchFamily="2" charset="-122"/>
                  <a:cs typeface="Calibri" panose="020F0502020204030204" charset="0"/>
                  <a:sym typeface="+mn-ea"/>
                </a:rPr>
                <a:t>BMHSU</a:t>
              </a:r>
              <a:endParaRPr lang="en-US" b="1">
                <a:solidFill>
                  <a:schemeClr val="bg1"/>
                </a:solidFill>
                <a:latin typeface="Calibri" panose="020F0502020204030204" charset="0"/>
                <a:ea typeface="宋体" panose="02010600030101010101" pitchFamily="2" charset="-122"/>
                <a:cs typeface="Calibri" panose="020F0502020204030204" charset="0"/>
                <a:sym typeface="+mn-ea"/>
              </a:endParaRPr>
            </a:p>
          </p:txBody>
        </p:sp>
        <p:sp>
          <p:nvSpPr>
            <p:cNvPr id="8" name="圆角矩形 7"/>
            <p:cNvSpPr/>
            <p:nvPr>
              <p:custDataLst>
                <p:tags r:id="rId5"/>
              </p:custDataLst>
            </p:nvPr>
          </p:nvSpPr>
          <p:spPr>
            <a:xfrm>
              <a:off x="4620" y="5192"/>
              <a:ext cx="4072" cy="777"/>
            </a:xfrm>
            <a:prstGeom prst="roundRect">
              <a:avLst/>
            </a:prstGeom>
            <a:solidFill>
              <a:srgbClr val="4472C4"/>
            </a:solidFill>
            <a:ln>
              <a:noFill/>
            </a:ln>
          </p:spPr>
          <p:style>
            <a:lnRef idx="2">
              <a:schemeClr val="accent6"/>
            </a:lnRef>
            <a:fillRef idx="1">
              <a:schemeClr val="lt1"/>
            </a:fillRef>
            <a:effectRef idx="0">
              <a:schemeClr val="accent6"/>
            </a:effectRef>
            <a:fontRef idx="minor">
              <a:schemeClr val="dk1"/>
            </a:fontRef>
          </p:style>
          <p:txBody>
            <a:bodyPr rtlCol="0" anchor="ctr"/>
            <a:p>
              <a:pPr algn="ctr"/>
              <a:r>
                <a:rPr lang="en-US" b="1">
                  <a:solidFill>
                    <a:schemeClr val="bg1"/>
                  </a:solidFill>
                  <a:latin typeface="Calibri" panose="020F0502020204030204" charset="0"/>
                  <a:ea typeface="宋体" panose="02010600030101010101" pitchFamily="2" charset="-122"/>
                  <a:cs typeface="Calibri" panose="020F0502020204030204" charset="0"/>
                  <a:sym typeface="+mn-ea"/>
                </a:rPr>
                <a:t>Enabling factors</a:t>
              </a:r>
              <a:endParaRPr lang="en-US" b="1">
                <a:solidFill>
                  <a:schemeClr val="bg1"/>
                </a:solidFill>
                <a:latin typeface="Calibri" panose="020F0502020204030204" charset="0"/>
                <a:ea typeface="宋体" panose="02010600030101010101" pitchFamily="2" charset="-122"/>
                <a:cs typeface="Calibri" panose="020F0502020204030204" charset="0"/>
                <a:sym typeface="+mn-ea"/>
              </a:endParaRPr>
            </a:p>
          </p:txBody>
        </p:sp>
        <p:sp>
          <p:nvSpPr>
            <p:cNvPr id="9" name="圆角矩形 8"/>
            <p:cNvSpPr/>
            <p:nvPr>
              <p:custDataLst>
                <p:tags r:id="rId6"/>
              </p:custDataLst>
            </p:nvPr>
          </p:nvSpPr>
          <p:spPr>
            <a:xfrm>
              <a:off x="4620" y="6734"/>
              <a:ext cx="4072" cy="777"/>
            </a:xfrm>
            <a:prstGeom prst="roundRect">
              <a:avLst/>
            </a:prstGeom>
            <a:solidFill>
              <a:srgbClr val="4472C4"/>
            </a:solidFill>
            <a:ln>
              <a:noFill/>
            </a:ln>
          </p:spPr>
          <p:style>
            <a:lnRef idx="2">
              <a:schemeClr val="accent6"/>
            </a:lnRef>
            <a:fillRef idx="1">
              <a:schemeClr val="lt1"/>
            </a:fillRef>
            <a:effectRef idx="0">
              <a:schemeClr val="accent6"/>
            </a:effectRef>
            <a:fontRef idx="minor">
              <a:schemeClr val="dk1"/>
            </a:fontRef>
          </p:style>
          <p:txBody>
            <a:bodyPr rtlCol="0" anchor="ctr"/>
            <a:p>
              <a:pPr algn="ctr"/>
              <a:r>
                <a:rPr lang="en-US" b="1">
                  <a:solidFill>
                    <a:schemeClr val="bg1"/>
                  </a:solidFill>
                  <a:latin typeface="Calibri" panose="020F0502020204030204" charset="0"/>
                  <a:ea typeface="宋体" panose="02010600030101010101" pitchFamily="2" charset="-122"/>
                  <a:cs typeface="Calibri" panose="020F0502020204030204" charset="0"/>
                  <a:sym typeface="+mn-ea"/>
                </a:rPr>
                <a:t>Need factors</a:t>
              </a:r>
              <a:endParaRPr lang="en-US" b="1">
                <a:solidFill>
                  <a:schemeClr val="bg1"/>
                </a:solidFill>
                <a:latin typeface="Calibri" panose="020F0502020204030204" charset="0"/>
                <a:ea typeface="宋体" panose="02010600030101010101" pitchFamily="2" charset="-122"/>
                <a:cs typeface="Calibri" panose="020F0502020204030204" charset="0"/>
                <a:sym typeface="+mn-ea"/>
              </a:endParaRPr>
            </a:p>
          </p:txBody>
        </p:sp>
        <p:sp>
          <p:nvSpPr>
            <p:cNvPr id="17" name="圆角矩形 16"/>
            <p:cNvSpPr/>
            <p:nvPr>
              <p:custDataLst>
                <p:tags r:id="rId7"/>
              </p:custDataLst>
            </p:nvPr>
          </p:nvSpPr>
          <p:spPr>
            <a:xfrm>
              <a:off x="4620" y="3651"/>
              <a:ext cx="4073" cy="777"/>
            </a:xfrm>
            <a:prstGeom prst="roundRect">
              <a:avLst/>
            </a:prstGeom>
            <a:solidFill>
              <a:srgbClr val="4472C4"/>
            </a:solidFill>
            <a:ln>
              <a:noFill/>
            </a:ln>
          </p:spPr>
          <p:style>
            <a:lnRef idx="2">
              <a:schemeClr val="accent6"/>
            </a:lnRef>
            <a:fillRef idx="1">
              <a:schemeClr val="lt1"/>
            </a:fillRef>
            <a:effectRef idx="0">
              <a:schemeClr val="accent6"/>
            </a:effectRef>
            <a:fontRef idx="minor">
              <a:schemeClr val="dk1"/>
            </a:fontRef>
          </p:style>
          <p:txBody>
            <a:bodyPr rtlCol="0" anchor="ctr"/>
            <a:p>
              <a:pPr algn="ctr"/>
              <a:r>
                <a:rPr lang="en-US" b="1">
                  <a:solidFill>
                    <a:schemeClr val="bg1"/>
                  </a:solidFill>
                  <a:latin typeface="Calibri" panose="020F0502020204030204" charset="0"/>
                  <a:ea typeface="宋体" panose="02010600030101010101" pitchFamily="2" charset="-122"/>
                  <a:cs typeface="Calibri" panose="020F0502020204030204" charset="0"/>
                  <a:sym typeface="+mn-ea"/>
                </a:rPr>
                <a:t>Predisposing factors</a:t>
              </a:r>
              <a:endParaRPr lang="en-US" b="1">
                <a:solidFill>
                  <a:schemeClr val="bg1"/>
                </a:solidFill>
                <a:latin typeface="Calibri" panose="020F0502020204030204" charset="0"/>
                <a:ea typeface="宋体" panose="02010600030101010101" pitchFamily="2" charset="-122"/>
                <a:cs typeface="Calibri" panose="020F0502020204030204" charset="0"/>
                <a:sym typeface="+mn-ea"/>
              </a:endParaRPr>
            </a:p>
          </p:txBody>
        </p:sp>
        <p:sp>
          <p:nvSpPr>
            <p:cNvPr id="29" name="圆角矩形 28"/>
            <p:cNvSpPr/>
            <p:nvPr>
              <p:custDataLst>
                <p:tags r:id="rId8"/>
              </p:custDataLst>
            </p:nvPr>
          </p:nvSpPr>
          <p:spPr>
            <a:xfrm>
              <a:off x="9425" y="3413"/>
              <a:ext cx="7852" cy="1108"/>
            </a:xfrm>
            <a:prstGeom prst="roundRect">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p>
              <a:pPr algn="ctr"/>
              <a:r>
                <a:rPr lang="en-US" b="1">
                  <a:solidFill>
                    <a:schemeClr val="bg1"/>
                  </a:solidFill>
                  <a:latin typeface="Calibri" panose="020F0502020204030204" charset="0"/>
                  <a:ea typeface="宋体" panose="02010600030101010101" pitchFamily="2" charset="-122"/>
                  <a:cs typeface="Calibri" panose="020F0502020204030204" charset="0"/>
                  <a:sym typeface="+mn-ea"/>
                </a:rPr>
                <a:t>the likelihood that an individual will need health care services</a:t>
              </a:r>
              <a:endParaRPr lang="en-US" b="1">
                <a:solidFill>
                  <a:schemeClr val="bg1"/>
                </a:solidFill>
                <a:latin typeface="Calibri" panose="020F0502020204030204" charset="0"/>
                <a:ea typeface="宋体" panose="02010600030101010101" pitchFamily="2" charset="-122"/>
                <a:cs typeface="Calibri" panose="020F0502020204030204" charset="0"/>
                <a:sym typeface="+mn-ea"/>
              </a:endParaRPr>
            </a:p>
          </p:txBody>
        </p:sp>
        <p:cxnSp>
          <p:nvCxnSpPr>
            <p:cNvPr id="34" name="直接连接符 33"/>
            <p:cNvCxnSpPr>
              <a:stCxn id="5" idx="3"/>
              <a:endCxn id="17" idx="1"/>
            </p:cNvCxnSpPr>
            <p:nvPr>
              <p:custDataLst>
                <p:tags r:id="rId9"/>
              </p:custDataLst>
            </p:nvPr>
          </p:nvCxnSpPr>
          <p:spPr>
            <a:xfrm flipV="1">
              <a:off x="2590" y="4040"/>
              <a:ext cx="2030" cy="154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5" idx="3"/>
              <a:endCxn id="8" idx="1"/>
            </p:cNvCxnSpPr>
            <p:nvPr>
              <p:custDataLst>
                <p:tags r:id="rId10"/>
              </p:custDataLst>
            </p:nvPr>
          </p:nvCxnSpPr>
          <p:spPr>
            <a:xfrm>
              <a:off x="2590" y="5581"/>
              <a:ext cx="203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5" idx="3"/>
              <a:endCxn id="9" idx="1"/>
            </p:cNvCxnSpPr>
            <p:nvPr>
              <p:custDataLst>
                <p:tags r:id="rId11"/>
              </p:custDataLst>
            </p:nvPr>
          </p:nvCxnSpPr>
          <p:spPr>
            <a:xfrm>
              <a:off x="2590" y="5581"/>
              <a:ext cx="2030" cy="154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12"/>
              </p:custDataLst>
            </p:nvPr>
          </p:nvCxnSpPr>
          <p:spPr>
            <a:xfrm flipV="1">
              <a:off x="8702" y="3966"/>
              <a:ext cx="714" cy="2"/>
            </a:xfrm>
            <a:prstGeom prst="line">
              <a:avLst/>
            </a:prstGeom>
          </p:spPr>
          <p:style>
            <a:lnRef idx="1">
              <a:schemeClr val="accent1"/>
            </a:lnRef>
            <a:fillRef idx="0">
              <a:schemeClr val="accent1"/>
            </a:fillRef>
            <a:effectRef idx="0">
              <a:schemeClr val="accent1"/>
            </a:effectRef>
            <a:fontRef idx="minor">
              <a:schemeClr val="tx1"/>
            </a:fontRef>
          </p:style>
        </p:cxnSp>
        <p:sp>
          <p:nvSpPr>
            <p:cNvPr id="3" name="圆角矩形 2"/>
            <p:cNvSpPr/>
            <p:nvPr>
              <p:custDataLst>
                <p:tags r:id="rId13"/>
              </p:custDataLst>
            </p:nvPr>
          </p:nvSpPr>
          <p:spPr>
            <a:xfrm>
              <a:off x="9406" y="4916"/>
              <a:ext cx="7853" cy="1312"/>
            </a:xfrm>
            <a:prstGeom prst="roundRect">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p>
              <a:pPr algn="ctr"/>
              <a:r>
                <a:rPr lang="en-US" b="1">
                  <a:solidFill>
                    <a:schemeClr val="bg1"/>
                  </a:solidFill>
                  <a:latin typeface="Calibri" panose="020F0502020204030204" charset="0"/>
                  <a:ea typeface="宋体" panose="02010600030101010101" pitchFamily="2" charset="-122"/>
                  <a:cs typeface="Calibri" panose="020F0502020204030204" charset="0"/>
                  <a:sym typeface="+mn-ea"/>
                </a:rPr>
                <a:t>an individual’s ability to access health care services and the availability of health care services</a:t>
              </a:r>
              <a:endParaRPr lang="en-US" b="1">
                <a:solidFill>
                  <a:schemeClr val="bg1"/>
                </a:solidFill>
                <a:latin typeface="Calibri" panose="020F0502020204030204" charset="0"/>
                <a:ea typeface="宋体" panose="02010600030101010101" pitchFamily="2" charset="-122"/>
                <a:cs typeface="Calibri" panose="020F0502020204030204" charset="0"/>
                <a:sym typeface="+mn-ea"/>
              </a:endParaRPr>
            </a:p>
          </p:txBody>
        </p:sp>
        <p:sp>
          <p:nvSpPr>
            <p:cNvPr id="4" name="圆角矩形 3"/>
            <p:cNvSpPr/>
            <p:nvPr>
              <p:custDataLst>
                <p:tags r:id="rId14"/>
              </p:custDataLst>
            </p:nvPr>
          </p:nvSpPr>
          <p:spPr>
            <a:xfrm>
              <a:off x="9423" y="6623"/>
              <a:ext cx="7854" cy="1088"/>
            </a:xfrm>
            <a:prstGeom prst="roundRect">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p>
              <a:pPr algn="ctr"/>
              <a:r>
                <a:rPr lang="en-US" b="1">
                  <a:solidFill>
                    <a:schemeClr val="bg1"/>
                  </a:solidFill>
                  <a:latin typeface="Calibri" panose="020F0502020204030204" charset="0"/>
                  <a:ea typeface="宋体" panose="02010600030101010101" pitchFamily="2" charset="-122"/>
                  <a:cs typeface="Calibri" panose="020F0502020204030204" charset="0"/>
                  <a:sym typeface="+mn-ea"/>
                </a:rPr>
                <a:t>an individual’s perceived need for health care services </a:t>
              </a:r>
              <a:endParaRPr lang="en-US" b="1">
                <a:solidFill>
                  <a:schemeClr val="bg1"/>
                </a:solidFill>
                <a:latin typeface="Calibri" panose="020F0502020204030204" charset="0"/>
                <a:ea typeface="宋体" panose="02010600030101010101" pitchFamily="2" charset="-122"/>
                <a:cs typeface="Calibri" panose="020F0502020204030204" charset="0"/>
                <a:sym typeface="+mn-ea"/>
              </a:endParaRPr>
            </a:p>
          </p:txBody>
        </p:sp>
        <p:cxnSp>
          <p:nvCxnSpPr>
            <p:cNvPr id="7" name="直接连接符 6"/>
            <p:cNvCxnSpPr/>
            <p:nvPr>
              <p:custDataLst>
                <p:tags r:id="rId15"/>
              </p:custDataLst>
            </p:nvPr>
          </p:nvCxnSpPr>
          <p:spPr>
            <a:xfrm flipV="1">
              <a:off x="8692" y="5571"/>
              <a:ext cx="714"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16"/>
              </p:custDataLst>
            </p:nvPr>
          </p:nvCxnSpPr>
          <p:spPr>
            <a:xfrm flipV="1">
              <a:off x="8712" y="7200"/>
              <a:ext cx="714" cy="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文本框 13"/>
          <p:cNvSpPr txBox="1"/>
          <p:nvPr/>
        </p:nvSpPr>
        <p:spPr>
          <a:xfrm>
            <a:off x="738505" y="5407025"/>
            <a:ext cx="10476230" cy="916940"/>
          </a:xfrm>
          <a:prstGeom prst="rect">
            <a:avLst/>
          </a:prstGeom>
          <a:noFill/>
        </p:spPr>
        <p:txBody>
          <a:bodyPr wrap="square" rtlCol="0" anchor="t">
            <a:noAutofit/>
          </a:bodyPr>
          <a:p>
            <a:r>
              <a:rPr lang="en-US" sz="2000">
                <a:latin typeface="Calibri" panose="020F0502020204030204" charset="0"/>
                <a:ea typeface="等线" panose="02010600030101010101" charset="-122"/>
                <a:cs typeface="Calibri" panose="020F0502020204030204" charset="0"/>
                <a:sym typeface="+mn-ea"/>
              </a:rPr>
              <a:t>The BMHSU hypothesizes the relationship between health behaviors and health outcomes: </a:t>
            </a:r>
            <a:r>
              <a:rPr lang="en-US" sz="2000" b="1">
                <a:solidFill>
                  <a:srgbClr val="7030A0"/>
                </a:solidFill>
                <a:latin typeface="Calibri" panose="020F0502020204030204" charset="0"/>
                <a:ea typeface="等线" panose="02010600030101010101" charset="-122"/>
                <a:cs typeface="Calibri" panose="020F0502020204030204" charset="0"/>
                <a:sym typeface="+mn-ea"/>
              </a:rPr>
              <a:t>health behaviors influence health outcomes</a:t>
            </a:r>
            <a:r>
              <a:rPr lang="en-US" sz="2000">
                <a:latin typeface="Calibri" panose="020F0502020204030204" charset="0"/>
                <a:ea typeface="等线" panose="02010600030101010101" charset="-122"/>
                <a:cs typeface="Calibri" panose="020F0502020204030204" charset="0"/>
                <a:sym typeface="+mn-ea"/>
              </a:rPr>
              <a:t>. Therefore, it is also reasonable to hypothesize that patient delay may influence the </a:t>
            </a:r>
            <a:r>
              <a:rPr lang="en-US" sz="2000">
                <a:latin typeface="Calibri" panose="020F0502020204030204" charset="0"/>
                <a:ea typeface="等线" panose="02010600030101010101" charset="-122"/>
                <a:cs typeface="Calibri" panose="020F0502020204030204" charset="0"/>
                <a:sym typeface="+mn-ea"/>
              </a:rPr>
              <a:t>quality of life (QoL) in young breast cancer patients. </a:t>
            </a:r>
            <a:endParaRPr lang="en-US" altLang="en-US" sz="2000">
              <a:latin typeface="Calibri" panose="020F0502020204030204" charset="0"/>
              <a:ea typeface="等线" panose="02010600030101010101" charset="-122"/>
              <a:cs typeface="Calibri" panose="020F0502020204030204"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圆角矩形 3"/>
          <p:cNvSpPr/>
          <p:nvPr>
            <p:custDataLst>
              <p:tags r:id="rId2"/>
            </p:custDataLst>
          </p:nvPr>
        </p:nvSpPr>
        <p:spPr>
          <a:xfrm>
            <a:off x="735330" y="2286635"/>
            <a:ext cx="10382885" cy="1856740"/>
          </a:xfrm>
          <a:prstGeom prst="roundRect">
            <a:avLst/>
          </a:prstGeom>
          <a:ln w="19050">
            <a:solidFill>
              <a:srgbClr val="7030A0"/>
            </a:solidFill>
          </a:ln>
        </p:spPr>
        <p:style>
          <a:lnRef idx="2">
            <a:schemeClr val="accent4"/>
          </a:lnRef>
          <a:fillRef idx="1">
            <a:schemeClr val="lt1"/>
          </a:fillRef>
          <a:effectRef idx="0">
            <a:schemeClr val="accent4"/>
          </a:effectRef>
          <a:fontRef idx="minor">
            <a:schemeClr val="dk1"/>
          </a:fontRef>
        </p:style>
        <p:txBody>
          <a:bodyPr rtlCol="0" anchor="ctr"/>
          <a:p>
            <a:pPr algn="l"/>
            <a:endParaRPr lang="zh-CN" altLang="en-US" sz="2400">
              <a:latin typeface="Times New Roman" panose="02020603050405020304" charset="0"/>
              <a:cs typeface="Times New Roman" panose="02020603050405020304" charset="0"/>
            </a:endParaRPr>
          </a:p>
        </p:txBody>
      </p:sp>
      <p:sp>
        <p:nvSpPr>
          <p:cNvPr id="3" name="圆角矩形 2"/>
          <p:cNvSpPr/>
          <p:nvPr>
            <p:custDataLst>
              <p:tags r:id="rId3"/>
            </p:custDataLst>
          </p:nvPr>
        </p:nvSpPr>
        <p:spPr>
          <a:xfrm>
            <a:off x="777240" y="993775"/>
            <a:ext cx="10340975" cy="1046480"/>
          </a:xfrm>
          <a:prstGeom prst="roundRect">
            <a:avLst/>
          </a:prstGeom>
          <a:ln w="19050">
            <a:solidFill>
              <a:srgbClr val="7030A0"/>
            </a:solidFill>
          </a:ln>
        </p:spPr>
        <p:style>
          <a:lnRef idx="2">
            <a:schemeClr val="accent4"/>
          </a:lnRef>
          <a:fillRef idx="1">
            <a:schemeClr val="lt1"/>
          </a:fillRef>
          <a:effectRef idx="0">
            <a:schemeClr val="accent4"/>
          </a:effectRef>
          <a:fontRef idx="minor">
            <a:schemeClr val="dk1"/>
          </a:fontRef>
        </p:style>
        <p:txBody>
          <a:bodyPr rtlCol="0" anchor="ctr"/>
          <a:p>
            <a:pPr algn="l"/>
            <a:endParaRPr lang="zh-CN" altLang="en-US" sz="2800">
              <a:latin typeface="Times New Roman" panose="02020603050405020304" charset="0"/>
              <a:cs typeface="Times New Roman" panose="02020603050405020304" charset="0"/>
            </a:endParaRPr>
          </a:p>
        </p:txBody>
      </p:sp>
      <p:sp>
        <p:nvSpPr>
          <p:cNvPr id="2" name="TextBox 1"/>
          <p:cNvSpPr txBox="1"/>
          <p:nvPr/>
        </p:nvSpPr>
        <p:spPr>
          <a:xfrm>
            <a:off x="5261815" y="36022"/>
            <a:ext cx="2388870" cy="768350"/>
          </a:xfrm>
          <a:prstGeom prst="rect">
            <a:avLst/>
          </a:prstGeom>
          <a:noFill/>
        </p:spPr>
        <p:txBody>
          <a:bodyPr wrap="none" rtlCol="0">
            <a:spAutoFit/>
          </a:bodyPr>
          <a:lstStyle/>
          <a:p>
            <a:pPr algn="l"/>
            <a:r>
              <a:rPr lang="en-ID" sz="4400" b="1" u="sng" dirty="0">
                <a:solidFill>
                  <a:srgbClr val="7030A0"/>
                </a:solidFill>
              </a:rPr>
              <a:t>Objective</a:t>
            </a:r>
            <a:endParaRPr lang="en-ID" sz="4400" b="1" u="sng" dirty="0">
              <a:solidFill>
                <a:srgbClr val="7030A0"/>
              </a:solidFill>
            </a:endParaRPr>
          </a:p>
        </p:txBody>
      </p:sp>
      <p:sp>
        <p:nvSpPr>
          <p:cNvPr id="8" name="文本框 7"/>
          <p:cNvSpPr txBox="1"/>
          <p:nvPr/>
        </p:nvSpPr>
        <p:spPr>
          <a:xfrm>
            <a:off x="900430" y="1066165"/>
            <a:ext cx="10259695" cy="829945"/>
          </a:xfrm>
          <a:prstGeom prst="rect">
            <a:avLst/>
          </a:prstGeom>
          <a:noFill/>
        </p:spPr>
        <p:txBody>
          <a:bodyPr wrap="square" rtlCol="0" anchor="t">
            <a:spAutoFit/>
          </a:bodyPr>
          <a:p>
            <a:pPr indent="0" algn="l"/>
            <a:r>
              <a:rPr lang="en-US" sz="2400" b="1">
                <a:solidFill>
                  <a:schemeClr val="tx1"/>
                </a:solidFill>
                <a:latin typeface="Calibri" panose="020F0502020204030204" charset="0"/>
                <a:ea typeface="等线" panose="02010600030101010101" charset="-122"/>
                <a:cs typeface="Calibri" panose="020F0502020204030204" charset="0"/>
                <a:sym typeface="+mn-ea"/>
              </a:rPr>
              <a:t>Investigate the patient delay rate in young breast cancer patients in China and to explore factors associated with patient delay among this population </a:t>
            </a:r>
            <a:endParaRPr lang="en-US" altLang="en-US" sz="2400" b="1">
              <a:solidFill>
                <a:schemeClr val="tx1"/>
              </a:solidFill>
              <a:latin typeface="Calibri" panose="020F0502020204030204" charset="0"/>
              <a:ea typeface="等线" panose="02010600030101010101" charset="-122"/>
              <a:cs typeface="Calibri" panose="020F0502020204030204" charset="0"/>
              <a:sym typeface="+mn-ea"/>
            </a:endParaRPr>
          </a:p>
        </p:txBody>
      </p:sp>
      <p:sp>
        <p:nvSpPr>
          <p:cNvPr id="12" name="文本框 11"/>
          <p:cNvSpPr txBox="1"/>
          <p:nvPr/>
        </p:nvSpPr>
        <p:spPr>
          <a:xfrm>
            <a:off x="936625" y="2371725"/>
            <a:ext cx="9980930" cy="1517650"/>
          </a:xfrm>
          <a:prstGeom prst="rect">
            <a:avLst/>
          </a:prstGeom>
          <a:noFill/>
        </p:spPr>
        <p:txBody>
          <a:bodyPr wrap="square" rtlCol="0" anchor="t">
            <a:noAutofit/>
          </a:bodyPr>
          <a:p>
            <a:pPr indent="0">
              <a:buFont typeface="Wingdings" panose="05000000000000000000" charset="0"/>
              <a:buNone/>
            </a:pPr>
            <a:r>
              <a:rPr lang="en-US" sz="2000">
                <a:latin typeface="Calibri" panose="020F0502020204030204" charset="0"/>
                <a:ea typeface="等线" panose="02010600030101010101" charset="-122"/>
                <a:cs typeface="Calibri" panose="020F0502020204030204" charset="0"/>
                <a:sym typeface="+mn-ea"/>
              </a:rPr>
              <a:t>The specific objectives:</a:t>
            </a:r>
            <a:endParaRPr lang="en-US" sz="2000">
              <a:latin typeface="Calibri" panose="020F0502020204030204" charset="0"/>
              <a:ea typeface="等线" panose="02010600030101010101" charset="-122"/>
              <a:cs typeface="Calibri" panose="020F0502020204030204" charset="0"/>
              <a:sym typeface="+mn-ea"/>
            </a:endParaRPr>
          </a:p>
          <a:p>
            <a:pPr marL="342900" indent="-342900">
              <a:buFont typeface="Wingdings" panose="05000000000000000000" charset="0"/>
              <a:buChar char="l"/>
            </a:pPr>
            <a:r>
              <a:rPr lang="en-US" sz="2000">
                <a:latin typeface="Calibri" panose="020F0502020204030204" charset="0"/>
                <a:ea typeface="等线" panose="02010600030101010101" charset="-122"/>
                <a:cs typeface="Calibri" panose="020F0502020204030204" charset="0"/>
                <a:sym typeface="+mn-ea"/>
              </a:rPr>
              <a:t>investigate the patient delay rate</a:t>
            </a:r>
            <a:endParaRPr lang="en-US" sz="2000">
              <a:latin typeface="Calibri" panose="020F0502020204030204" charset="0"/>
              <a:ea typeface="等线" panose="02010600030101010101" charset="-122"/>
              <a:cs typeface="Calibri" panose="020F0502020204030204" charset="0"/>
              <a:sym typeface="+mn-ea"/>
            </a:endParaRPr>
          </a:p>
          <a:p>
            <a:pPr marL="342900" indent="-342900">
              <a:buFont typeface="Wingdings" panose="05000000000000000000" charset="0"/>
              <a:buChar char="l"/>
            </a:pPr>
            <a:r>
              <a:rPr lang="en-US" sz="2000">
                <a:latin typeface="Calibri" panose="020F0502020204030204" charset="0"/>
                <a:ea typeface="等线" panose="02010600030101010101" charset="-122"/>
                <a:cs typeface="Calibri" panose="020F0502020204030204" charset="0"/>
                <a:sym typeface="+mn-ea"/>
              </a:rPr>
              <a:t>analyze its main influencing factors in breast cancer patients</a:t>
            </a:r>
            <a:endParaRPr lang="en-US" altLang="en-US" sz="2000">
              <a:latin typeface="Calibri" panose="020F0502020204030204" charset="0"/>
              <a:ea typeface="等线" panose="02010600030101010101" charset="-122"/>
              <a:cs typeface="Calibri" panose="020F0502020204030204" charset="0"/>
              <a:sym typeface="+mn-ea"/>
            </a:endParaRPr>
          </a:p>
          <a:p>
            <a:pPr marL="342900" indent="-342900" algn="just">
              <a:buFont typeface="Wingdings" panose="05000000000000000000" charset="0"/>
              <a:buChar char="l"/>
            </a:pPr>
            <a:r>
              <a:rPr lang="en-US" sz="2000">
                <a:latin typeface="Calibri" panose="020F0502020204030204" charset="0"/>
                <a:ea typeface="等线" panose="02010600030101010101" charset="-122"/>
                <a:cs typeface="Calibri" panose="020F0502020204030204" charset="0"/>
                <a:sym typeface="+mn-ea"/>
              </a:rPr>
              <a:t>analyze the influence of patient delay on disease characteristics and QoL in breast cancer patients</a:t>
            </a:r>
            <a:endParaRPr lang="en-US" altLang="en-US" sz="2000">
              <a:latin typeface="Calibri" panose="020F0502020204030204" charset="0"/>
              <a:ea typeface="等线" panose="02010600030101010101" charset="-122"/>
              <a:cs typeface="Calibri" panose="020F0502020204030204" charset="0"/>
              <a:sym typeface="+mn-ea"/>
            </a:endParaRPr>
          </a:p>
        </p:txBody>
      </p:sp>
      <p:pic>
        <p:nvPicPr>
          <p:cNvPr id="6" name="图片 5"/>
          <p:cNvPicPr>
            <a:picLocks noChangeAspect="1"/>
          </p:cNvPicPr>
          <p:nvPr/>
        </p:nvPicPr>
        <p:blipFill>
          <a:blip r:embed="rId4"/>
          <a:stretch>
            <a:fillRect/>
          </a:stretch>
        </p:blipFill>
        <p:spPr>
          <a:xfrm>
            <a:off x="2681605" y="4308475"/>
            <a:ext cx="6697345" cy="232473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7" name="圆角矩形 16"/>
          <p:cNvSpPr/>
          <p:nvPr>
            <p:custDataLst>
              <p:tags r:id="rId2"/>
            </p:custDataLst>
          </p:nvPr>
        </p:nvSpPr>
        <p:spPr>
          <a:xfrm>
            <a:off x="2127250" y="949960"/>
            <a:ext cx="3668395" cy="821690"/>
          </a:xfrm>
          <a:prstGeom prst="roundRect">
            <a:avLst/>
          </a:prstGeom>
          <a:ln w="19050">
            <a:solidFill>
              <a:srgbClr val="7030A0"/>
            </a:solidFill>
          </a:ln>
        </p:spPr>
        <p:style>
          <a:lnRef idx="2">
            <a:schemeClr val="accent4"/>
          </a:lnRef>
          <a:fillRef idx="1">
            <a:schemeClr val="lt1"/>
          </a:fillRef>
          <a:effectRef idx="0">
            <a:schemeClr val="accent4"/>
          </a:effectRef>
          <a:fontRef idx="minor">
            <a:schemeClr val="dk1"/>
          </a:fontRef>
        </p:style>
        <p:txBody>
          <a:bodyPr rtlCol="0" anchor="ctr"/>
          <a:p>
            <a:pPr algn="l"/>
            <a:endParaRPr lang="zh-CN" altLang="en-US" sz="2400">
              <a:latin typeface="Times New Roman" panose="02020603050405020304" charset="0"/>
              <a:cs typeface="Times New Roman" panose="02020603050405020304" charset="0"/>
            </a:endParaRPr>
          </a:p>
        </p:txBody>
      </p:sp>
      <p:sp>
        <p:nvSpPr>
          <p:cNvPr id="14" name="圆角矩形 13"/>
          <p:cNvSpPr/>
          <p:nvPr>
            <p:custDataLst>
              <p:tags r:id="rId3"/>
            </p:custDataLst>
          </p:nvPr>
        </p:nvSpPr>
        <p:spPr>
          <a:xfrm>
            <a:off x="4039235" y="3334385"/>
            <a:ext cx="3096260" cy="3000375"/>
          </a:xfrm>
          <a:prstGeom prst="roundRect">
            <a:avLst/>
          </a:prstGeom>
          <a:ln w="19050">
            <a:solidFill>
              <a:srgbClr val="7030A0"/>
            </a:solidFill>
          </a:ln>
        </p:spPr>
        <p:style>
          <a:lnRef idx="2">
            <a:schemeClr val="accent4"/>
          </a:lnRef>
          <a:fillRef idx="1">
            <a:schemeClr val="lt1"/>
          </a:fillRef>
          <a:effectRef idx="0">
            <a:schemeClr val="accent4"/>
          </a:effectRef>
          <a:fontRef idx="minor">
            <a:schemeClr val="dk1"/>
          </a:fontRef>
        </p:style>
        <p:txBody>
          <a:bodyPr rtlCol="0" anchor="ctr"/>
          <a:p>
            <a:pPr algn="l"/>
            <a:endParaRPr lang="zh-CN" altLang="en-US" sz="2400">
              <a:latin typeface="Times New Roman" panose="02020603050405020304" charset="0"/>
              <a:cs typeface="Times New Roman" panose="02020603050405020304" charset="0"/>
            </a:endParaRPr>
          </a:p>
        </p:txBody>
      </p:sp>
      <p:sp>
        <p:nvSpPr>
          <p:cNvPr id="13" name="圆角矩形 12"/>
          <p:cNvSpPr/>
          <p:nvPr>
            <p:custDataLst>
              <p:tags r:id="rId4"/>
            </p:custDataLst>
          </p:nvPr>
        </p:nvSpPr>
        <p:spPr>
          <a:xfrm>
            <a:off x="162560" y="3333750"/>
            <a:ext cx="3655060" cy="3020060"/>
          </a:xfrm>
          <a:prstGeom prst="roundRect">
            <a:avLst/>
          </a:prstGeom>
          <a:ln w="19050">
            <a:solidFill>
              <a:srgbClr val="7030A0"/>
            </a:solidFill>
          </a:ln>
        </p:spPr>
        <p:style>
          <a:lnRef idx="2">
            <a:schemeClr val="accent4"/>
          </a:lnRef>
          <a:fillRef idx="1">
            <a:schemeClr val="lt1"/>
          </a:fillRef>
          <a:effectRef idx="0">
            <a:schemeClr val="accent4"/>
          </a:effectRef>
          <a:fontRef idx="minor">
            <a:schemeClr val="dk1"/>
          </a:fontRef>
        </p:style>
        <p:txBody>
          <a:bodyPr rtlCol="0" anchor="ctr"/>
          <a:p>
            <a:pPr algn="l"/>
            <a:endParaRPr lang="zh-CN" altLang="en-US" sz="2400">
              <a:latin typeface="Times New Roman" panose="02020603050405020304" charset="0"/>
              <a:cs typeface="Times New Roman" panose="02020603050405020304" charset="0"/>
            </a:endParaRPr>
          </a:p>
        </p:txBody>
      </p:sp>
      <p:sp>
        <p:nvSpPr>
          <p:cNvPr id="2" name="TextBox 1"/>
          <p:cNvSpPr txBox="1"/>
          <p:nvPr/>
        </p:nvSpPr>
        <p:spPr>
          <a:xfrm>
            <a:off x="5261815" y="36022"/>
            <a:ext cx="2264410" cy="768350"/>
          </a:xfrm>
          <a:prstGeom prst="rect">
            <a:avLst/>
          </a:prstGeom>
          <a:noFill/>
        </p:spPr>
        <p:txBody>
          <a:bodyPr wrap="none" rtlCol="0">
            <a:spAutoFit/>
          </a:bodyPr>
          <a:lstStyle/>
          <a:p>
            <a:r>
              <a:rPr lang="en-ID" sz="4400" b="1" u="sng" dirty="0">
                <a:solidFill>
                  <a:srgbClr val="7030A0"/>
                </a:solidFill>
              </a:rPr>
              <a:t>Methods</a:t>
            </a:r>
            <a:endParaRPr lang="en-ID" sz="4400" b="1" u="sng" dirty="0">
              <a:solidFill>
                <a:srgbClr val="7030A0"/>
              </a:solidFill>
            </a:endParaRPr>
          </a:p>
        </p:txBody>
      </p:sp>
      <p:sp>
        <p:nvSpPr>
          <p:cNvPr id="100" name="文本框 99"/>
          <p:cNvSpPr txBox="1"/>
          <p:nvPr/>
        </p:nvSpPr>
        <p:spPr>
          <a:xfrm>
            <a:off x="334010" y="3427095"/>
            <a:ext cx="3481705" cy="2720975"/>
          </a:xfrm>
          <a:prstGeom prst="rect">
            <a:avLst/>
          </a:prstGeom>
          <a:noFill/>
          <a:ln w="9525">
            <a:noFill/>
          </a:ln>
        </p:spPr>
        <p:txBody>
          <a:bodyPr wrap="square">
            <a:noAutofit/>
          </a:bodyPr>
          <a:p>
            <a:pPr indent="0" algn="l"/>
            <a:r>
              <a:rPr lang="en-US" sz="2000" b="1">
                <a:latin typeface="Calibri" panose="020F0502020204030204" charset="0"/>
                <a:ea typeface="等线" panose="02010600030101010101" charset="-122"/>
                <a:cs typeface="Calibri" panose="020F0502020204030204" charset="0"/>
                <a:sym typeface="+mn-ea"/>
              </a:rPr>
              <a:t>Inclusion criteria: </a:t>
            </a:r>
            <a:endParaRPr lang="en-US" sz="2000" b="1">
              <a:latin typeface="Calibri" panose="020F0502020204030204" charset="0"/>
              <a:ea typeface="等线" panose="02010600030101010101" charset="-122"/>
              <a:cs typeface="Calibri" panose="020F0502020204030204" charset="0"/>
              <a:sym typeface="+mn-ea"/>
            </a:endParaRPr>
          </a:p>
          <a:p>
            <a:pPr indent="0" algn="l"/>
            <a:r>
              <a:rPr lang="en-US" sz="2000">
                <a:latin typeface="Calibri" panose="020F0502020204030204" charset="0"/>
                <a:ea typeface="等线" panose="02010600030101010101" charset="-122"/>
                <a:cs typeface="Calibri" panose="020F0502020204030204" charset="0"/>
                <a:sym typeface="+mn-ea"/>
              </a:rPr>
              <a:t>(a) 40 years old or less, </a:t>
            </a:r>
            <a:endParaRPr lang="en-US" sz="2000">
              <a:latin typeface="Calibri" panose="020F0502020204030204" charset="0"/>
              <a:ea typeface="等线" panose="02010600030101010101" charset="-122"/>
              <a:cs typeface="Calibri" panose="020F0502020204030204" charset="0"/>
              <a:sym typeface="+mn-ea"/>
            </a:endParaRPr>
          </a:p>
          <a:p>
            <a:pPr indent="0" algn="l"/>
            <a:r>
              <a:rPr lang="en-US" sz="2000">
                <a:latin typeface="Calibri" panose="020F0502020204030204" charset="0"/>
                <a:ea typeface="等线" panose="02010600030101010101" charset="-122"/>
                <a:cs typeface="Calibri" panose="020F0502020204030204" charset="0"/>
                <a:sym typeface="+mn-ea"/>
              </a:rPr>
              <a:t>(b) diagnosis of breast cancer confirmed by clinical and pathological examination, </a:t>
            </a:r>
            <a:endParaRPr lang="en-US" sz="2000">
              <a:latin typeface="Calibri" panose="020F0502020204030204" charset="0"/>
              <a:ea typeface="等线" panose="02010600030101010101" charset="-122"/>
              <a:cs typeface="Calibri" panose="020F0502020204030204" charset="0"/>
              <a:sym typeface="+mn-ea"/>
            </a:endParaRPr>
          </a:p>
          <a:p>
            <a:pPr indent="0" algn="l"/>
            <a:r>
              <a:rPr lang="en-US" sz="2000">
                <a:latin typeface="Calibri" panose="020F0502020204030204" charset="0"/>
                <a:ea typeface="等线" panose="02010600030101010101" charset="-122"/>
                <a:cs typeface="Calibri" panose="020F0502020204030204" charset="0"/>
                <a:sym typeface="+mn-ea"/>
              </a:rPr>
              <a:t>(c) literate and able to communicate in Mandarin, </a:t>
            </a:r>
            <a:endParaRPr lang="en-US" sz="2000">
              <a:latin typeface="Calibri" panose="020F0502020204030204" charset="0"/>
              <a:ea typeface="等线" panose="02010600030101010101" charset="-122"/>
              <a:cs typeface="Calibri" panose="020F0502020204030204" charset="0"/>
              <a:sym typeface="+mn-ea"/>
            </a:endParaRPr>
          </a:p>
          <a:p>
            <a:pPr indent="0" algn="l"/>
            <a:r>
              <a:rPr lang="en-US" sz="2000">
                <a:latin typeface="Calibri" panose="020F0502020204030204" charset="0"/>
                <a:ea typeface="等线" panose="02010600030101010101" charset="-122"/>
                <a:cs typeface="Calibri" panose="020F0502020204030204" charset="0"/>
                <a:sym typeface="+mn-ea"/>
              </a:rPr>
              <a:t>(d) patients having agreed to participate in the study. </a:t>
            </a:r>
            <a:endParaRPr lang="en-US" altLang="en-US" sz="2000" b="0" strike="sngStrike">
              <a:solidFill>
                <a:srgbClr val="101214"/>
              </a:solidFill>
              <a:latin typeface="Calibri" panose="020F0502020204030204" charset="0"/>
              <a:ea typeface="等线" panose="02010600030101010101" charset="-122"/>
              <a:cs typeface="Calibri" panose="020F0502020204030204" charset="0"/>
            </a:endParaRPr>
          </a:p>
        </p:txBody>
      </p:sp>
      <p:pic>
        <p:nvPicPr>
          <p:cNvPr id="4" name="图片 3"/>
          <p:cNvPicPr>
            <a:picLocks noChangeAspect="1"/>
          </p:cNvPicPr>
          <p:nvPr>
            <p:custDataLst>
              <p:tags r:id="rId5"/>
            </p:custDataLst>
          </p:nvPr>
        </p:nvPicPr>
        <p:blipFill>
          <a:blip r:embed="rId6"/>
          <a:srcRect t="1906" r="3847"/>
          <a:stretch>
            <a:fillRect/>
          </a:stretch>
        </p:blipFill>
        <p:spPr>
          <a:xfrm>
            <a:off x="8307705" y="470535"/>
            <a:ext cx="3020060" cy="2416810"/>
          </a:xfrm>
          <a:prstGeom prst="rect">
            <a:avLst/>
          </a:prstGeom>
        </p:spPr>
      </p:pic>
      <p:grpSp>
        <p:nvGrpSpPr>
          <p:cNvPr id="10" name="组合 9"/>
          <p:cNvGrpSpPr/>
          <p:nvPr/>
        </p:nvGrpSpPr>
        <p:grpSpPr>
          <a:xfrm>
            <a:off x="7527290" y="3179445"/>
            <a:ext cx="4487545" cy="3427730"/>
            <a:chOff x="853" y="3448"/>
            <a:chExt cx="8231" cy="5681"/>
          </a:xfrm>
        </p:grpSpPr>
        <p:pic>
          <p:nvPicPr>
            <p:cNvPr id="6" name="图片 5"/>
            <p:cNvPicPr>
              <a:picLocks noChangeAspect="1"/>
            </p:cNvPicPr>
            <p:nvPr>
              <p:custDataLst>
                <p:tags r:id="rId7"/>
              </p:custDataLst>
            </p:nvPr>
          </p:nvPicPr>
          <p:blipFill>
            <a:blip r:embed="rId8"/>
            <a:srcRect t="3323" r="3290" b="7526"/>
            <a:stretch>
              <a:fillRect/>
            </a:stretch>
          </p:blipFill>
          <p:spPr>
            <a:xfrm>
              <a:off x="914" y="3448"/>
              <a:ext cx="4149" cy="2859"/>
            </a:xfrm>
            <a:prstGeom prst="rect">
              <a:avLst/>
            </a:prstGeom>
          </p:spPr>
        </p:pic>
        <p:pic>
          <p:nvPicPr>
            <p:cNvPr id="7" name="图片 6"/>
            <p:cNvPicPr>
              <a:picLocks noChangeAspect="1"/>
            </p:cNvPicPr>
            <p:nvPr>
              <p:custDataLst>
                <p:tags r:id="rId9"/>
              </p:custDataLst>
            </p:nvPr>
          </p:nvPicPr>
          <p:blipFill>
            <a:blip r:embed="rId10"/>
            <a:stretch>
              <a:fillRect/>
            </a:stretch>
          </p:blipFill>
          <p:spPr>
            <a:xfrm>
              <a:off x="5158" y="3448"/>
              <a:ext cx="3907" cy="2859"/>
            </a:xfrm>
            <a:prstGeom prst="rect">
              <a:avLst/>
            </a:prstGeom>
          </p:spPr>
        </p:pic>
        <p:pic>
          <p:nvPicPr>
            <p:cNvPr id="8" name="图片 7"/>
            <p:cNvPicPr>
              <a:picLocks noChangeAspect="1"/>
            </p:cNvPicPr>
            <p:nvPr>
              <p:custDataLst>
                <p:tags r:id="rId11"/>
              </p:custDataLst>
            </p:nvPr>
          </p:nvPicPr>
          <p:blipFill>
            <a:blip r:embed="rId12"/>
            <a:srcRect t="3255" r="3662"/>
            <a:stretch>
              <a:fillRect/>
            </a:stretch>
          </p:blipFill>
          <p:spPr>
            <a:xfrm>
              <a:off x="853" y="6373"/>
              <a:ext cx="4210" cy="2756"/>
            </a:xfrm>
            <a:prstGeom prst="rect">
              <a:avLst/>
            </a:prstGeom>
          </p:spPr>
        </p:pic>
        <p:pic>
          <p:nvPicPr>
            <p:cNvPr id="9" name="图片 8"/>
            <p:cNvPicPr>
              <a:picLocks noChangeAspect="1"/>
            </p:cNvPicPr>
            <p:nvPr>
              <p:custDataLst>
                <p:tags r:id="rId13"/>
              </p:custDataLst>
            </p:nvPr>
          </p:nvPicPr>
          <p:blipFill>
            <a:blip r:embed="rId14"/>
            <a:stretch>
              <a:fillRect/>
            </a:stretch>
          </p:blipFill>
          <p:spPr>
            <a:xfrm>
              <a:off x="5158" y="6373"/>
              <a:ext cx="3927" cy="2756"/>
            </a:xfrm>
            <a:prstGeom prst="rect">
              <a:avLst/>
            </a:prstGeom>
          </p:spPr>
        </p:pic>
      </p:grpSp>
      <p:pic>
        <p:nvPicPr>
          <p:cNvPr id="11" name="图片 10"/>
          <p:cNvPicPr>
            <a:picLocks noChangeAspect="1"/>
          </p:cNvPicPr>
          <p:nvPr/>
        </p:nvPicPr>
        <p:blipFill>
          <a:blip r:embed="rId15"/>
          <a:srcRect t="36594" b="8175"/>
          <a:stretch>
            <a:fillRect/>
          </a:stretch>
        </p:blipFill>
        <p:spPr>
          <a:xfrm>
            <a:off x="2824480" y="1915160"/>
            <a:ext cx="2288540" cy="1264285"/>
          </a:xfrm>
          <a:prstGeom prst="rect">
            <a:avLst/>
          </a:prstGeom>
        </p:spPr>
      </p:pic>
      <p:sp>
        <p:nvSpPr>
          <p:cNvPr id="12" name="文本框 11"/>
          <p:cNvSpPr txBox="1"/>
          <p:nvPr>
            <p:custDataLst>
              <p:tags r:id="rId16"/>
            </p:custDataLst>
          </p:nvPr>
        </p:nvSpPr>
        <p:spPr>
          <a:xfrm>
            <a:off x="4182110" y="3569970"/>
            <a:ext cx="2981325" cy="2578100"/>
          </a:xfrm>
          <a:prstGeom prst="rect">
            <a:avLst/>
          </a:prstGeom>
          <a:noFill/>
          <a:ln w="9525">
            <a:noFill/>
          </a:ln>
        </p:spPr>
        <p:txBody>
          <a:bodyPr wrap="square">
            <a:noAutofit/>
          </a:bodyPr>
          <a:p>
            <a:pPr indent="0" algn="l"/>
            <a:r>
              <a:rPr lang="en-US" sz="2000" b="1">
                <a:latin typeface="Calibri" panose="020F0502020204030204" charset="0"/>
                <a:ea typeface="等线" panose="02010600030101010101" charset="-122"/>
                <a:cs typeface="Calibri" panose="020F0502020204030204" charset="0"/>
                <a:sym typeface="+mn-ea"/>
              </a:rPr>
              <a:t>Exclusion criteria: </a:t>
            </a:r>
            <a:endParaRPr lang="en-US" sz="2000" b="1">
              <a:latin typeface="Calibri" panose="020F0502020204030204" charset="0"/>
              <a:ea typeface="等线" panose="02010600030101010101" charset="-122"/>
              <a:cs typeface="Calibri" panose="020F0502020204030204" charset="0"/>
              <a:sym typeface="+mn-ea"/>
            </a:endParaRPr>
          </a:p>
          <a:p>
            <a:pPr indent="0" algn="l"/>
            <a:r>
              <a:rPr lang="en-US" sz="2000">
                <a:latin typeface="Calibri" panose="020F0502020204030204" charset="0"/>
                <a:ea typeface="等线" panose="02010600030101010101" charset="-122"/>
                <a:cs typeface="Calibri" panose="020F0502020204030204" charset="0"/>
                <a:sym typeface="+mn-ea"/>
              </a:rPr>
              <a:t>(a) participating in or having participated in similar studies in the past; (b) had severe physical or mental illness and inability to cooperate with the investigation. </a:t>
            </a:r>
            <a:endParaRPr lang="en-US" altLang="en-US" sz="2000" b="0" strike="sngStrike">
              <a:solidFill>
                <a:srgbClr val="101214"/>
              </a:solidFill>
              <a:latin typeface="Calibri" panose="020F0502020204030204" charset="0"/>
              <a:ea typeface="等线" panose="02010600030101010101" charset="-122"/>
              <a:cs typeface="Calibri" panose="020F0502020204030204" charset="0"/>
            </a:endParaRPr>
          </a:p>
          <a:p>
            <a:pPr indent="0" algn="l"/>
            <a:endParaRPr lang="en-US" altLang="en-US" sz="2000" b="0" strike="sngStrike">
              <a:solidFill>
                <a:srgbClr val="101214"/>
              </a:solidFill>
              <a:latin typeface="Calibri" panose="020F0502020204030204" charset="0"/>
              <a:ea typeface="等线" panose="02010600030101010101" charset="-122"/>
              <a:cs typeface="Calibri" panose="020F0502020204030204" charset="0"/>
            </a:endParaRPr>
          </a:p>
        </p:txBody>
      </p:sp>
      <p:sp>
        <p:nvSpPr>
          <p:cNvPr id="16" name="文本框 15"/>
          <p:cNvSpPr txBox="1"/>
          <p:nvPr/>
        </p:nvSpPr>
        <p:spPr>
          <a:xfrm>
            <a:off x="2239645" y="1006475"/>
            <a:ext cx="3700145" cy="706755"/>
          </a:xfrm>
          <a:prstGeom prst="rect">
            <a:avLst/>
          </a:prstGeom>
          <a:noFill/>
        </p:spPr>
        <p:txBody>
          <a:bodyPr wrap="square" rtlCol="0" anchor="t">
            <a:spAutoFit/>
          </a:bodyPr>
          <a:p>
            <a:pPr indent="0" algn="l"/>
            <a:r>
              <a:rPr lang="en-US" sz="2000">
                <a:latin typeface="Calibri" panose="020F0502020204030204" charset="0"/>
                <a:ea typeface="等线" panose="02010600030101010101" charset="-122"/>
                <a:cs typeface="Calibri" panose="020F0502020204030204" charset="0"/>
                <a:sym typeface="+mn-ea"/>
              </a:rPr>
              <a:t>October 2022 and March 2023</a:t>
            </a:r>
            <a:endParaRPr lang="en-US" sz="2000" b="0">
              <a:latin typeface="Calibri" panose="020F0502020204030204" charset="0"/>
              <a:ea typeface="等线" panose="02010600030101010101" charset="-122"/>
              <a:cs typeface="Calibri" panose="020F0502020204030204" charset="0"/>
            </a:endParaRPr>
          </a:p>
          <a:p>
            <a:pPr indent="0" algn="l"/>
            <a:r>
              <a:rPr lang="en-US" sz="2000">
                <a:latin typeface="Calibri" panose="020F0502020204030204" charset="0"/>
                <a:ea typeface="等线" panose="02010600030101010101" charset="-122"/>
                <a:cs typeface="Calibri" panose="020F0502020204030204" charset="0"/>
                <a:sym typeface="+mn-ea"/>
              </a:rPr>
              <a:t>Convenience sampling method </a:t>
            </a:r>
            <a:endParaRPr lang="en-US" altLang="en-US" sz="2000">
              <a:latin typeface="Calibri" panose="020F0502020204030204" charset="0"/>
              <a:ea typeface="等线" panose="02010600030101010101" charset="-122"/>
              <a:cs typeface="Calibri" panose="020F0502020204030204" charset="0"/>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圆角矩形 4"/>
          <p:cNvSpPr/>
          <p:nvPr>
            <p:custDataLst>
              <p:tags r:id="rId2"/>
            </p:custDataLst>
          </p:nvPr>
        </p:nvSpPr>
        <p:spPr>
          <a:xfrm>
            <a:off x="303530" y="964565"/>
            <a:ext cx="11000740" cy="966470"/>
          </a:xfrm>
          <a:prstGeom prst="roundRect">
            <a:avLst/>
          </a:prstGeom>
          <a:ln w="19050">
            <a:solidFill>
              <a:srgbClr val="7030A0"/>
            </a:solidFill>
          </a:ln>
        </p:spPr>
        <p:style>
          <a:lnRef idx="2">
            <a:schemeClr val="accent4"/>
          </a:lnRef>
          <a:fillRef idx="1">
            <a:schemeClr val="lt1"/>
          </a:fillRef>
          <a:effectRef idx="0">
            <a:schemeClr val="accent4"/>
          </a:effectRef>
          <a:fontRef idx="minor">
            <a:schemeClr val="dk1"/>
          </a:fontRef>
        </p:style>
        <p:txBody>
          <a:bodyPr rtlCol="0" anchor="ctr"/>
          <a:p>
            <a:pPr algn="l"/>
            <a:endParaRPr lang="zh-CN" altLang="en-US" sz="2400">
              <a:latin typeface="Times New Roman" panose="02020603050405020304" charset="0"/>
              <a:cs typeface="Times New Roman" panose="02020603050405020304" charset="0"/>
            </a:endParaRPr>
          </a:p>
        </p:txBody>
      </p:sp>
      <p:sp>
        <p:nvSpPr>
          <p:cNvPr id="2" name="TextBox 1"/>
          <p:cNvSpPr txBox="1"/>
          <p:nvPr/>
        </p:nvSpPr>
        <p:spPr>
          <a:xfrm>
            <a:off x="5261815" y="36022"/>
            <a:ext cx="2264410" cy="768350"/>
          </a:xfrm>
          <a:prstGeom prst="rect">
            <a:avLst/>
          </a:prstGeom>
          <a:noFill/>
        </p:spPr>
        <p:txBody>
          <a:bodyPr wrap="none" rtlCol="0">
            <a:spAutoFit/>
          </a:bodyPr>
          <a:lstStyle/>
          <a:p>
            <a:r>
              <a:rPr lang="en-ID" sz="4400" b="1" u="sng" dirty="0">
                <a:solidFill>
                  <a:srgbClr val="7030A0"/>
                </a:solidFill>
              </a:rPr>
              <a:t>Methods</a:t>
            </a:r>
            <a:endParaRPr lang="en-ID" sz="4400" b="1" u="sng" dirty="0">
              <a:solidFill>
                <a:srgbClr val="7030A0"/>
              </a:solidFill>
            </a:endParaRPr>
          </a:p>
        </p:txBody>
      </p:sp>
      <p:sp>
        <p:nvSpPr>
          <p:cNvPr id="100" name="文本框 99"/>
          <p:cNvSpPr txBox="1"/>
          <p:nvPr/>
        </p:nvSpPr>
        <p:spPr>
          <a:xfrm>
            <a:off x="451485" y="965200"/>
            <a:ext cx="11035030" cy="1014730"/>
          </a:xfrm>
          <a:prstGeom prst="rect">
            <a:avLst/>
          </a:prstGeom>
          <a:noFill/>
          <a:ln w="9525">
            <a:noFill/>
          </a:ln>
        </p:spPr>
        <p:txBody>
          <a:bodyPr wrap="square">
            <a:spAutoFit/>
          </a:bodyPr>
          <a:p>
            <a:pPr indent="0"/>
            <a:r>
              <a:rPr lang="en-US" sz="2000">
                <a:latin typeface="Calibri" panose="020F0502020204030204" charset="0"/>
                <a:ea typeface="等线" panose="02010600030101010101" charset="-122"/>
                <a:cs typeface="Calibri" panose="020F0502020204030204" charset="0"/>
                <a:sym typeface="+mn-ea"/>
              </a:rPr>
              <a:t>The </a:t>
            </a:r>
            <a:r>
              <a:rPr lang="en-US" sz="2000">
                <a:solidFill>
                  <a:srgbClr val="0070C0"/>
                </a:solidFill>
                <a:latin typeface="Calibri" panose="020F0502020204030204" charset="0"/>
                <a:ea typeface="等线" panose="02010600030101010101" charset="-122"/>
                <a:cs typeface="Calibri" panose="020F0502020204030204" charset="0"/>
                <a:sym typeface="+mn-ea"/>
              </a:rPr>
              <a:t>key variable </a:t>
            </a:r>
            <a:r>
              <a:rPr lang="en-US" sz="2000">
                <a:latin typeface="Calibri" panose="020F0502020204030204" charset="0"/>
                <a:ea typeface="等线" panose="02010600030101010101" charset="-122"/>
                <a:cs typeface="Calibri" panose="020F0502020204030204" charset="0"/>
                <a:sym typeface="+mn-ea"/>
              </a:rPr>
              <a:t>was the rate of patient delay (which was classified as to whether a delay in symptom presentation) of young breast cancer patients. The </a:t>
            </a:r>
            <a:r>
              <a:rPr lang="en-US" sz="2000">
                <a:solidFill>
                  <a:srgbClr val="0070C0"/>
                </a:solidFill>
                <a:latin typeface="Calibri" panose="020F0502020204030204" charset="0"/>
                <a:ea typeface="等线" panose="02010600030101010101" charset="-122"/>
                <a:cs typeface="Calibri" panose="020F0502020204030204" charset="0"/>
                <a:sym typeface="+mn-ea"/>
              </a:rPr>
              <a:t>exact time, length and self-reported reasons of delay</a:t>
            </a:r>
            <a:r>
              <a:rPr lang="en-US" sz="2000">
                <a:latin typeface="Calibri" panose="020F0502020204030204" charset="0"/>
                <a:ea typeface="等线" panose="02010600030101010101" charset="-122"/>
                <a:cs typeface="Calibri" panose="020F0502020204030204" charset="0"/>
                <a:sym typeface="+mn-ea"/>
              </a:rPr>
              <a:t> were also recorded. </a:t>
            </a:r>
            <a:r>
              <a:rPr lang="en-US" sz="2000" b="0">
                <a:latin typeface="Calibri" panose="020F0502020204030204" charset="0"/>
                <a:ea typeface="等线" panose="02010600030101010101" charset="-122"/>
                <a:cs typeface="Calibri" panose="020F0502020204030204" charset="0"/>
              </a:rPr>
              <a:t> </a:t>
            </a:r>
            <a:endParaRPr lang="en-US" sz="2000" b="0">
              <a:latin typeface="Calibri" panose="020F0502020204030204" charset="0"/>
              <a:ea typeface="等线" panose="02010600030101010101" charset="-122"/>
              <a:cs typeface="Calibri" panose="020F0502020204030204" charset="0"/>
            </a:endParaRPr>
          </a:p>
        </p:txBody>
      </p:sp>
      <p:pic>
        <p:nvPicPr>
          <p:cNvPr id="11" name="图片 10"/>
          <p:cNvPicPr>
            <a:picLocks noChangeAspect="1"/>
          </p:cNvPicPr>
          <p:nvPr>
            <p:custDataLst>
              <p:tags r:id="rId3"/>
            </p:custDataLst>
          </p:nvPr>
        </p:nvPicPr>
        <p:blipFill>
          <a:blip r:embed="rId4"/>
          <a:stretch>
            <a:fillRect/>
          </a:stretch>
        </p:blipFill>
        <p:spPr>
          <a:xfrm>
            <a:off x="1504315" y="2059940"/>
            <a:ext cx="9182735" cy="4037330"/>
          </a:xfrm>
          <a:prstGeom prst="rect">
            <a:avLst/>
          </a:prstGeom>
        </p:spPr>
      </p:pic>
      <p:sp>
        <p:nvSpPr>
          <p:cNvPr id="18" name="文本框 17"/>
          <p:cNvSpPr txBox="1"/>
          <p:nvPr>
            <p:custDataLst>
              <p:tags r:id="rId5"/>
            </p:custDataLst>
          </p:nvPr>
        </p:nvSpPr>
        <p:spPr>
          <a:xfrm>
            <a:off x="4990465" y="6177280"/>
            <a:ext cx="1788795" cy="398780"/>
          </a:xfrm>
          <a:prstGeom prst="rect">
            <a:avLst/>
          </a:prstGeom>
          <a:noFill/>
        </p:spPr>
        <p:txBody>
          <a:bodyPr wrap="square" rtlCol="0" anchor="t">
            <a:spAutoFit/>
          </a:bodyPr>
          <a:p>
            <a:pPr indent="0" algn="ctr"/>
            <a:r>
              <a:rPr lang="en-US" sz="2000" b="1">
                <a:latin typeface="Calibri" panose="020F0502020204030204" charset="0"/>
                <a:ea typeface="等线" panose="02010600030101010101" charset="-122"/>
                <a:cs typeface="Calibri" panose="020F0502020204030204" charset="0"/>
                <a:sym typeface="+mn-ea"/>
              </a:rPr>
              <a:t>BMHSU M</a:t>
            </a:r>
            <a:r>
              <a:rPr lang="en-US" sz="2000" b="1">
                <a:latin typeface="Calibri" panose="020F0502020204030204" charset="0"/>
                <a:ea typeface="等线" panose="02010600030101010101" charset="-122"/>
                <a:cs typeface="Calibri" panose="020F0502020204030204" charset="0"/>
                <a:sym typeface="+mn-ea"/>
              </a:rPr>
              <a:t>odel</a:t>
            </a:r>
            <a:endParaRPr lang="en-US" sz="2000" b="1">
              <a:latin typeface="Calibri" panose="020F0502020204030204" charset="0"/>
              <a:ea typeface="等线" panose="02010600030101010101" charset="-122"/>
              <a:cs typeface="Calibri" panose="020F0502020204030204" charset="0"/>
              <a:sym typeface="+mn-ea"/>
            </a:endParaRPr>
          </a:p>
        </p:txBody>
      </p:sp>
      <p:sp>
        <p:nvSpPr>
          <p:cNvPr id="3" name="矩形 2"/>
          <p:cNvSpPr/>
          <p:nvPr/>
        </p:nvSpPr>
        <p:spPr>
          <a:xfrm>
            <a:off x="7590155" y="2996565"/>
            <a:ext cx="1343025" cy="3068955"/>
          </a:xfrm>
          <a:prstGeom prst="rect">
            <a:avLst/>
          </a:prstGeom>
          <a:noFill/>
          <a:ln w="38100">
            <a:gradFill>
              <a:gsLst>
                <a:gs pos="0">
                  <a:srgbClr val="FE4444"/>
                </a:gs>
                <a:gs pos="100000">
                  <a:srgbClr val="832B2B"/>
                </a:gs>
              </a:gsLst>
            </a:gra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aphicFrame>
        <p:nvGraphicFramePr>
          <p:cNvPr id="8" name="表格 7"/>
          <p:cNvGraphicFramePr/>
          <p:nvPr>
            <p:custDataLst>
              <p:tags r:id="rId2"/>
            </p:custDataLst>
          </p:nvPr>
        </p:nvGraphicFramePr>
        <p:xfrm>
          <a:off x="242570" y="2070100"/>
          <a:ext cx="5276850" cy="3224530"/>
        </p:xfrm>
        <a:graphic>
          <a:graphicData uri="http://schemas.openxmlformats.org/drawingml/2006/table">
            <a:tbl>
              <a:tblPr/>
              <a:tblGrid>
                <a:gridCol w="2154555"/>
                <a:gridCol w="1114425"/>
                <a:gridCol w="1195070"/>
                <a:gridCol w="812800"/>
              </a:tblGrid>
              <a:tr h="137160">
                <a:tc gridSpan="4">
                  <a:txBody>
                    <a:bodyPr/>
                    <a:p>
                      <a:pPr indent="0">
                        <a:buNone/>
                      </a:pP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cap="flat">
                      <a:noFill/>
                    </a:lnR>
                    <a:lnT cap="flat">
                      <a:noFill/>
                    </a:lnT>
                    <a:lnB w="19050" cap="flat" cmpd="sng">
                      <a:solidFill>
                        <a:srgbClr val="080000"/>
                      </a:solidFill>
                      <a:prstDash val="solid"/>
                      <a:headEnd type="none" w="med" len="med"/>
                      <a:tailEnd type="none" w="med" len="med"/>
                    </a:lnB>
                    <a:lnTlToBr>
                      <a:noFill/>
                    </a:lnTlToBr>
                    <a:lnBlToTr>
                      <a:noFill/>
                    </a:lnBlToTr>
                    <a:noFill/>
                  </a:tcPr>
                </a:tc>
                <a:tc hMerge="1">
                  <a:tcPr>
                    <a:lnT cap="flat">
                      <a:noFill/>
                    </a:lnT>
                    <a:lnB w="19050" cap="flat" cmpd="sng">
                      <a:solidFill>
                        <a:srgbClr val="080000"/>
                      </a:solidFill>
                      <a:prstDash val="solid"/>
                      <a:headEnd type="none" w="med" len="med"/>
                      <a:tailEnd type="none" w="med" len="med"/>
                    </a:lnB>
                  </a:tcPr>
                </a:tc>
                <a:tc hMerge="1">
                  <a:tcPr>
                    <a:lnT cap="flat">
                      <a:noFill/>
                    </a:lnT>
                    <a:lnB w="19050" cap="flat" cmpd="sng">
                      <a:solidFill>
                        <a:srgbClr val="080000"/>
                      </a:solidFill>
                      <a:prstDash val="solid"/>
                      <a:headEnd type="none" w="med" len="med"/>
                      <a:tailEnd type="none" w="med" len="med"/>
                    </a:lnB>
                  </a:tcPr>
                </a:tc>
                <a:tc hMerge="1">
                  <a:tcPr>
                    <a:lnR cap="flat">
                      <a:noFill/>
                    </a:lnR>
                    <a:lnT cap="flat">
                      <a:noFill/>
                    </a:lnT>
                    <a:lnB w="19050" cap="flat" cmpd="sng">
                      <a:solidFill>
                        <a:srgbClr val="080000"/>
                      </a:solidFill>
                      <a:prstDash val="solid"/>
                      <a:headEnd type="none" w="med" len="med"/>
                      <a:tailEnd type="none" w="med" len="med"/>
                    </a:lnB>
                  </a:tcPr>
                </a:tc>
              </a:tr>
              <a:tr h="207010">
                <a:tc>
                  <a:txBody>
                    <a:bodyPr/>
                    <a:p>
                      <a:pPr indent="0">
                        <a:buNone/>
                      </a:pPr>
                      <a:r>
                        <a:rPr lang="en-US" sz="900" b="1">
                          <a:latin typeface="Times New Roman" panose="02020603050405020304" charset="0"/>
                          <a:cs typeface="Times New Roman" panose="02020603050405020304" charset="0"/>
                        </a:rPr>
                        <a:t>Variables</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OR</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95% CI</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1" i="1">
                          <a:latin typeface="Times New Roman" panose="02020603050405020304" charset="0"/>
                          <a:cs typeface="Times New Roman" panose="02020603050405020304" charset="0"/>
                        </a:rPr>
                        <a:t>P-</a:t>
                      </a:r>
                      <a:r>
                        <a:rPr lang="en-US" sz="900" b="1">
                          <a:latin typeface="Times New Roman" panose="02020603050405020304" charset="0"/>
                          <a:cs typeface="Times New Roman" panose="02020603050405020304" charset="0"/>
                        </a:rPr>
                        <a:t>value</a:t>
                      </a:r>
                      <a:endParaRPr lang="en-US" altLang="en-US" sz="900" b="1" i="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cap="flat">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7160">
                <a:tc>
                  <a:txBody>
                    <a:bodyPr/>
                    <a:p>
                      <a:pPr indent="0">
                        <a:buNone/>
                      </a:pPr>
                      <a:r>
                        <a:rPr lang="en-US" sz="900" b="0">
                          <a:latin typeface="Times New Roman" panose="02020603050405020304" charset="0"/>
                          <a:cs typeface="Times New Roman" panose="02020603050405020304" charset="0"/>
                        </a:rPr>
                        <a:t>Residence</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 </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cap="flat">
                      <a:noFill/>
                    </a:lnR>
                    <a:lnT w="12700" cap="flat" cmpd="sng">
                      <a:solidFill>
                        <a:srgbClr val="080000"/>
                      </a:solidFill>
                      <a:prstDash val="solid"/>
                      <a:headEnd type="none" w="med" len="med"/>
                      <a:tailEnd type="none" w="med" len="med"/>
                    </a:lnT>
                    <a:lnB cap="flat">
                      <a:noFill/>
                    </a:lnB>
                    <a:lnTlToBr>
                      <a:noFill/>
                    </a:lnTlToBr>
                    <a:lnBlToTr>
                      <a:noFill/>
                    </a:lnBlToTr>
                    <a:noFill/>
                  </a:tcPr>
                </a:tc>
              </a:tr>
              <a:tr h="274320">
                <a:tc>
                  <a:txBody>
                    <a:bodyPr/>
                    <a:p>
                      <a:pPr indent="0">
                        <a:buNone/>
                      </a:pPr>
                      <a:r>
                        <a:rPr lang="en-US" sz="900" b="0">
                          <a:latin typeface="Times New Roman" panose="02020603050405020304" charset="0"/>
                          <a:cs typeface="Times New Roman" panose="02020603050405020304" charset="0"/>
                        </a:rPr>
                        <a:t>Rural</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3.676</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1.468	-9.206</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.005</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cap="flat">
                      <a:noFill/>
                    </a:lnR>
                    <a:lnT cap="flat">
                      <a:noFill/>
                    </a:lnT>
                    <a:lnB cap="flat">
                      <a:noFill/>
                    </a:lnB>
                    <a:lnTlToBr>
                      <a:noFill/>
                    </a:lnTlToBr>
                    <a:lnBlToTr>
                      <a:noFill/>
                    </a:lnBlToTr>
                    <a:noFill/>
                  </a:tcPr>
                </a:tc>
              </a:tr>
              <a:tr h="137160">
                <a:tc>
                  <a:txBody>
                    <a:bodyPr/>
                    <a:p>
                      <a:pPr indent="0">
                        <a:buNone/>
                      </a:pPr>
                      <a:r>
                        <a:rPr lang="en-US" sz="900" b="0">
                          <a:latin typeface="Times New Roman" panose="02020603050405020304" charset="0"/>
                          <a:cs typeface="Times New Roman" panose="02020603050405020304" charset="0"/>
                        </a:rPr>
                        <a:t>Urban</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Ref.</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Ref.</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 </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cap="flat">
                      <a:noFill/>
                    </a:lnR>
                    <a:lnT cap="flat">
                      <a:noFill/>
                    </a:lnT>
                    <a:lnB cap="flat">
                      <a:noFill/>
                    </a:lnB>
                    <a:lnTlToBr>
                      <a:noFill/>
                    </a:lnTlToBr>
                    <a:lnBlToTr>
                      <a:noFill/>
                    </a:lnBlToTr>
                    <a:noFill/>
                  </a:tcPr>
                </a:tc>
              </a:tr>
              <a:tr h="137160">
                <a:tc>
                  <a:txBody>
                    <a:bodyPr/>
                    <a:p>
                      <a:pPr indent="0">
                        <a:buNone/>
                      </a:pPr>
                      <a:r>
                        <a:rPr lang="en-US" sz="900" b="0">
                          <a:latin typeface="Times New Roman" panose="02020603050405020304" charset="0"/>
                          <a:cs typeface="Times New Roman" panose="02020603050405020304" charset="0"/>
                        </a:rPr>
                        <a:t>First visit department</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 </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cap="flat">
                      <a:noFill/>
                    </a:lnR>
                    <a:lnT cap="flat">
                      <a:noFill/>
                    </a:lnT>
                    <a:lnB cap="flat">
                      <a:noFill/>
                    </a:lnB>
                    <a:lnTlToBr>
                      <a:noFill/>
                    </a:lnTlToBr>
                    <a:lnBlToTr>
                      <a:noFill/>
                    </a:lnBlToTr>
                    <a:noFill/>
                  </a:tcPr>
                </a:tc>
              </a:tr>
              <a:tr h="137160">
                <a:tc>
                  <a:txBody>
                    <a:bodyPr/>
                    <a:p>
                      <a:pPr indent="0">
                        <a:buNone/>
                      </a:pPr>
                      <a:r>
                        <a:rPr lang="en-US" sz="900" b="0">
                          <a:latin typeface="Times New Roman" panose="02020603050405020304" charset="0"/>
                          <a:cs typeface="Times New Roman" panose="02020603050405020304" charset="0"/>
                        </a:rPr>
                        <a:t>Ultrasound imaging department</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1.932</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solidFill>
                      <a:srgbClr val="FFFFFF"/>
                    </a:solidFill>
                  </a:tcPr>
                </a:tc>
                <a:tc>
                  <a:txBody>
                    <a:bodyPr/>
                    <a:p>
                      <a:pPr indent="0">
                        <a:buNone/>
                      </a:pPr>
                      <a:r>
                        <a:rPr lang="en-US" sz="900" b="0">
                          <a:latin typeface="Times New Roman" panose="02020603050405020304" charset="0"/>
                          <a:cs typeface="Times New Roman" panose="02020603050405020304" charset="0"/>
                        </a:rPr>
                        <a:t>0.805-4.636</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.140</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solidFill>
                      <a:srgbClr val="FFFFFF"/>
                    </a:solidFill>
                  </a:tcPr>
                </a:tc>
              </a:tr>
              <a:tr h="137160">
                <a:tc>
                  <a:txBody>
                    <a:bodyPr/>
                    <a:p>
                      <a:pPr indent="0">
                        <a:buNone/>
                      </a:pPr>
                      <a:r>
                        <a:rPr lang="en-US" sz="900" b="0">
                          <a:latin typeface="Times New Roman" panose="02020603050405020304" charset="0"/>
                          <a:cs typeface="Times New Roman" panose="02020603050405020304" charset="0"/>
                        </a:rPr>
                        <a:t>Gynecology department</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2.845</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solidFill>
                      <a:srgbClr val="FFFFFF"/>
                    </a:solidFill>
                  </a:tcPr>
                </a:tc>
                <a:tc>
                  <a:txBody>
                    <a:bodyPr/>
                    <a:p>
                      <a:pPr indent="0">
                        <a:buNone/>
                      </a:pPr>
                      <a:r>
                        <a:rPr lang="en-US" sz="900" b="0">
                          <a:latin typeface="Times New Roman" panose="02020603050405020304" charset="0"/>
                          <a:cs typeface="Times New Roman" panose="02020603050405020304" charset="0"/>
                        </a:rPr>
                        <a:t>0.774-10.447</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.115</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solidFill>
                      <a:srgbClr val="FFFFFF"/>
                    </a:solidFill>
                  </a:tcPr>
                </a:tc>
              </a:tr>
              <a:tr h="137160">
                <a:tc>
                  <a:txBody>
                    <a:bodyPr/>
                    <a:p>
                      <a:pPr indent="0">
                        <a:buNone/>
                      </a:pPr>
                      <a:r>
                        <a:rPr lang="en-US" sz="900" b="0">
                          <a:latin typeface="Times New Roman" panose="02020603050405020304" charset="0"/>
                          <a:cs typeface="Times New Roman" panose="02020603050405020304" charset="0"/>
                        </a:rPr>
                        <a:t>Other</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3.910</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solidFill>
                      <a:srgbClr val="FFFFFF"/>
                    </a:solidFill>
                  </a:tcPr>
                </a:tc>
                <a:tc>
                  <a:txBody>
                    <a:bodyPr/>
                    <a:p>
                      <a:pPr indent="0">
                        <a:buNone/>
                      </a:pPr>
                      <a:r>
                        <a:rPr lang="en-US" sz="900" b="0">
                          <a:latin typeface="Times New Roman" panose="02020603050405020304" charset="0"/>
                          <a:cs typeface="Times New Roman" panose="02020603050405020304" charset="0"/>
                        </a:rPr>
                        <a:t>1.439-10.624</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.008</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solidFill>
                      <a:srgbClr val="FFFFFF"/>
                    </a:solidFill>
                  </a:tcPr>
                </a:tc>
              </a:tr>
              <a:tr h="137160">
                <a:tc>
                  <a:txBody>
                    <a:bodyPr/>
                    <a:p>
                      <a:pPr indent="0">
                        <a:buNone/>
                      </a:pPr>
                      <a:r>
                        <a:rPr lang="en-US" sz="900" b="0">
                          <a:latin typeface="Times New Roman" panose="02020603050405020304" charset="0"/>
                          <a:cs typeface="Times New Roman" panose="02020603050405020304" charset="0"/>
                        </a:rPr>
                        <a:t>Breast specialty</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Ref.</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Ref.</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 </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cap="flat">
                      <a:noFill/>
                    </a:lnR>
                    <a:lnT cap="flat">
                      <a:noFill/>
                    </a:lnT>
                    <a:lnB cap="flat">
                      <a:noFill/>
                    </a:lnB>
                    <a:lnTlToBr>
                      <a:noFill/>
                    </a:lnTlToBr>
                    <a:lnBlToTr>
                      <a:noFill/>
                    </a:lnBlToTr>
                    <a:noFill/>
                  </a:tcPr>
                </a:tc>
              </a:tr>
              <a:tr h="137160">
                <a:tc>
                  <a:txBody>
                    <a:bodyPr/>
                    <a:p>
                      <a:pPr indent="0">
                        <a:buNone/>
                      </a:pPr>
                      <a:r>
                        <a:rPr lang="en-US" sz="900" b="1">
                          <a:gradFill>
                            <a:gsLst>
                              <a:gs pos="0">
                                <a:srgbClr val="7B32B2"/>
                              </a:gs>
                              <a:gs pos="100000">
                                <a:srgbClr val="401A5D"/>
                              </a:gs>
                            </a:gsLst>
                            <a:lin scaled="0"/>
                          </a:gradFill>
                          <a:latin typeface="Times New Roman" panose="02020603050405020304" charset="0"/>
                          <a:cs typeface="Times New Roman" panose="02020603050405020304" charset="0"/>
                        </a:rPr>
                        <a:t>Waiting time for first visit</a:t>
                      </a:r>
                      <a:endParaRPr lang="en-US" altLang="en-US" sz="900" b="1">
                        <a:gradFill>
                          <a:gsLst>
                            <a:gs pos="0">
                              <a:srgbClr val="7B32B2"/>
                            </a:gs>
                            <a:gs pos="100000">
                              <a:srgbClr val="401A5D"/>
                            </a:gs>
                          </a:gsLst>
                          <a:lin scaled="0"/>
                        </a:gra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gradFill>
                            <a:gsLst>
                              <a:gs pos="0">
                                <a:srgbClr val="7B32B2"/>
                              </a:gs>
                              <a:gs pos="100000">
                                <a:srgbClr val="401A5D"/>
                              </a:gs>
                            </a:gsLst>
                            <a:lin scaled="0"/>
                          </a:gradFill>
                          <a:latin typeface="Times New Roman" panose="02020603050405020304" charset="0"/>
                          <a:cs typeface="Times New Roman" panose="02020603050405020304" charset="0"/>
                        </a:rPr>
                        <a:t> </a:t>
                      </a:r>
                      <a:endParaRPr lang="en-US" altLang="en-US" sz="900" b="1">
                        <a:gradFill>
                          <a:gsLst>
                            <a:gs pos="0">
                              <a:srgbClr val="7B32B2"/>
                            </a:gs>
                            <a:gs pos="100000">
                              <a:srgbClr val="401A5D"/>
                            </a:gs>
                          </a:gsLst>
                          <a:lin scaled="0"/>
                        </a:gra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gradFill>
                            <a:gsLst>
                              <a:gs pos="0">
                                <a:srgbClr val="7B32B2"/>
                              </a:gs>
                              <a:gs pos="100000">
                                <a:srgbClr val="401A5D"/>
                              </a:gs>
                            </a:gsLst>
                            <a:lin scaled="0"/>
                          </a:gradFill>
                          <a:latin typeface="Times New Roman" panose="02020603050405020304" charset="0"/>
                          <a:cs typeface="Times New Roman" panose="02020603050405020304" charset="0"/>
                        </a:rPr>
                        <a:t> </a:t>
                      </a:r>
                      <a:endParaRPr lang="en-US" altLang="en-US" sz="900" b="1">
                        <a:gradFill>
                          <a:gsLst>
                            <a:gs pos="0">
                              <a:srgbClr val="7B32B2"/>
                            </a:gs>
                            <a:gs pos="100000">
                              <a:srgbClr val="401A5D"/>
                            </a:gs>
                          </a:gsLst>
                          <a:lin scaled="0"/>
                        </a:gra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gradFill>
                            <a:gsLst>
                              <a:gs pos="0">
                                <a:srgbClr val="7B32B2"/>
                              </a:gs>
                              <a:gs pos="100000">
                                <a:srgbClr val="401A5D"/>
                              </a:gs>
                            </a:gsLst>
                            <a:lin scaled="0"/>
                          </a:gradFill>
                          <a:latin typeface="Times New Roman" panose="02020603050405020304" charset="0"/>
                          <a:cs typeface="Times New Roman" panose="02020603050405020304" charset="0"/>
                        </a:rPr>
                        <a:t> </a:t>
                      </a:r>
                      <a:endParaRPr lang="en-US" altLang="en-US" sz="900" b="1">
                        <a:gradFill>
                          <a:gsLst>
                            <a:gs pos="0">
                              <a:srgbClr val="7B32B2"/>
                            </a:gs>
                            <a:gs pos="100000">
                              <a:srgbClr val="401A5D"/>
                            </a:gs>
                          </a:gsLst>
                          <a:lin scaled="0"/>
                        </a:gra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cap="flat">
                      <a:noFill/>
                    </a:lnR>
                    <a:lnT cap="flat">
                      <a:noFill/>
                    </a:lnT>
                    <a:lnB cap="flat">
                      <a:noFill/>
                    </a:lnB>
                    <a:lnTlToBr>
                      <a:noFill/>
                    </a:lnTlToBr>
                    <a:lnBlToTr>
                      <a:noFill/>
                    </a:lnBlToTr>
                    <a:noFill/>
                  </a:tcPr>
                </a:tc>
              </a:tr>
              <a:tr h="274320">
                <a:tc>
                  <a:txBody>
                    <a:bodyPr/>
                    <a:p>
                      <a:pPr indent="0">
                        <a:buNone/>
                      </a:pPr>
                      <a:r>
                        <a:rPr lang="en-US" sz="900" b="1">
                          <a:gradFill>
                            <a:gsLst>
                              <a:gs pos="0">
                                <a:srgbClr val="7B32B2"/>
                              </a:gs>
                              <a:gs pos="100000">
                                <a:srgbClr val="401A5D"/>
                              </a:gs>
                            </a:gsLst>
                            <a:lin scaled="0"/>
                          </a:gradFill>
                          <a:latin typeface="Times New Roman" panose="02020603050405020304" charset="0"/>
                          <a:cs typeface="Times New Roman" panose="02020603050405020304" charset="0"/>
                        </a:rPr>
                        <a:t>＞7 days</a:t>
                      </a:r>
                      <a:endParaRPr lang="en-US" altLang="en-US" sz="900" b="1">
                        <a:gradFill>
                          <a:gsLst>
                            <a:gs pos="0">
                              <a:srgbClr val="7B32B2"/>
                            </a:gs>
                            <a:gs pos="100000">
                              <a:srgbClr val="401A5D"/>
                            </a:gs>
                          </a:gsLst>
                          <a:lin scaled="0"/>
                        </a:gra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gradFill>
                            <a:gsLst>
                              <a:gs pos="0">
                                <a:srgbClr val="7B32B2"/>
                              </a:gs>
                              <a:gs pos="100000">
                                <a:srgbClr val="401A5D"/>
                              </a:gs>
                            </a:gsLst>
                            <a:lin scaled="0"/>
                          </a:gradFill>
                          <a:latin typeface="Times New Roman" panose="02020603050405020304" charset="0"/>
                          <a:cs typeface="Times New Roman" panose="02020603050405020304" charset="0"/>
                        </a:rPr>
                        <a:t>11.350</a:t>
                      </a:r>
                      <a:endParaRPr lang="en-US" altLang="en-US" sz="900" b="1">
                        <a:gradFill>
                          <a:gsLst>
                            <a:gs pos="0">
                              <a:srgbClr val="7B32B2"/>
                            </a:gs>
                            <a:gs pos="100000">
                              <a:srgbClr val="401A5D"/>
                            </a:gs>
                          </a:gsLst>
                          <a:lin scaled="0"/>
                        </a:gra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gradFill>
                            <a:gsLst>
                              <a:gs pos="0">
                                <a:srgbClr val="7B32B2"/>
                              </a:gs>
                              <a:gs pos="100000">
                                <a:srgbClr val="401A5D"/>
                              </a:gs>
                            </a:gsLst>
                            <a:lin scaled="0"/>
                          </a:gradFill>
                          <a:latin typeface="Times New Roman" panose="02020603050405020304" charset="0"/>
                          <a:cs typeface="Times New Roman" panose="02020603050405020304" charset="0"/>
                        </a:rPr>
                        <a:t>3.450	-37.345</a:t>
                      </a:r>
                      <a:endParaRPr lang="en-US" altLang="en-US" sz="900" b="1">
                        <a:gradFill>
                          <a:gsLst>
                            <a:gs pos="0">
                              <a:srgbClr val="7B32B2"/>
                            </a:gs>
                            <a:gs pos="100000">
                              <a:srgbClr val="401A5D"/>
                            </a:gs>
                          </a:gsLst>
                          <a:lin scaled="0"/>
                        </a:gra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gradFill>
                            <a:gsLst>
                              <a:gs pos="0">
                                <a:srgbClr val="7B32B2"/>
                              </a:gs>
                              <a:gs pos="100000">
                                <a:srgbClr val="401A5D"/>
                              </a:gs>
                            </a:gsLst>
                            <a:lin scaled="0"/>
                          </a:gradFill>
                          <a:latin typeface="Times New Roman" panose="02020603050405020304" charset="0"/>
                          <a:cs typeface="Times New Roman" panose="02020603050405020304" charset="0"/>
                        </a:rPr>
                        <a:t>＜.001</a:t>
                      </a:r>
                      <a:endParaRPr lang="en-US" altLang="en-US" sz="900" b="1">
                        <a:gradFill>
                          <a:gsLst>
                            <a:gs pos="0">
                              <a:srgbClr val="7B32B2"/>
                            </a:gs>
                            <a:gs pos="100000">
                              <a:srgbClr val="401A5D"/>
                            </a:gs>
                          </a:gsLst>
                          <a:lin scaled="0"/>
                        </a:gra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cap="flat">
                      <a:noFill/>
                    </a:lnR>
                    <a:lnT cap="flat">
                      <a:noFill/>
                    </a:lnT>
                    <a:lnB cap="flat">
                      <a:noFill/>
                    </a:lnB>
                    <a:lnTlToBr>
                      <a:noFill/>
                    </a:lnTlToBr>
                    <a:lnBlToTr>
                      <a:noFill/>
                    </a:lnBlToTr>
                    <a:noFill/>
                  </a:tcPr>
                </a:tc>
              </a:tr>
              <a:tr h="137160">
                <a:tc>
                  <a:txBody>
                    <a:bodyPr/>
                    <a:p>
                      <a:pPr indent="0">
                        <a:buNone/>
                      </a:pPr>
                      <a:r>
                        <a:rPr lang="en-US" sz="900" b="1">
                          <a:gradFill>
                            <a:gsLst>
                              <a:gs pos="0">
                                <a:srgbClr val="7B32B2"/>
                              </a:gs>
                              <a:gs pos="100000">
                                <a:srgbClr val="401A5D"/>
                              </a:gs>
                            </a:gsLst>
                            <a:lin scaled="0"/>
                          </a:gradFill>
                          <a:latin typeface="Times New Roman" panose="02020603050405020304" charset="0"/>
                          <a:cs typeface="Times New Roman" panose="02020603050405020304" charset="0"/>
                        </a:rPr>
                        <a:t>≤7days</a:t>
                      </a:r>
                      <a:endParaRPr lang="en-US" altLang="en-US" sz="900" b="1">
                        <a:gradFill>
                          <a:gsLst>
                            <a:gs pos="0">
                              <a:srgbClr val="7B32B2"/>
                            </a:gs>
                            <a:gs pos="100000">
                              <a:srgbClr val="401A5D"/>
                            </a:gs>
                          </a:gsLst>
                          <a:lin scaled="0"/>
                        </a:gra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gradFill>
                            <a:gsLst>
                              <a:gs pos="0">
                                <a:srgbClr val="7B32B2"/>
                              </a:gs>
                              <a:gs pos="100000">
                                <a:srgbClr val="401A5D"/>
                              </a:gs>
                            </a:gsLst>
                            <a:lin scaled="0"/>
                          </a:gradFill>
                          <a:latin typeface="Times New Roman" panose="02020603050405020304" charset="0"/>
                          <a:cs typeface="Times New Roman" panose="02020603050405020304" charset="0"/>
                        </a:rPr>
                        <a:t>Ref.</a:t>
                      </a:r>
                      <a:endParaRPr lang="en-US" altLang="en-US" sz="900" b="1">
                        <a:gradFill>
                          <a:gsLst>
                            <a:gs pos="0">
                              <a:srgbClr val="7B32B2"/>
                            </a:gs>
                            <a:gs pos="100000">
                              <a:srgbClr val="401A5D"/>
                            </a:gs>
                          </a:gsLst>
                          <a:lin scaled="0"/>
                        </a:gra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gradFill>
                            <a:gsLst>
                              <a:gs pos="0">
                                <a:srgbClr val="7B32B2"/>
                              </a:gs>
                              <a:gs pos="100000">
                                <a:srgbClr val="401A5D"/>
                              </a:gs>
                            </a:gsLst>
                            <a:lin scaled="0"/>
                          </a:gradFill>
                          <a:latin typeface="Times New Roman" panose="02020603050405020304" charset="0"/>
                          <a:cs typeface="Times New Roman" panose="02020603050405020304" charset="0"/>
                        </a:rPr>
                        <a:t>Ref.</a:t>
                      </a:r>
                      <a:endParaRPr lang="en-US" altLang="en-US" sz="900" b="1">
                        <a:gradFill>
                          <a:gsLst>
                            <a:gs pos="0">
                              <a:srgbClr val="7B32B2"/>
                            </a:gs>
                            <a:gs pos="100000">
                              <a:srgbClr val="401A5D"/>
                            </a:gs>
                          </a:gsLst>
                          <a:lin scaled="0"/>
                        </a:gra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gradFill>
                            <a:gsLst>
                              <a:gs pos="0">
                                <a:srgbClr val="7B32B2"/>
                              </a:gs>
                              <a:gs pos="100000">
                                <a:srgbClr val="401A5D"/>
                              </a:gs>
                            </a:gsLst>
                            <a:lin scaled="0"/>
                          </a:gradFill>
                          <a:latin typeface="Times New Roman" panose="02020603050405020304" charset="0"/>
                          <a:cs typeface="Times New Roman" panose="02020603050405020304" charset="0"/>
                        </a:rPr>
                        <a:t> </a:t>
                      </a:r>
                      <a:endParaRPr lang="en-US" altLang="en-US" sz="900" b="1">
                        <a:gradFill>
                          <a:gsLst>
                            <a:gs pos="0">
                              <a:srgbClr val="7B32B2"/>
                            </a:gs>
                            <a:gs pos="100000">
                              <a:srgbClr val="401A5D"/>
                            </a:gs>
                          </a:gsLst>
                          <a:lin scaled="0"/>
                        </a:gra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cap="flat">
                      <a:noFill/>
                    </a:lnR>
                    <a:lnT cap="flat">
                      <a:noFill/>
                    </a:lnT>
                    <a:lnB cap="flat">
                      <a:noFill/>
                    </a:lnB>
                    <a:lnTlToBr>
                      <a:noFill/>
                    </a:lnTlToBr>
                    <a:lnBlToTr>
                      <a:noFill/>
                    </a:lnBlToTr>
                    <a:noFill/>
                  </a:tcPr>
                </a:tc>
              </a:tr>
              <a:tr h="137160">
                <a:tc>
                  <a:txBody>
                    <a:bodyPr/>
                    <a:p>
                      <a:pPr indent="0">
                        <a:buNone/>
                      </a:pPr>
                      <a:r>
                        <a:rPr lang="en-US" sz="900" b="0">
                          <a:latin typeface="Times New Roman" panose="02020603050405020304" charset="0"/>
                          <a:cs typeface="Times New Roman" panose="02020603050405020304" charset="0"/>
                        </a:rPr>
                        <a:t>Means of detecting symptoms</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 </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 </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 </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cap="flat">
                      <a:noFill/>
                    </a:lnR>
                    <a:lnT cap="flat">
                      <a:noFill/>
                    </a:lnT>
                    <a:lnB cap="flat">
                      <a:noFill/>
                    </a:lnB>
                    <a:lnTlToBr>
                      <a:noFill/>
                    </a:lnTlToBr>
                    <a:lnBlToTr>
                      <a:noFill/>
                    </a:lnBlToTr>
                    <a:noFill/>
                  </a:tcPr>
                </a:tc>
              </a:tr>
              <a:tr h="137160">
                <a:tc>
                  <a:txBody>
                    <a:bodyPr/>
                    <a:p>
                      <a:pPr indent="0">
                        <a:buNone/>
                      </a:pPr>
                      <a:r>
                        <a:rPr lang="en-US" sz="900" b="0">
                          <a:latin typeface="Times New Roman" panose="02020603050405020304" charset="0"/>
                          <a:cs typeface="Times New Roman" panose="02020603050405020304" charset="0"/>
                        </a:rPr>
                        <a:t>Routine physical examination</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.208</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0.045-0.967</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.045</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274320">
                <a:tc>
                  <a:txBody>
                    <a:bodyPr/>
                    <a:p>
                      <a:pPr indent="0">
                        <a:buNone/>
                      </a:pPr>
                      <a:r>
                        <a:rPr lang="en-US" sz="900" b="0">
                          <a:latin typeface="Times New Roman" panose="02020603050405020304" charset="0"/>
                          <a:cs typeface="Times New Roman" panose="02020603050405020304" charset="0"/>
                        </a:rPr>
                        <a:t>Free breast cancer screening</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.131</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0.010	-1.686</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.119</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37160">
                <a:tc>
                  <a:txBody>
                    <a:bodyPr/>
                    <a:p>
                      <a:pPr indent="0">
                        <a:buNone/>
                      </a:pPr>
                      <a:r>
                        <a:rPr lang="en-US" sz="900" b="0">
                          <a:latin typeface="Times New Roman" panose="02020603050405020304" charset="0"/>
                          <a:cs typeface="Times New Roman" panose="02020603050405020304" charset="0"/>
                        </a:rPr>
                        <a:t>Symptoms discovered by accident</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Ref.</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Ref.</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 </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cap="flat">
                      <a:noFill/>
                    </a:lnR>
                    <a:lnT cap="flat">
                      <a:noFill/>
                    </a:lnT>
                    <a:lnB cap="flat">
                      <a:noFill/>
                    </a:lnB>
                    <a:lnTlToBr>
                      <a:noFill/>
                    </a:lnTlToBr>
                    <a:lnBlToTr>
                      <a:noFill/>
                    </a:lnBlToTr>
                    <a:noFill/>
                  </a:tcPr>
                </a:tc>
              </a:tr>
              <a:tr h="274320">
                <a:tc>
                  <a:txBody>
                    <a:bodyPr/>
                    <a:p>
                      <a:pPr indent="0">
                        <a:buNone/>
                      </a:pPr>
                      <a:r>
                        <a:rPr lang="en-US" sz="900" b="0">
                          <a:latin typeface="Times New Roman" panose="02020603050405020304" charset="0"/>
                          <a:cs typeface="Times New Roman" panose="02020603050405020304" charset="0"/>
                        </a:rPr>
                        <a:t>Critical healthy literacy</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.676</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solidFill>
                      <a:srgbClr val="FFFFFF"/>
                    </a:solidFill>
                  </a:tcPr>
                </a:tc>
                <a:tc>
                  <a:txBody>
                    <a:bodyPr/>
                    <a:p>
                      <a:pPr indent="0">
                        <a:buNone/>
                      </a:pPr>
                      <a:r>
                        <a:rPr lang="en-US" sz="900" b="0">
                          <a:latin typeface="Times New Roman" panose="02020603050405020304" charset="0"/>
                          <a:cs typeface="Times New Roman" panose="02020603050405020304" charset="0"/>
                        </a:rPr>
                        <a:t>0.506	-0.904</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.008</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37160">
                <a:tc>
                  <a:txBody>
                    <a:bodyPr/>
                    <a:p>
                      <a:pPr indent="0">
                        <a:buNone/>
                      </a:pPr>
                      <a:r>
                        <a:rPr lang="en-US" sz="900" b="0">
                          <a:latin typeface="Times New Roman" panose="02020603050405020304" charset="0"/>
                          <a:cs typeface="Times New Roman" panose="02020603050405020304" charset="0"/>
                        </a:rPr>
                        <a:t>Friend support</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0">
                          <a:latin typeface="Times New Roman" panose="02020603050405020304" charset="0"/>
                          <a:cs typeface="Times New Roman" panose="02020603050405020304" charset="0"/>
                        </a:rPr>
                        <a:t>.921</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buNone/>
                      </a:pPr>
                      <a:r>
                        <a:rPr lang="en-US" sz="900" b="0">
                          <a:latin typeface="Times New Roman" panose="02020603050405020304" charset="0"/>
                          <a:cs typeface="Times New Roman" panose="02020603050405020304" charset="0"/>
                        </a:rPr>
                        <a:t>0.855-0.993</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1">
                          <a:latin typeface="Times New Roman" panose="02020603050405020304" charset="0"/>
                          <a:cs typeface="Times New Roman" panose="02020603050405020304" charset="0"/>
                        </a:rPr>
                        <a:t>.033</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14" name="图片 13"/>
          <p:cNvPicPr>
            <a:picLocks noChangeAspect="1"/>
          </p:cNvPicPr>
          <p:nvPr>
            <p:custDataLst>
              <p:tags r:id="rId3"/>
            </p:custDataLst>
          </p:nvPr>
        </p:nvPicPr>
        <p:blipFill>
          <a:blip r:embed="rId4"/>
          <a:stretch>
            <a:fillRect/>
          </a:stretch>
        </p:blipFill>
        <p:spPr>
          <a:xfrm>
            <a:off x="243205" y="3655060"/>
            <a:ext cx="5275580" cy="542290"/>
          </a:xfrm>
          <a:prstGeom prst="rect">
            <a:avLst/>
          </a:prstGeom>
          <a:effectLst>
            <a:glow rad="101600">
              <a:srgbClr val="7030A0">
                <a:alpha val="40000"/>
              </a:srgbClr>
            </a:glow>
            <a:outerShdw blurRad="63500" sx="102000" sy="102000" algn="ctr" rotWithShape="0">
              <a:srgbClr val="7030A0">
                <a:alpha val="40000"/>
              </a:srgbClr>
            </a:outerShdw>
          </a:effectLst>
        </p:spPr>
      </p:pic>
      <p:sp>
        <p:nvSpPr>
          <p:cNvPr id="18" name="文本框 17" descr="7b0a2020202022776f7264617274223a20227b5c2269645c223a32353030313233312c5c227469645c223a31333530367d220a7d0a"/>
          <p:cNvSpPr txBox="1"/>
          <p:nvPr>
            <p:custDataLst>
              <p:tags r:id="rId5"/>
            </p:custDataLst>
          </p:nvPr>
        </p:nvSpPr>
        <p:spPr>
          <a:xfrm>
            <a:off x="7411720" y="259715"/>
            <a:ext cx="4531360" cy="396240"/>
          </a:xfrm>
          <a:prstGeom prst="rect">
            <a:avLst/>
          </a:prstGeom>
          <a:solidFill>
            <a:schemeClr val="bg1"/>
          </a:solidFill>
        </p:spPr>
        <p:txBody>
          <a:bodyPr wrap="square" rtlCol="0" anchor="t">
            <a:noAutofit/>
          </a:bodyPr>
          <a:p>
            <a:pPr algn="just">
              <a:buClrTx/>
              <a:buSzTx/>
              <a:buFontTx/>
            </a:pPr>
            <a:r>
              <a:rPr lang="en-US" altLang="zh-CN" b="1">
                <a:gradFill>
                  <a:gsLst>
                    <a:gs pos="0">
                      <a:srgbClr val="8684E2"/>
                    </a:gs>
                    <a:gs pos="100000">
                      <a:srgbClr val="7042AF"/>
                    </a:gs>
                  </a:gsLst>
                  <a:lin ang="5400000" scaled="1"/>
                </a:gradFill>
                <a:effectLst>
                  <a:outerShdw dist="63500" dir="3000000" algn="l" rotWithShape="0">
                    <a:srgbClr val="B64E8B">
                      <a:alpha val="39000"/>
                    </a:srgbClr>
                  </a:outerShdw>
                </a:effectLst>
                <a:ea typeface="汉仪正圆-85W" panose="00020600040101010101" charset="-122"/>
                <a:cs typeface="+mn-lt"/>
                <a:sym typeface="+mn-ea"/>
              </a:rPr>
              <a:t>Table 2 </a:t>
            </a:r>
            <a:r>
              <a:rPr lang="en-US" altLang="zh-CN">
                <a:solidFill>
                  <a:schemeClr val="tx1"/>
                </a:solidFill>
                <a:effectLst/>
                <a:ea typeface="汉仪正圆-85W" panose="00020600040101010101" charset="-122"/>
                <a:cs typeface="+mn-lt"/>
                <a:sym typeface="+mn-ea"/>
              </a:rPr>
              <a:t>The influence of patient delay on disease characteristics</a:t>
            </a:r>
            <a:endParaRPr lang="en-US" altLang="zh-CN">
              <a:effectLst/>
              <a:ea typeface="汉仪正圆-85W" panose="00020600040101010101" charset="-122"/>
              <a:cs typeface="+mn-lt"/>
            </a:endParaRPr>
          </a:p>
        </p:txBody>
      </p:sp>
      <p:pic>
        <p:nvPicPr>
          <p:cNvPr id="4" name="图片 3"/>
          <p:cNvPicPr>
            <a:picLocks noChangeAspect="1"/>
          </p:cNvPicPr>
          <p:nvPr>
            <p:custDataLst>
              <p:tags r:id="rId6"/>
            </p:custDataLst>
          </p:nvPr>
        </p:nvPicPr>
        <p:blipFill>
          <a:blip r:embed="rId7"/>
          <a:stretch>
            <a:fillRect/>
          </a:stretch>
        </p:blipFill>
        <p:spPr>
          <a:xfrm>
            <a:off x="6666230" y="2169160"/>
            <a:ext cx="1299210" cy="1238250"/>
          </a:xfrm>
          <a:prstGeom prst="rect">
            <a:avLst/>
          </a:prstGeom>
        </p:spPr>
      </p:pic>
      <p:graphicFrame>
        <p:nvGraphicFramePr>
          <p:cNvPr id="5" name="表格 4"/>
          <p:cNvGraphicFramePr/>
          <p:nvPr>
            <p:custDataLst>
              <p:tags r:id="rId8"/>
            </p:custDataLst>
          </p:nvPr>
        </p:nvGraphicFramePr>
        <p:xfrm>
          <a:off x="6666865" y="951230"/>
          <a:ext cx="5276215" cy="2576830"/>
        </p:xfrm>
        <a:graphic>
          <a:graphicData uri="http://schemas.openxmlformats.org/drawingml/2006/table">
            <a:tbl>
              <a:tblPr/>
              <a:tblGrid>
                <a:gridCol w="1472565"/>
                <a:gridCol w="1321435"/>
                <a:gridCol w="1223645"/>
                <a:gridCol w="485140"/>
                <a:gridCol w="773430"/>
              </a:tblGrid>
              <a:tr h="286385">
                <a:tc>
                  <a:txBody>
                    <a:bodyPr/>
                    <a:p>
                      <a:pPr indent="0">
                        <a:buNone/>
                      </a:pPr>
                      <a:r>
                        <a:rPr lang="en-US" sz="900" b="1">
                          <a:latin typeface="Times New Roman" panose="02020603050405020304" charset="0"/>
                          <a:cs typeface="Times New Roman" panose="02020603050405020304" charset="0"/>
                        </a:rPr>
                        <a:t>Variables</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1">
                          <a:latin typeface="Times New Roman" panose="02020603050405020304" charset="0"/>
                          <a:cs typeface="Times New Roman" panose="02020603050405020304" charset="0"/>
                        </a:rPr>
                        <a:t>Non-patient delay group</a:t>
                      </a:r>
                      <a:r>
                        <a:rPr lang="en-US" sz="900" b="1" i="1">
                          <a:latin typeface="Times New Roman" panose="02020603050405020304" charset="0"/>
                          <a:cs typeface="Times New Roman" panose="02020603050405020304" charset="0"/>
                        </a:rPr>
                        <a:t>n</a:t>
                      </a:r>
                      <a:r>
                        <a:rPr lang="en-US" sz="900" b="1">
                          <a:latin typeface="Times New Roman" panose="02020603050405020304" charset="0"/>
                          <a:cs typeface="Times New Roman" panose="02020603050405020304" charset="0"/>
                        </a:rPr>
                        <a:t>（%）</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1">
                          <a:latin typeface="Times New Roman" panose="02020603050405020304" charset="0"/>
                          <a:cs typeface="Times New Roman" panose="02020603050405020304" charset="0"/>
                        </a:rPr>
                        <a:t>Patient delay group </a:t>
                      </a:r>
                      <a:r>
                        <a:rPr lang="en-US" sz="900" b="1" i="1">
                          <a:latin typeface="Times New Roman" panose="02020603050405020304" charset="0"/>
                          <a:cs typeface="Times New Roman" panose="02020603050405020304" charset="0"/>
                        </a:rPr>
                        <a:t>n</a:t>
                      </a:r>
                      <a:r>
                        <a:rPr lang="en-US" sz="900" b="1">
                          <a:latin typeface="Times New Roman" panose="02020603050405020304" charset="0"/>
                          <a:cs typeface="Times New Roman" panose="02020603050405020304" charset="0"/>
                        </a:rPr>
                        <a:t>（%）</a:t>
                      </a:r>
                      <a:endParaRPr lang="en-US" altLang="en-US" sz="900" b="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1" i="1">
                          <a:latin typeface="Symbol" panose="05050102010706020507" charset="0"/>
                          <a:cs typeface="Symbol" panose="05050102010706020507" charset="0"/>
                        </a:rPr>
                        <a:t>c</a:t>
                      </a:r>
                      <a:r>
                        <a:rPr lang="en-US" sz="900" b="1" i="1" baseline="30000">
                          <a:latin typeface="Times New Roman" panose="02020603050405020304" charset="0"/>
                          <a:cs typeface="Times New Roman" panose="02020603050405020304" charset="0"/>
                        </a:rPr>
                        <a:t>2</a:t>
                      </a:r>
                      <a:endParaRPr lang="en-US" altLang="en-US" sz="900" b="1" i="1">
                        <a:latin typeface="Symbol" panose="05050102010706020507" charset="0"/>
                        <a:ea typeface="Symbol" panose="05050102010706020507" charset="0"/>
                        <a:cs typeface="Symbol" panose="05050102010706020507" charset="0"/>
                      </a:endParaRPr>
                    </a:p>
                  </a:txBody>
                  <a:tcPr marL="68580" marR="68580" marT="0" marB="0" vert="horz" anchor="ctr" anchorCtr="0">
                    <a:lnL>
                      <a:noFill/>
                    </a:lnL>
                    <a:lnR>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1" i="1">
                          <a:latin typeface="Times New Roman" panose="02020603050405020304" charset="0"/>
                          <a:cs typeface="Times New Roman" panose="02020603050405020304" charset="0"/>
                        </a:rPr>
                        <a:t>P-</a:t>
                      </a:r>
                      <a:r>
                        <a:rPr lang="en-US" sz="900" b="1">
                          <a:latin typeface="Times New Roman" panose="02020603050405020304" charset="0"/>
                          <a:cs typeface="Times New Roman" panose="02020603050405020304" charset="0"/>
                        </a:rPr>
                        <a:t>value</a:t>
                      </a:r>
                      <a:endParaRPr lang="en-US" altLang="en-US" sz="900" b="1" i="1">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cap="flat">
                      <a:noFill/>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2875">
                <a:tc>
                  <a:txBody>
                    <a:bodyPr/>
                    <a:p>
                      <a:pPr indent="0">
                        <a:buNone/>
                      </a:pPr>
                      <a:r>
                        <a:rPr lang="en-US" sz="900" b="1">
                          <a:solidFill>
                            <a:srgbClr val="990099"/>
                          </a:solidFill>
                          <a:latin typeface="Times New Roman" panose="02020603050405020304" charset="0"/>
                          <a:cs typeface="Times New Roman" panose="02020603050405020304" charset="0"/>
                        </a:rPr>
                        <a:t>Tumor diameter</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p>
                      <a:pPr indent="0">
                        <a:buNone/>
                      </a:pPr>
                      <a:r>
                        <a:rPr lang="en-US" sz="900" b="1">
                          <a:solidFill>
                            <a:srgbClr val="990099"/>
                          </a:solidFill>
                          <a:latin typeface="Times New Roman" panose="02020603050405020304" charset="0"/>
                          <a:cs typeface="Times New Roman" panose="02020603050405020304" charset="0"/>
                        </a:rPr>
                        <a:t> </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 </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7.304</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.026</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w="12700" cap="flat" cmpd="sng">
                      <a:solidFill>
                        <a:srgbClr val="080000"/>
                      </a:solidFill>
                      <a:prstDash val="solid"/>
                      <a:headEnd type="none" w="med" len="med"/>
                      <a:tailEnd type="none" w="med" len="med"/>
                    </a:lnT>
                    <a:lnB cap="flat">
                      <a:noFill/>
                    </a:lnB>
                    <a:lnTlToBr>
                      <a:noFill/>
                    </a:lnTlToBr>
                    <a:lnBlToTr>
                      <a:noFill/>
                    </a:lnBlToTr>
                    <a:noFill/>
                  </a:tcPr>
                </a:tc>
              </a:tr>
              <a:tr h="143510">
                <a:tc>
                  <a:txBody>
                    <a:bodyPr/>
                    <a:p>
                      <a:pPr indent="0" algn="ctr">
                        <a:buNone/>
                      </a:pPr>
                      <a:r>
                        <a:rPr lang="en-US" sz="900" b="1">
                          <a:solidFill>
                            <a:srgbClr val="990099"/>
                          </a:solidFill>
                          <a:latin typeface="Times New Roman" panose="02020603050405020304" charset="0"/>
                          <a:cs typeface="Times New Roman" panose="02020603050405020304" charset="0"/>
                        </a:rPr>
                        <a:t>≤2cm</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94（52.2）</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41（38.7）</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 </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 </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43510">
                <a:tc>
                  <a:txBody>
                    <a:bodyPr/>
                    <a:p>
                      <a:pPr indent="0" algn="ctr">
                        <a:buNone/>
                      </a:pPr>
                      <a:r>
                        <a:rPr lang="en-US" sz="900" b="1">
                          <a:solidFill>
                            <a:srgbClr val="990099"/>
                          </a:solidFill>
                          <a:latin typeface="Times New Roman" panose="02020603050405020304" charset="0"/>
                          <a:cs typeface="Times New Roman" panose="02020603050405020304" charset="0"/>
                        </a:rPr>
                        <a:t>&gt;2cm，≤5cm</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71（39.4）</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47（44.3）</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 </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 </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42875">
                <a:tc>
                  <a:txBody>
                    <a:bodyPr/>
                    <a:p>
                      <a:pPr indent="0" algn="ctr">
                        <a:buNone/>
                      </a:pPr>
                      <a:r>
                        <a:rPr lang="en-US" sz="900" b="1">
                          <a:solidFill>
                            <a:srgbClr val="990099"/>
                          </a:solidFill>
                          <a:latin typeface="Times New Roman" panose="02020603050405020304" charset="0"/>
                          <a:cs typeface="Times New Roman" panose="02020603050405020304" charset="0"/>
                        </a:rPr>
                        <a:t>&gt;5cm</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15（8.3）</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18（17.0）</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 </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 </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43510">
                <a:tc>
                  <a:txBody>
                    <a:bodyPr/>
                    <a:p>
                      <a:pPr indent="0">
                        <a:buNone/>
                      </a:pPr>
                      <a:r>
                        <a:rPr lang="en-US" sz="900" b="0">
                          <a:latin typeface="Times New Roman" panose="02020603050405020304" charset="0"/>
                          <a:cs typeface="Times New Roman" panose="02020603050405020304" charset="0"/>
                        </a:rPr>
                        <a:t>TNM Staging</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42875">
                <a:tc>
                  <a:txBody>
                    <a:bodyPr/>
                    <a:p>
                      <a:pPr indent="0" algn="ctr">
                        <a:buNone/>
                      </a:pPr>
                      <a:r>
                        <a:rPr lang="en-US" sz="900" b="0">
                          <a:latin typeface="Times New Roman" panose="02020603050405020304" charset="0"/>
                          <a:cs typeface="Times New Roman" panose="02020603050405020304" charset="0"/>
                        </a:rPr>
                        <a:t>0</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3（1.7）</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0（0.0）</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4.321</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.364</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42875">
                <a:tc>
                  <a:txBody>
                    <a:bodyPr/>
                    <a:p>
                      <a:pPr indent="0" algn="ctr">
                        <a:buNone/>
                      </a:pPr>
                      <a:r>
                        <a:rPr lang="en-US" sz="900" b="0">
                          <a:latin typeface="Times New Roman" panose="02020603050405020304" charset="0"/>
                          <a:cs typeface="Times New Roman" panose="02020603050405020304" charset="0"/>
                        </a:rPr>
                        <a:t>Ⅰ</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40（22.2）</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20（18.9）</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42875">
                <a:tc>
                  <a:txBody>
                    <a:bodyPr/>
                    <a:p>
                      <a:pPr indent="0" algn="ctr">
                        <a:buNone/>
                      </a:pPr>
                      <a:r>
                        <a:rPr lang="en-US" sz="900" b="0">
                          <a:latin typeface="Times New Roman" panose="02020603050405020304" charset="0"/>
                          <a:cs typeface="Times New Roman" panose="02020603050405020304" charset="0"/>
                        </a:rPr>
                        <a:t>Ⅱ</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87（48.3）</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50（47.2）</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42875">
                <a:tc>
                  <a:txBody>
                    <a:bodyPr/>
                    <a:p>
                      <a:pPr indent="0" algn="ctr">
                        <a:buNone/>
                      </a:pPr>
                      <a:r>
                        <a:rPr lang="en-US" sz="900" b="0">
                          <a:latin typeface="Times New Roman" panose="02020603050405020304" charset="0"/>
                          <a:cs typeface="Times New Roman" panose="02020603050405020304" charset="0"/>
                        </a:rPr>
                        <a:t>Ⅲ</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23（12.8）</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21（19.8）</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43510">
                <a:tc>
                  <a:txBody>
                    <a:bodyPr/>
                    <a:p>
                      <a:pPr indent="0" algn="ctr">
                        <a:buNone/>
                      </a:pPr>
                      <a:r>
                        <a:rPr lang="en-US" sz="900" b="0">
                          <a:latin typeface="Times New Roman" panose="02020603050405020304" charset="0"/>
                          <a:cs typeface="Times New Roman" panose="02020603050405020304" charset="0"/>
                        </a:rPr>
                        <a:t>Ⅳ</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27（15.0）</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15（14.2）</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42875">
                <a:tc>
                  <a:txBody>
                    <a:bodyPr/>
                    <a:p>
                      <a:pPr indent="0">
                        <a:buNone/>
                      </a:pPr>
                      <a:r>
                        <a:rPr lang="en-US" sz="900" b="1">
                          <a:solidFill>
                            <a:srgbClr val="990099"/>
                          </a:solidFill>
                          <a:latin typeface="Times New Roman" panose="02020603050405020304" charset="0"/>
                          <a:cs typeface="Times New Roman" panose="02020603050405020304" charset="0"/>
                        </a:rPr>
                        <a:t>Lymphatic metastasis</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 </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 </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4.226</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.040</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43510">
                <a:tc>
                  <a:txBody>
                    <a:bodyPr/>
                    <a:p>
                      <a:pPr indent="0" algn="ctr">
                        <a:buNone/>
                      </a:pPr>
                      <a:r>
                        <a:rPr lang="en-US" sz="900" b="1">
                          <a:solidFill>
                            <a:srgbClr val="990099"/>
                          </a:solidFill>
                          <a:latin typeface="Times New Roman" panose="02020603050405020304" charset="0"/>
                          <a:cs typeface="Times New Roman" panose="02020603050405020304" charset="0"/>
                        </a:rPr>
                        <a:t>No</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87（48.3）</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38（35.8）</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 </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 </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43510">
                <a:tc>
                  <a:txBody>
                    <a:bodyPr/>
                    <a:p>
                      <a:pPr indent="0" algn="ctr">
                        <a:buNone/>
                      </a:pPr>
                      <a:r>
                        <a:rPr lang="en-US" sz="900" b="1">
                          <a:solidFill>
                            <a:srgbClr val="990099"/>
                          </a:solidFill>
                          <a:latin typeface="Times New Roman" panose="02020603050405020304" charset="0"/>
                          <a:cs typeface="Times New Roman" panose="02020603050405020304" charset="0"/>
                        </a:rPr>
                        <a:t>Yes</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93（51.7）</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68（64.2）</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 </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1">
                          <a:solidFill>
                            <a:srgbClr val="990099"/>
                          </a:solidFill>
                          <a:latin typeface="Times New Roman" panose="02020603050405020304" charset="0"/>
                          <a:cs typeface="Times New Roman" panose="02020603050405020304" charset="0"/>
                        </a:rPr>
                        <a:t> </a:t>
                      </a:r>
                      <a:endParaRPr lang="en-US" altLang="en-US" sz="900" b="1">
                        <a:solidFill>
                          <a:srgbClr val="990099"/>
                        </a:solidFill>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42875">
                <a:tc>
                  <a:txBody>
                    <a:bodyPr/>
                    <a:p>
                      <a:pPr indent="0">
                        <a:buNone/>
                      </a:pPr>
                      <a:r>
                        <a:rPr lang="en-US" sz="900" b="0">
                          <a:latin typeface="Times New Roman" panose="02020603050405020304" charset="0"/>
                          <a:cs typeface="Times New Roman" panose="02020603050405020304" charset="0"/>
                        </a:rPr>
                        <a:t>Distant metastasis</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0.440</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.507</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43510">
                <a:tc>
                  <a:txBody>
                    <a:bodyPr/>
                    <a:p>
                      <a:pPr indent="0" algn="ctr">
                        <a:buNone/>
                      </a:pPr>
                      <a:r>
                        <a:rPr lang="en-US" sz="900" b="0">
                          <a:latin typeface="Times New Roman" panose="02020603050405020304" charset="0"/>
                          <a:cs typeface="Times New Roman" panose="02020603050405020304" charset="0"/>
                        </a:rPr>
                        <a:t>No</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151（83.9）</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92（86.8）</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cap="flat">
                      <a:noFill/>
                    </a:lnB>
                    <a:lnTlToBr>
                      <a:noFill/>
                    </a:lnTlToBr>
                    <a:lnBlToTr>
                      <a:noFill/>
                    </a:lnBlToTr>
                    <a:noFill/>
                  </a:tcPr>
                </a:tc>
              </a:tr>
              <a:tr h="142875">
                <a:tc>
                  <a:txBody>
                    <a:bodyPr/>
                    <a:p>
                      <a:pPr indent="0" algn="ctr">
                        <a:buNone/>
                      </a:pPr>
                      <a:r>
                        <a:rPr lang="en-US" sz="900" b="0">
                          <a:latin typeface="Times New Roman" panose="02020603050405020304" charset="0"/>
                          <a:cs typeface="Times New Roman" panose="02020603050405020304" charset="0"/>
                        </a:rPr>
                        <a:t>Yes</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29（16.1）</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ctr" anchorCtr="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14（13.2）</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0">
                          <a:latin typeface="Times New Roman" panose="02020603050405020304" charset="0"/>
                          <a:cs typeface="Times New Roman" panose="02020603050405020304" charset="0"/>
                        </a:rPr>
                        <a:t> </a:t>
                      </a: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900" b="0">
                        <a:latin typeface="Times New Roman" panose="02020603050405020304" charset="0"/>
                        <a:ea typeface="Times New Roman" panose="02020603050405020304" charset="0"/>
                        <a:cs typeface="Times New Roman" panose="02020603050405020304" charset="0"/>
                      </a:endParaRPr>
                    </a:p>
                  </a:txBody>
                  <a:tcPr marL="68580" marR="68580" marT="0" marB="0" vert="horz" anchor="t" anchorCtr="0">
                    <a:lnL>
                      <a:noFill/>
                    </a:lnL>
                    <a:lnR cap="flat">
                      <a:noFill/>
                    </a:lnR>
                    <a:lnT cap="flat">
                      <a:noFill/>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7" name="图片 6"/>
          <p:cNvPicPr>
            <a:picLocks noChangeAspect="1"/>
          </p:cNvPicPr>
          <p:nvPr>
            <p:custDataLst>
              <p:tags r:id="rId9"/>
            </p:custDataLst>
          </p:nvPr>
        </p:nvPicPr>
        <p:blipFill>
          <a:blip r:embed="rId10"/>
          <a:stretch>
            <a:fillRect/>
          </a:stretch>
        </p:blipFill>
        <p:spPr>
          <a:xfrm>
            <a:off x="6666865" y="1224280"/>
            <a:ext cx="5276215" cy="563880"/>
          </a:xfrm>
          <a:prstGeom prst="rect">
            <a:avLst/>
          </a:prstGeom>
          <a:effectLst>
            <a:glow rad="101600">
              <a:srgbClr val="7030A0">
                <a:alpha val="40000"/>
              </a:srgbClr>
            </a:glow>
            <a:outerShdw blurRad="63500" sx="102000" sy="102000" algn="ctr" rotWithShape="0">
              <a:srgbClr val="7030A0">
                <a:alpha val="40000"/>
              </a:srgbClr>
            </a:outerShdw>
          </a:effectLst>
        </p:spPr>
      </p:pic>
      <p:pic>
        <p:nvPicPr>
          <p:cNvPr id="9" name="图片 8"/>
          <p:cNvPicPr>
            <a:picLocks noChangeAspect="1"/>
          </p:cNvPicPr>
          <p:nvPr>
            <p:custDataLst>
              <p:tags r:id="rId11"/>
            </p:custDataLst>
          </p:nvPr>
        </p:nvPicPr>
        <p:blipFill>
          <a:blip r:embed="rId12"/>
          <a:stretch>
            <a:fillRect/>
          </a:stretch>
        </p:blipFill>
        <p:spPr>
          <a:xfrm>
            <a:off x="6666230" y="2681605"/>
            <a:ext cx="5276850" cy="416560"/>
          </a:xfrm>
          <a:prstGeom prst="rect">
            <a:avLst/>
          </a:prstGeom>
          <a:effectLst>
            <a:glow rad="101600">
              <a:srgbClr val="7030A0">
                <a:alpha val="40000"/>
              </a:srgbClr>
            </a:glow>
            <a:outerShdw blurRad="63500" sx="102000" sy="102000" algn="ctr" rotWithShape="0">
              <a:srgbClr val="7030A0">
                <a:alpha val="40000"/>
              </a:srgbClr>
            </a:outerShdw>
          </a:effectLst>
        </p:spPr>
      </p:pic>
      <p:sp>
        <p:nvSpPr>
          <p:cNvPr id="16" name="文本框 15" descr="7b0a2020202022776f7264617274223a20227b5c2269645c223a32353030313233312c5c227469645c223a31333530367d220a7d0a"/>
          <p:cNvSpPr txBox="1"/>
          <p:nvPr>
            <p:custDataLst>
              <p:tags r:id="rId13"/>
            </p:custDataLst>
          </p:nvPr>
        </p:nvSpPr>
        <p:spPr>
          <a:xfrm>
            <a:off x="243205" y="1429385"/>
            <a:ext cx="5047615" cy="640715"/>
          </a:xfrm>
          <a:prstGeom prst="rect">
            <a:avLst/>
          </a:prstGeom>
          <a:solidFill>
            <a:schemeClr val="bg1"/>
          </a:solidFill>
        </p:spPr>
        <p:txBody>
          <a:bodyPr wrap="square" rtlCol="0" anchor="t">
            <a:noAutofit/>
          </a:bodyPr>
          <a:p>
            <a:pPr algn="just"/>
            <a:r>
              <a:rPr lang="en-US" altLang="zh-CN" b="1">
                <a:gradFill>
                  <a:gsLst>
                    <a:gs pos="0">
                      <a:srgbClr val="8684E2"/>
                    </a:gs>
                    <a:gs pos="100000">
                      <a:srgbClr val="7042AF"/>
                    </a:gs>
                  </a:gsLst>
                  <a:lin ang="5400000" scaled="1"/>
                </a:gradFill>
                <a:effectLst>
                  <a:outerShdw dist="63500" dir="3000000" algn="l" rotWithShape="0">
                    <a:srgbClr val="B64E8B">
                      <a:alpha val="39000"/>
                    </a:srgbClr>
                  </a:outerShdw>
                </a:effectLst>
                <a:ea typeface="汉仪正圆-85W" panose="00020600040101010101" charset="-122"/>
                <a:cs typeface="+mn-lt"/>
              </a:rPr>
              <a:t>Table 1  </a:t>
            </a:r>
            <a:r>
              <a:rPr lang="en-US" altLang="zh-CN">
                <a:effectLst/>
                <a:ea typeface="汉仪正圆-85W" panose="00020600040101010101" charset="-122"/>
                <a:cs typeface="+mn-lt"/>
              </a:rPr>
              <a:t>Risk factors of patient delay in young breast cancer patients</a:t>
            </a:r>
            <a:endParaRPr lang="en-US" altLang="zh-CN">
              <a:effectLst/>
              <a:ea typeface="汉仪正圆-85W" panose="00020600040101010101" charset="-122"/>
              <a:cs typeface="+mn-lt"/>
            </a:endParaRPr>
          </a:p>
          <a:p>
            <a:pPr algn="just">
              <a:buClrTx/>
              <a:buSzTx/>
              <a:buFontTx/>
            </a:pPr>
            <a:endParaRPr lang="en-US" altLang="zh-CN">
              <a:effectLst/>
              <a:ea typeface="汉仪正圆-85W" panose="00020600040101010101" charset="-122"/>
              <a:cs typeface="+mn-lt"/>
            </a:endParaRPr>
          </a:p>
        </p:txBody>
      </p:sp>
      <p:sp>
        <p:nvSpPr>
          <p:cNvPr id="17" name="文本框 16" descr="7b0a2020202022776f7264617274223a20227b5c2269645c223a32353030313233312c5c227469645c223a31333530367d220a7d0a"/>
          <p:cNvSpPr txBox="1"/>
          <p:nvPr>
            <p:custDataLst>
              <p:tags r:id="rId14"/>
            </p:custDataLst>
          </p:nvPr>
        </p:nvSpPr>
        <p:spPr>
          <a:xfrm>
            <a:off x="7630160" y="3823335"/>
            <a:ext cx="4437380" cy="447675"/>
          </a:xfrm>
          <a:prstGeom prst="rect">
            <a:avLst/>
          </a:prstGeom>
          <a:solidFill>
            <a:schemeClr val="bg1"/>
          </a:solidFill>
        </p:spPr>
        <p:txBody>
          <a:bodyPr wrap="square" rtlCol="0" anchor="t">
            <a:noAutofit/>
          </a:bodyPr>
          <a:p>
            <a:pPr algn="just"/>
            <a:r>
              <a:rPr lang="en-US" altLang="zh-CN" b="1">
                <a:gradFill>
                  <a:gsLst>
                    <a:gs pos="0">
                      <a:srgbClr val="8684E2"/>
                    </a:gs>
                    <a:gs pos="100000">
                      <a:srgbClr val="7042AF"/>
                    </a:gs>
                  </a:gsLst>
                  <a:lin ang="5400000" scaled="1"/>
                </a:gradFill>
                <a:effectLst>
                  <a:outerShdw dist="63500" dir="3000000" algn="l" rotWithShape="0">
                    <a:srgbClr val="B64E8B">
                      <a:alpha val="39000"/>
                    </a:srgbClr>
                  </a:outerShdw>
                </a:effectLst>
                <a:ea typeface="汉仪正圆-85W" panose="00020600040101010101" charset="-122"/>
                <a:cs typeface="+mn-lt"/>
                <a:sym typeface="+mn-ea"/>
              </a:rPr>
              <a:t>Table 3 </a:t>
            </a:r>
            <a:r>
              <a:rPr lang="en-US" altLang="zh-CN">
                <a:effectLst/>
                <a:ea typeface="汉仪正圆-85W" panose="00020600040101010101" charset="-122"/>
                <a:cs typeface="+mn-lt"/>
              </a:rPr>
              <a:t>The influence of patient delay on QoL </a:t>
            </a:r>
            <a:endParaRPr lang="en-US" altLang="zh-CN">
              <a:effectLst/>
              <a:ea typeface="汉仪正圆-85W" panose="00020600040101010101" charset="-122"/>
              <a:cs typeface="+mn-lt"/>
            </a:endParaRPr>
          </a:p>
        </p:txBody>
      </p:sp>
      <p:pic>
        <p:nvPicPr>
          <p:cNvPr id="20" name="图片 19"/>
          <p:cNvPicPr>
            <a:picLocks noChangeAspect="1"/>
          </p:cNvPicPr>
          <p:nvPr>
            <p:custDataLst>
              <p:tags r:id="rId15"/>
            </p:custDataLst>
          </p:nvPr>
        </p:nvPicPr>
        <p:blipFill>
          <a:blip r:embed="rId16"/>
          <a:stretch>
            <a:fillRect/>
          </a:stretch>
        </p:blipFill>
        <p:spPr>
          <a:xfrm>
            <a:off x="6203950" y="4271010"/>
            <a:ext cx="5788025" cy="2408555"/>
          </a:xfrm>
          <a:prstGeom prst="rect">
            <a:avLst/>
          </a:prstGeom>
        </p:spPr>
      </p:pic>
      <p:sp>
        <p:nvSpPr>
          <p:cNvPr id="21" name="TextBox 1"/>
          <p:cNvSpPr txBox="1"/>
          <p:nvPr>
            <p:custDataLst>
              <p:tags r:id="rId17"/>
            </p:custDataLst>
          </p:nvPr>
        </p:nvSpPr>
        <p:spPr>
          <a:xfrm>
            <a:off x="5261815" y="36022"/>
            <a:ext cx="1846580" cy="768350"/>
          </a:xfrm>
          <a:prstGeom prst="rect">
            <a:avLst/>
          </a:prstGeom>
          <a:noFill/>
        </p:spPr>
        <p:txBody>
          <a:bodyPr wrap="none" rtlCol="0">
            <a:spAutoFit/>
          </a:bodyPr>
          <a:p>
            <a:pPr algn="l"/>
            <a:r>
              <a:rPr lang="en-ID" sz="4400" b="1" u="sng" dirty="0">
                <a:solidFill>
                  <a:srgbClr val="7030A0"/>
                </a:solidFill>
              </a:rPr>
              <a:t>Results</a:t>
            </a:r>
            <a:endParaRPr lang="en-ID" sz="4400" b="1" u="sng" dirty="0">
              <a:solidFill>
                <a:srgbClr val="7030A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圆角矩形 9"/>
          <p:cNvSpPr/>
          <p:nvPr>
            <p:custDataLst>
              <p:tags r:id="rId2"/>
            </p:custDataLst>
          </p:nvPr>
        </p:nvSpPr>
        <p:spPr>
          <a:xfrm>
            <a:off x="3274060" y="3783330"/>
            <a:ext cx="7942580" cy="2124710"/>
          </a:xfrm>
          <a:prstGeom prst="roundRect">
            <a:avLst/>
          </a:prstGeom>
          <a:ln w="19050">
            <a:solidFill>
              <a:srgbClr val="7030A0"/>
            </a:solidFill>
          </a:ln>
        </p:spPr>
        <p:style>
          <a:lnRef idx="2">
            <a:schemeClr val="accent4"/>
          </a:lnRef>
          <a:fillRef idx="1">
            <a:schemeClr val="lt1"/>
          </a:fillRef>
          <a:effectRef idx="0">
            <a:schemeClr val="accent4"/>
          </a:effectRef>
          <a:fontRef idx="minor">
            <a:schemeClr val="dk1"/>
          </a:fontRef>
        </p:style>
        <p:txBody>
          <a:bodyPr rtlCol="0" anchor="ctr"/>
          <a:p>
            <a:pPr algn="l"/>
            <a:endParaRPr lang="zh-CN" altLang="en-US" sz="2400">
              <a:latin typeface="Times New Roman" panose="02020603050405020304" charset="0"/>
              <a:cs typeface="Times New Roman" panose="02020603050405020304" charset="0"/>
            </a:endParaRPr>
          </a:p>
        </p:txBody>
      </p:sp>
      <p:sp>
        <p:nvSpPr>
          <p:cNvPr id="17" name="圆角矩形 16"/>
          <p:cNvSpPr/>
          <p:nvPr>
            <p:custDataLst>
              <p:tags r:id="rId3"/>
            </p:custDataLst>
          </p:nvPr>
        </p:nvSpPr>
        <p:spPr>
          <a:xfrm>
            <a:off x="3319780" y="1330960"/>
            <a:ext cx="7897495" cy="1889760"/>
          </a:xfrm>
          <a:prstGeom prst="roundRect">
            <a:avLst/>
          </a:prstGeom>
          <a:ln w="19050">
            <a:solidFill>
              <a:srgbClr val="7030A0"/>
            </a:solidFill>
          </a:ln>
        </p:spPr>
        <p:style>
          <a:lnRef idx="2">
            <a:schemeClr val="accent4"/>
          </a:lnRef>
          <a:fillRef idx="1">
            <a:schemeClr val="lt1"/>
          </a:fillRef>
          <a:effectRef idx="0">
            <a:schemeClr val="accent4"/>
          </a:effectRef>
          <a:fontRef idx="minor">
            <a:schemeClr val="dk1"/>
          </a:fontRef>
        </p:style>
        <p:txBody>
          <a:bodyPr rtlCol="0" anchor="ctr"/>
          <a:p>
            <a:pPr algn="l"/>
            <a:endParaRPr lang="zh-CN" altLang="en-US" sz="2400">
              <a:latin typeface="Times New Roman" panose="02020603050405020304" charset="0"/>
              <a:cs typeface="Times New Roman" panose="02020603050405020304" charset="0"/>
            </a:endParaRPr>
          </a:p>
        </p:txBody>
      </p:sp>
      <p:sp>
        <p:nvSpPr>
          <p:cNvPr id="2" name="TextBox 1"/>
          <p:cNvSpPr txBox="1"/>
          <p:nvPr/>
        </p:nvSpPr>
        <p:spPr>
          <a:xfrm>
            <a:off x="5261815" y="36022"/>
            <a:ext cx="2611755" cy="768350"/>
          </a:xfrm>
          <a:prstGeom prst="rect">
            <a:avLst/>
          </a:prstGeom>
          <a:noFill/>
        </p:spPr>
        <p:txBody>
          <a:bodyPr wrap="none" rtlCol="0">
            <a:spAutoFit/>
          </a:bodyPr>
          <a:lstStyle/>
          <a:p>
            <a:r>
              <a:rPr lang="en-ID" sz="4400" b="1" u="sng" dirty="0">
                <a:solidFill>
                  <a:srgbClr val="7030A0"/>
                </a:solidFill>
              </a:rPr>
              <a:t>Discussion</a:t>
            </a:r>
            <a:endParaRPr lang="en-ID" sz="4400" b="1" u="sng" dirty="0">
              <a:solidFill>
                <a:srgbClr val="7030A0"/>
              </a:solidFill>
            </a:endParaRPr>
          </a:p>
        </p:txBody>
      </p:sp>
      <p:sp>
        <p:nvSpPr>
          <p:cNvPr id="100" name="文本框 99"/>
          <p:cNvSpPr txBox="1"/>
          <p:nvPr/>
        </p:nvSpPr>
        <p:spPr>
          <a:xfrm>
            <a:off x="3464560" y="3832225"/>
            <a:ext cx="7500620" cy="1938020"/>
          </a:xfrm>
          <a:prstGeom prst="rect">
            <a:avLst/>
          </a:prstGeom>
          <a:noFill/>
          <a:ln w="9525">
            <a:noFill/>
          </a:ln>
        </p:spPr>
        <p:txBody>
          <a:bodyPr wrap="square">
            <a:spAutoFit/>
          </a:bodyPr>
          <a:p>
            <a:pPr indent="0" algn="just"/>
            <a:r>
              <a:rPr lang="en-US" sz="2000" b="0">
                <a:ea typeface="等线" panose="02010600030101010101" charset="-122"/>
                <a:cs typeface="+mn-lt"/>
              </a:rPr>
              <a:t>The </a:t>
            </a:r>
            <a:r>
              <a:rPr lang="en-US" sz="2000" b="1">
                <a:solidFill>
                  <a:srgbClr val="7030A0"/>
                </a:solidFill>
                <a:ea typeface="等线" panose="02010600030101010101" charset="-122"/>
                <a:cs typeface="+mn-lt"/>
              </a:rPr>
              <a:t>delay time for the young breast cancer patients in this study ranged from 1 to 2,160 days</a:t>
            </a:r>
            <a:r>
              <a:rPr lang="en-US" sz="2000" b="0">
                <a:ea typeface="等线" panose="02010600030101010101" charset="-122"/>
                <a:cs typeface="+mn-lt"/>
              </a:rPr>
              <a:t>, with a median delay time of 30 days. </a:t>
            </a:r>
            <a:endParaRPr lang="en-US" sz="2000" b="0">
              <a:ea typeface="等线" panose="02010600030101010101" charset="-122"/>
              <a:cs typeface="+mn-lt"/>
            </a:endParaRPr>
          </a:p>
          <a:p>
            <a:pPr indent="0" algn="just"/>
            <a:endParaRPr lang="en-US" sz="2000" b="0">
              <a:ea typeface="等线" panose="02010600030101010101" charset="-122"/>
              <a:cs typeface="+mn-lt"/>
            </a:endParaRPr>
          </a:p>
          <a:p>
            <a:pPr indent="0" algn="just"/>
            <a:r>
              <a:rPr lang="en-US" sz="2000" b="0">
                <a:ea typeface="等线" panose="02010600030101010101" charset="-122"/>
                <a:cs typeface="+mn-lt"/>
              </a:rPr>
              <a:t>This delay in the consultation was lower than six months in Morocco, lower than 5.5 months in Vietnam, much higher than ten days in Mexico, and much higher than 16 days in Germany.</a:t>
            </a:r>
            <a:endParaRPr lang="en-US" altLang="en-US" sz="2000" b="0">
              <a:ea typeface="等线" panose="02010600030101010101" charset="-122"/>
              <a:cs typeface="+mn-lt"/>
            </a:endParaRPr>
          </a:p>
        </p:txBody>
      </p:sp>
      <p:sp>
        <p:nvSpPr>
          <p:cNvPr id="3" name="文本框 2"/>
          <p:cNvSpPr txBox="1"/>
          <p:nvPr/>
        </p:nvSpPr>
        <p:spPr>
          <a:xfrm>
            <a:off x="7873365" y="353060"/>
            <a:ext cx="2173605" cy="398780"/>
          </a:xfrm>
          <a:prstGeom prst="rect">
            <a:avLst/>
          </a:prstGeom>
          <a:solidFill>
            <a:schemeClr val="bg1"/>
          </a:solidFill>
          <a:ln w="9525">
            <a:noFill/>
          </a:ln>
        </p:spPr>
        <p:txBody>
          <a:bodyPr wrap="square">
            <a:spAutoFit/>
          </a:bodyPr>
          <a:p>
            <a:pPr indent="0"/>
            <a:r>
              <a:rPr lang="en-US" sz="2000" b="1">
                <a:latin typeface="Calibri" panose="020F0502020204030204" charset="0"/>
                <a:ea typeface="等线" panose="02010600030101010101" charset="-122"/>
                <a:cs typeface="Calibri" panose="020F0502020204030204" charset="0"/>
              </a:rPr>
              <a:t>Main findings</a:t>
            </a:r>
            <a:endParaRPr lang="en-US" altLang="en-US" sz="2000" b="1">
              <a:latin typeface="Calibri" panose="020F0502020204030204" charset="0"/>
              <a:ea typeface="等线" panose="02010600030101010101" charset="-122"/>
              <a:cs typeface="Calibri" panose="020F0502020204030204" charset="0"/>
            </a:endParaRPr>
          </a:p>
        </p:txBody>
      </p:sp>
      <p:pic>
        <p:nvPicPr>
          <p:cNvPr id="4" name="图片 3"/>
          <p:cNvPicPr>
            <a:picLocks noChangeAspect="1"/>
          </p:cNvPicPr>
          <p:nvPr>
            <p:custDataLst>
              <p:tags r:id="rId4"/>
            </p:custDataLst>
          </p:nvPr>
        </p:nvPicPr>
        <p:blipFill>
          <a:blip r:embed="rId5"/>
          <a:stretch>
            <a:fillRect/>
          </a:stretch>
        </p:blipFill>
        <p:spPr>
          <a:xfrm>
            <a:off x="241300" y="2174875"/>
            <a:ext cx="2894965" cy="2907030"/>
          </a:xfrm>
          <a:prstGeom prst="rect">
            <a:avLst/>
          </a:prstGeom>
        </p:spPr>
      </p:pic>
      <p:cxnSp>
        <p:nvCxnSpPr>
          <p:cNvPr id="5" name="直接连接符 4"/>
          <p:cNvCxnSpPr/>
          <p:nvPr/>
        </p:nvCxnSpPr>
        <p:spPr>
          <a:xfrm flipV="1">
            <a:off x="2257425" y="1839595"/>
            <a:ext cx="382905" cy="863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2640330" y="1463040"/>
            <a:ext cx="759460" cy="37655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518535" y="1526540"/>
            <a:ext cx="7698105" cy="1583690"/>
          </a:xfrm>
          <a:prstGeom prst="rect">
            <a:avLst/>
          </a:prstGeom>
          <a:noFill/>
        </p:spPr>
        <p:txBody>
          <a:bodyPr wrap="square" rtlCol="0" anchor="t">
            <a:noAutofit/>
          </a:bodyPr>
          <a:p>
            <a:pPr algn="l"/>
            <a:r>
              <a:rPr lang="en-US" sz="2000" b="1">
                <a:solidFill>
                  <a:srgbClr val="7030A0"/>
                </a:solidFill>
                <a:ea typeface="等线" panose="02010600030101010101" charset="-122"/>
                <a:cs typeface="+mn-lt"/>
                <a:sym typeface="+mn-ea"/>
              </a:rPr>
              <a:t> 37.06% of the respondents had patient delay</a:t>
            </a:r>
            <a:r>
              <a:rPr lang="en-US" sz="2000">
                <a:ea typeface="等线" panose="02010600030101010101" charset="-122"/>
                <a:cs typeface="+mn-lt"/>
                <a:sym typeface="+mn-ea"/>
              </a:rPr>
              <a:t>, which is much higher than in developed countries such as the United States, Germany, and the United Kingdom (12-30%). </a:t>
            </a:r>
            <a:endParaRPr lang="en-US" sz="2000">
              <a:ea typeface="等线" panose="02010600030101010101" charset="-122"/>
              <a:cs typeface="+mn-lt"/>
              <a:sym typeface="+mn-ea"/>
            </a:endParaRPr>
          </a:p>
          <a:p>
            <a:pPr algn="l"/>
            <a:r>
              <a:rPr lang="en-US" sz="2000">
                <a:ea typeface="等线" panose="02010600030101010101" charset="-122"/>
                <a:cs typeface="+mn-lt"/>
                <a:sym typeface="+mn-ea"/>
              </a:rPr>
              <a:t>And the result is moderate compared with other developing countries such as Mexico, Iran, Vietnam, and Morocco (20-70.1%). </a:t>
            </a:r>
            <a:endParaRPr lang="en-US" altLang="en-US" sz="2000">
              <a:ea typeface="等线" panose="02010600030101010101" charset="-122"/>
              <a:cs typeface="+mn-lt"/>
              <a:sym typeface="+mn-ea"/>
            </a:endParaRPr>
          </a:p>
        </p:txBody>
      </p:sp>
      <p:cxnSp>
        <p:nvCxnSpPr>
          <p:cNvPr id="8" name="直接连接符 7"/>
          <p:cNvCxnSpPr/>
          <p:nvPr/>
        </p:nvCxnSpPr>
        <p:spPr>
          <a:xfrm>
            <a:off x="2475865" y="3583940"/>
            <a:ext cx="213995" cy="54483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2685415" y="4117340"/>
            <a:ext cx="634365" cy="4191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云形标注 11"/>
          <p:cNvSpPr/>
          <p:nvPr/>
        </p:nvSpPr>
        <p:spPr>
          <a:xfrm>
            <a:off x="1269365" y="1236980"/>
            <a:ext cx="1808480" cy="937895"/>
          </a:xfrm>
          <a:prstGeom prst="cloudCallout">
            <a:avLst/>
          </a:prstGeom>
          <a:solidFill>
            <a:schemeClr val="accent1">
              <a:lumMod val="20000"/>
              <a:lumOff val="80000"/>
            </a:schemeClr>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p>
            <a:pPr algn="ctr"/>
            <a:r>
              <a:rPr lang="en-US" b="1">
                <a:solidFill>
                  <a:srgbClr val="7030A0"/>
                </a:solidFill>
                <a:ea typeface="等线" panose="02010600030101010101" charset="-122"/>
                <a:cs typeface="+mn-lt"/>
                <a:sym typeface="+mn-ea"/>
              </a:rPr>
              <a:t> </a:t>
            </a:r>
            <a:r>
              <a:rPr lang="en-US" sz="2400" b="1">
                <a:solidFill>
                  <a:srgbClr val="0070C0"/>
                </a:solidFill>
                <a:ea typeface="等线" panose="02010600030101010101" charset="-122"/>
                <a:cs typeface="+mn-lt"/>
                <a:sym typeface="+mn-ea"/>
              </a:rPr>
              <a:t>37.06%</a:t>
            </a:r>
            <a:endParaRPr lang="en-US" altLang="en-US" sz="2400" b="1">
              <a:solidFill>
                <a:srgbClr val="0070C0"/>
              </a:solidFill>
              <a:ea typeface="等线" panose="02010600030101010101" charset="-122"/>
              <a:cs typeface="+mn-lt"/>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WM_BEAUTIFY_ZORDER_FLAG_TAG" val="9"/>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UNIT_TABLE_BEAUTIFY" val="smartTable{8b06b1d4-da41-4350-ba11-41a67a0d4a1e}"/>
  <p:tag name="KSO_WM_BEAUTIFY_FLAG" val=""/>
  <p:tag name="TABLE_ENDDRAG_ORIGIN_RECT" val="415*244"/>
  <p:tag name="TABLE_ENDDRAG_RECT" val="4*71*415*244"/>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TABLE_BEAUTIFY" val="smartTable{48576c5b-29fe-4f87-915f-e40415cf35f7}"/>
  <p:tag name="TABLE_ENDDRAG_ORIGIN_RECT" val="415*202"/>
  <p:tag name="TABLE_ENDDRAG_RECT" val="-1*320*415*202"/>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PP_MARK_KEY" val="4843c872-d0f3-4c1d-a5ef-87a8121ac2eb"/>
  <p:tag name="COMMONDATA" val="eyJoZGlkIjoiYmZmYzU2Nzg2MzQwZDU5NDU2YjU3MzBlNjllNWRjYzIifQ=="/>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9001</Words>
  <Application>WPS 演示</Application>
  <PresentationFormat>Widescreen</PresentationFormat>
  <Paragraphs>484</Paragraphs>
  <Slides>15</Slides>
  <Notes>0</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15</vt:i4>
      </vt:variant>
    </vt:vector>
  </HeadingPairs>
  <TitlesOfParts>
    <vt:vector size="30" baseType="lpstr">
      <vt:lpstr>Arial</vt:lpstr>
      <vt:lpstr>宋体</vt:lpstr>
      <vt:lpstr>Wingdings</vt:lpstr>
      <vt:lpstr>Wingdings</vt:lpstr>
      <vt:lpstr>Calibri</vt:lpstr>
      <vt:lpstr>Times New Roman</vt:lpstr>
      <vt:lpstr>等线</vt:lpstr>
      <vt:lpstr>汉仪正圆-85W</vt:lpstr>
      <vt:lpstr>Symbol</vt:lpstr>
      <vt:lpstr>微软雅黑</vt:lpstr>
      <vt:lpstr>Arial Unicode MS</vt:lpstr>
      <vt:lpstr>Calibri Light</vt:lpstr>
      <vt:lpstr>等线</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Rudi -</dc:creator>
  <cp:lastModifiedBy> 谷灿</cp:lastModifiedBy>
  <cp:revision>37</cp:revision>
  <dcterms:created xsi:type="dcterms:W3CDTF">2023-05-25T14:53:00Z</dcterms:created>
  <dcterms:modified xsi:type="dcterms:W3CDTF">2023-07-21T08:23:14Z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828B8403EC464551B578AA720CA2E28C_12</vt:lpwstr>
  </property>
  <property fmtid="{D5CDD505-2E9C-101B-9397-08002B2CF9AE}" pid="3" name="KSOProductBuildVer">
    <vt:lpwstr>2052-11.1.0.14309</vt:lpwstr>
  </property>
</Properties>
</file>