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75" r:id="rId4"/>
    <p:sldId id="291" r:id="rId5"/>
    <p:sldId id="327" r:id="rId6"/>
    <p:sldId id="328" r:id="rId7"/>
    <p:sldId id="292" r:id="rId8"/>
    <p:sldId id="308" r:id="rId9"/>
    <p:sldId id="304" r:id="rId10"/>
    <p:sldId id="306" r:id="rId11"/>
    <p:sldId id="324" r:id="rId12"/>
    <p:sldId id="341" r:id="rId13"/>
    <p:sldId id="311" r:id="rId14"/>
    <p:sldId id="294" r:id="rId15"/>
    <p:sldId id="295" r:id="rId16"/>
    <p:sldId id="340" r:id="rId17"/>
    <p:sldId id="297" r:id="rId18"/>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C2A9DF8-D8B3-4E1C-991D-0E9C98C8AF72}" styleName="{9f79f143-ae6f-4255-9c4c-a9e624403a97}">
    <a:band1H>
      <a:tcTxStyle>
        <a:fontRef idx="none">
          <a:prstClr val="black"/>
        </a:fontRef>
      </a:tcTxStyle>
      <a:tcStyle>
        <a:tcBdr>
          <a:top>
            <a:ln w="12700" cmpd="sng">
              <a:solidFill>
                <a:srgbClr val="CECECE"/>
              </a:solidFill>
            </a:ln>
          </a:top>
          <a:bottom>
            <a:ln w="12700" cmpd="sng">
              <a:solidFill>
                <a:srgbClr val="CECECE"/>
              </a:solidFill>
            </a:ln>
          </a:bottom>
        </a:tcBdr>
        <a:fill>
          <a:solidFill>
            <a:srgbClr val="EAEAEA"/>
          </a:solidFill>
        </a:fill>
      </a:tcStyle>
    </a:band1H>
    <a:band2H>
      <a:tcTxStyle>
        <a:fontRef idx="none">
          <a:prstClr val="black"/>
        </a:fontRef>
      </a:tcTxStyle>
      <a:tcStyle>
        <a:tcBdr>
          <a:top>
            <a:ln w="12700" cmpd="sng">
              <a:solidFill>
                <a:srgbClr val="CECECE"/>
              </a:solidFill>
            </a:ln>
          </a:top>
          <a:bottom>
            <a:ln w="12700" cmpd="sng">
              <a:solidFill>
                <a:srgbClr val="CECECE"/>
              </a:solidFill>
            </a:ln>
          </a:bottom>
        </a:tcBdr>
        <a:fill>
          <a:solidFill>
            <a:srgbClr val="FEFEFE"/>
          </a:solidFill>
        </a:fill>
      </a:tcStyle>
    </a:band2H>
    <a:firstRow>
      <a:tcTxStyle>
        <a:fontRef idx="none">
          <a:prstClr val="black"/>
        </a:fontRef>
      </a:tcTxStyle>
      <a:tcStyle>
        <a:tcBdr>
          <a:bottom>
            <a:ln w="38100" cmpd="sng">
              <a:solidFill>
                <a:srgbClr val="F2C45E"/>
              </a:solidFill>
            </a:ln>
          </a:bottom>
        </a:tcBdr>
        <a:fill>
          <a:solidFill>
            <a:srgbClr val="FCF0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5"/>
    <p:restoredTop sz="94640"/>
  </p:normalViewPr>
  <p:slideViewPr>
    <p:cSldViewPr snapToGrid="0">
      <p:cViewPr varScale="1">
        <p:scale>
          <a:sx n="70" d="100"/>
          <a:sy n="70" d="100"/>
        </p:scale>
        <p:origin x="192"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7.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7" name="Date Placeholder 6"/>
          <p:cNvSpPr>
            <a:spLocks noGrp="1"/>
          </p:cNvSpPr>
          <p:nvPr>
            <p:ph type="dt" sz="half" idx="10"/>
          </p:nvPr>
        </p:nvSpPr>
        <p:spPr/>
        <p:txBody>
          <a:bodyPr/>
          <a:lstStyle/>
          <a:p>
            <a:fld id="{1E0B8424-981B-462E-B38F-6BADD22923FC}" type="datetimeFigureOut">
              <a:rPr lang="en-ID" smtClean="0"/>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1E0B8424-981B-462E-B38F-6BADD22923FC}" type="datetimeFigureOut">
              <a:rPr lang="en-ID" smtClean="0"/>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B8424-981B-462E-B38F-6BADD22923FC}" type="datetimeFigureOut">
              <a:rPr lang="en-ID" smtClean="0"/>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7" name="Date Placeholder 6"/>
          <p:cNvSpPr>
            <a:spLocks noGrp="1"/>
          </p:cNvSpPr>
          <p:nvPr>
            <p:ph type="dt" sz="half" idx="10"/>
          </p:nvPr>
        </p:nvSpPr>
        <p:spPr/>
        <p:txBody>
          <a:bodyPr/>
          <a:lstStyle/>
          <a:p>
            <a:fld id="{1E0B8424-981B-462E-B38F-6BADD22923FC}" type="datetimeFigureOut">
              <a:rPr lang="en-ID" smtClean="0"/>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1E0B8424-981B-462E-B38F-6BADD22923FC}" type="datetimeFigureOut">
              <a:rPr lang="en-ID" smtClean="0"/>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B8424-981B-462E-B38F-6BADD22923FC}" type="datetimeFigureOut">
              <a:rPr lang="en-ID" smtClean="0"/>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fld>
            <a:endParaRPr lang="en-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fld>
            <a:endParaRPr lang="en-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arment&#10;&#10;Description automatically generated with low confidence"/>
          <p:cNvPicPr>
            <a:picLocks noChangeAspect="1"/>
          </p:cNvPicPr>
          <p:nvPr/>
        </p:nvPicPr>
        <p:blipFill rotWithShape="1">
          <a:blip r:embed="rId1">
            <a:extLst>
              <a:ext uri="{28A0092B-C50C-407E-A947-70E740481C1C}">
                <a14:useLocalDpi xmlns:a14="http://schemas.microsoft.com/office/drawing/2010/main" val="0"/>
              </a:ext>
            </a:extLst>
          </a:blip>
          <a:srcRect l="14779" r="14129"/>
          <a:stretch>
            <a:fillRect/>
          </a:stretch>
        </p:blipFill>
        <p:spPr>
          <a:xfrm>
            <a:off x="0" y="5"/>
            <a:ext cx="12192000" cy="6857995"/>
          </a:xfrm>
          <a:prstGeom prst="rect">
            <a:avLst/>
          </a:prstGeom>
        </p:spPr>
      </p:pic>
      <p:sp>
        <p:nvSpPr>
          <p:cNvPr id="4" name="Rectangle 3"/>
          <p:cNvSpPr/>
          <p:nvPr/>
        </p:nvSpPr>
        <p:spPr>
          <a:xfrm>
            <a:off x="0" y="0"/>
            <a:ext cx="11646568"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p:cNvSpPr/>
          <p:nvPr/>
        </p:nvSpPr>
        <p:spPr>
          <a:xfrm>
            <a:off x="0" y="-5"/>
            <a:ext cx="11117179"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p:cNvSpPr/>
          <p:nvPr/>
        </p:nvSpPr>
        <p:spPr>
          <a:xfrm>
            <a:off x="-1" y="5"/>
            <a:ext cx="10515601" cy="685799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descr="A picture containing graphics, graphic design, font, carto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84" y="203707"/>
            <a:ext cx="2983832" cy="1060452"/>
          </a:xfrm>
          <a:prstGeom prst="rect">
            <a:avLst/>
          </a:prstGeom>
        </p:spPr>
      </p:pic>
      <p:sp>
        <p:nvSpPr>
          <p:cNvPr id="9" name="Rectangle 8"/>
          <p:cNvSpPr/>
          <p:nvPr/>
        </p:nvSpPr>
        <p:spPr>
          <a:xfrm>
            <a:off x="-1" y="6168189"/>
            <a:ext cx="12192001" cy="721895"/>
          </a:xfrm>
          <a:prstGeom prst="rect">
            <a:avLst/>
          </a:prstGeom>
          <a:gradFill flip="none" rotWithShape="1">
            <a:gsLst>
              <a:gs pos="0">
                <a:srgbClr val="FFFF00">
                  <a:alpha val="34000"/>
                </a:srgbClr>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p:cNvSpPr/>
          <p:nvPr/>
        </p:nvSpPr>
        <p:spPr>
          <a:xfrm>
            <a:off x="184485" y="1264159"/>
            <a:ext cx="130744" cy="45831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p:cNvSpPr txBox="1"/>
          <p:nvPr/>
        </p:nvSpPr>
        <p:spPr>
          <a:xfrm>
            <a:off x="241300" y="1608455"/>
            <a:ext cx="10396855" cy="1577975"/>
          </a:xfrm>
          <a:prstGeom prst="rect">
            <a:avLst/>
          </a:prstGeom>
          <a:noFill/>
        </p:spPr>
        <p:txBody>
          <a:bodyPr wrap="square" rtlCol="0">
            <a:noAutofit/>
          </a:bodyPr>
          <a:lstStyle/>
          <a:p>
            <a:pPr algn="ctr"/>
            <a:r>
              <a:rPr lang="en-ID" sz="3200" b="1" dirty="0">
                <a:solidFill>
                  <a:schemeClr val="accent4">
                    <a:lumMod val="50000"/>
                  </a:schemeClr>
                </a:solidFill>
                <a:effectLst>
                  <a:outerShdw blurRad="38100" dist="38100" dir="2700000" algn="tl">
                    <a:srgbClr val="000000">
                      <a:alpha val="43137"/>
                    </a:srgbClr>
                  </a:outerShdw>
                </a:effectLst>
              </a:rPr>
              <a:t>The development and effectiveness of a complex family adaptation intervention strategies among Chinese families of hospitalized child with cancer: A research protocol</a:t>
            </a:r>
            <a:endParaRPr lang="en-ID" sz="3200" b="1" dirty="0">
              <a:solidFill>
                <a:schemeClr val="accent4">
                  <a:lumMod val="50000"/>
                </a:schemeClr>
              </a:solidFill>
              <a:effectLst>
                <a:outerShdw blurRad="38100" dist="38100" dir="2700000" algn="tl">
                  <a:srgbClr val="000000">
                    <a:alpha val="43137"/>
                  </a:srgbClr>
                </a:outerShdw>
              </a:effectLst>
            </a:endParaRPr>
          </a:p>
        </p:txBody>
      </p:sp>
      <p:sp>
        <p:nvSpPr>
          <p:cNvPr id="12" name="TextBox 11"/>
          <p:cNvSpPr txBox="1"/>
          <p:nvPr/>
        </p:nvSpPr>
        <p:spPr>
          <a:xfrm>
            <a:off x="509127" y="5558747"/>
            <a:ext cx="7099935" cy="583565"/>
          </a:xfrm>
          <a:prstGeom prst="rect">
            <a:avLst/>
          </a:prstGeom>
          <a:noFill/>
        </p:spPr>
        <p:txBody>
          <a:bodyPr wrap="none" rtlCol="0">
            <a:spAutoFit/>
          </a:bodyPr>
          <a:lstStyle/>
          <a:p>
            <a:pPr algn="l"/>
            <a:r>
              <a:rPr lang="en-ID" sz="1600" dirty="0">
                <a:solidFill>
                  <a:schemeClr val="accent4">
                    <a:lumMod val="50000"/>
                  </a:schemeClr>
                </a:solidFill>
                <a:effectLst>
                  <a:outerShdw blurRad="38100" dist="38100" dir="2700000" algn="tl">
                    <a:srgbClr val="000000">
                      <a:alpha val="43137"/>
                    </a:srgbClr>
                  </a:outerShdw>
                </a:effectLst>
              </a:rPr>
              <a:t>Author(s)</a:t>
            </a:r>
            <a:r>
              <a:rPr lang="en-US" altLang="en-ID" sz="1600" dirty="0">
                <a:solidFill>
                  <a:schemeClr val="accent4">
                    <a:lumMod val="50000"/>
                  </a:schemeClr>
                </a:solidFill>
                <a:effectLst>
                  <a:outerShdw blurRad="38100" dist="38100" dir="2700000" algn="tl">
                    <a:srgbClr val="000000">
                      <a:alpha val="43137"/>
                    </a:srgbClr>
                  </a:outerShdw>
                </a:effectLst>
              </a:rPr>
              <a:t>: Can GU</a:t>
            </a:r>
            <a:r>
              <a:rPr lang="en-US" altLang="en-ID" sz="1600" baseline="30000" dirty="0">
                <a:solidFill>
                  <a:schemeClr val="accent4">
                    <a:lumMod val="50000"/>
                  </a:schemeClr>
                </a:solidFill>
                <a:effectLst>
                  <a:outerShdw blurRad="38100" dist="38100" dir="2700000" algn="tl">
                    <a:srgbClr val="000000">
                      <a:alpha val="43137"/>
                    </a:srgbClr>
                  </a:outerShdw>
                </a:effectLst>
              </a:rPr>
              <a:t>1</a:t>
            </a:r>
            <a:r>
              <a:rPr lang="en-US" altLang="en-ID" sz="1600" dirty="0">
                <a:solidFill>
                  <a:schemeClr val="accent4">
                    <a:lumMod val="50000"/>
                  </a:schemeClr>
                </a:solidFill>
                <a:effectLst>
                  <a:outerShdw blurRad="38100" dist="38100" dir="2700000" algn="tl">
                    <a:srgbClr val="000000">
                      <a:alpha val="43137"/>
                    </a:srgbClr>
                  </a:outerShdw>
                </a:effectLst>
              </a:rPr>
              <a:t>; Yilin Zhang</a:t>
            </a:r>
            <a:r>
              <a:rPr lang="en-US" altLang="en-ID" sz="1600" baseline="30000" dirty="0">
                <a:solidFill>
                  <a:schemeClr val="accent4">
                    <a:lumMod val="50000"/>
                  </a:schemeClr>
                </a:solidFill>
                <a:effectLst>
                  <a:outerShdw blurRad="38100" dist="38100" dir="2700000" algn="tl">
                    <a:srgbClr val="000000">
                      <a:alpha val="43137"/>
                    </a:srgbClr>
                  </a:outerShdw>
                </a:effectLst>
              </a:rPr>
              <a:t>1</a:t>
            </a:r>
            <a:r>
              <a:rPr lang="en-US" altLang="en-ID" sz="1600" dirty="0">
                <a:solidFill>
                  <a:schemeClr val="accent4">
                    <a:lumMod val="50000"/>
                  </a:schemeClr>
                </a:solidFill>
                <a:effectLst>
                  <a:outerShdw blurRad="38100" dist="38100" dir="2700000" algn="tl">
                    <a:srgbClr val="000000">
                      <a:alpha val="43137"/>
                    </a:srgbClr>
                  </a:outerShdw>
                </a:effectLst>
              </a:rPr>
              <a:t>;</a:t>
            </a:r>
            <a:endParaRPr lang="en-ID" sz="1600" dirty="0">
              <a:solidFill>
                <a:schemeClr val="accent4">
                  <a:lumMod val="50000"/>
                </a:schemeClr>
              </a:solidFill>
              <a:effectLst>
                <a:outerShdw blurRad="38100" dist="38100" dir="2700000" algn="tl">
                  <a:srgbClr val="000000">
                    <a:alpha val="43137"/>
                  </a:srgbClr>
                </a:outerShdw>
              </a:effectLst>
            </a:endParaRPr>
          </a:p>
          <a:p>
            <a:pPr algn="l"/>
            <a:r>
              <a:rPr lang="en-ID" sz="1600" dirty="0">
                <a:solidFill>
                  <a:schemeClr val="accent4">
                    <a:lumMod val="50000"/>
                  </a:schemeClr>
                </a:solidFill>
                <a:effectLst>
                  <a:outerShdw blurRad="38100" dist="38100" dir="2700000" algn="tl">
                    <a:srgbClr val="000000">
                      <a:alpha val="43137"/>
                    </a:srgbClr>
                  </a:outerShdw>
                </a:effectLst>
              </a:rPr>
              <a:t>Affiliation(s)</a:t>
            </a:r>
            <a:r>
              <a:rPr lang="en-US" altLang="en-ID" sz="1600" dirty="0">
                <a:solidFill>
                  <a:schemeClr val="accent4">
                    <a:lumMod val="50000"/>
                  </a:schemeClr>
                </a:solidFill>
                <a:effectLst>
                  <a:outerShdw blurRad="38100" dist="38100" dir="2700000" algn="tl">
                    <a:srgbClr val="000000">
                      <a:alpha val="43137"/>
                    </a:srgbClr>
                  </a:outerShdw>
                </a:effectLst>
              </a:rPr>
              <a:t>:1 Xiangya School of Nursing, Central South University, Changsha, China.</a:t>
            </a:r>
            <a:endParaRPr lang="en-US" altLang="en-ID" sz="1600"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264410" cy="768350"/>
          </a:xfrm>
          <a:prstGeom prst="rect">
            <a:avLst/>
          </a:prstGeom>
          <a:noFill/>
        </p:spPr>
        <p:txBody>
          <a:bodyPr wrap="none" rtlCol="0">
            <a:spAutoFit/>
          </a:bodyPr>
          <a:lstStyle/>
          <a:p>
            <a:r>
              <a:rPr lang="en-US" altLang="en-ID" sz="4400" b="1" u="sng" dirty="0">
                <a:solidFill>
                  <a:srgbClr val="7030A0"/>
                </a:solidFill>
              </a:rPr>
              <a:t>Methods</a:t>
            </a:r>
            <a:endParaRPr lang="en-US" altLang="en-ID" sz="4400" b="1" u="sng" dirty="0">
              <a:solidFill>
                <a:srgbClr val="7030A0"/>
              </a:solidFill>
            </a:endParaRPr>
          </a:p>
        </p:txBody>
      </p:sp>
      <p:pic>
        <p:nvPicPr>
          <p:cNvPr id="3" name="图片 2" descr="Eligibility criteria"/>
          <p:cNvPicPr>
            <a:picLocks noChangeAspect="1"/>
          </p:cNvPicPr>
          <p:nvPr/>
        </p:nvPicPr>
        <p:blipFill>
          <a:blip r:embed="rId2"/>
          <a:srcRect l="3776" t="5826" r="2073" b="7440"/>
          <a:stretch>
            <a:fillRect/>
          </a:stretch>
        </p:blipFill>
        <p:spPr>
          <a:xfrm>
            <a:off x="756285" y="1209675"/>
            <a:ext cx="10092690" cy="5219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264410" cy="768350"/>
          </a:xfrm>
          <a:prstGeom prst="rect">
            <a:avLst/>
          </a:prstGeom>
          <a:noFill/>
        </p:spPr>
        <p:txBody>
          <a:bodyPr wrap="none" rtlCol="0">
            <a:spAutoFit/>
          </a:bodyPr>
          <a:lstStyle/>
          <a:p>
            <a:r>
              <a:rPr lang="en-US" altLang="en-ID" sz="4400" b="1" u="sng" dirty="0">
                <a:solidFill>
                  <a:srgbClr val="7030A0"/>
                </a:solidFill>
              </a:rPr>
              <a:t>Methods</a:t>
            </a:r>
            <a:endParaRPr lang="en-US" altLang="en-ID" sz="4400" b="1" u="sng" dirty="0">
              <a:solidFill>
                <a:srgbClr val="7030A0"/>
              </a:solidFill>
            </a:endParaRPr>
          </a:p>
        </p:txBody>
      </p:sp>
      <p:sp>
        <p:nvSpPr>
          <p:cNvPr id="5" name="Title 6"/>
          <p:cNvSpPr txBox="1"/>
          <p:nvPr>
            <p:custDataLst>
              <p:tags r:id="rId2"/>
            </p:custDataLst>
          </p:nvPr>
        </p:nvSpPr>
        <p:spPr>
          <a:xfrm>
            <a:off x="127635" y="695960"/>
            <a:ext cx="11080750" cy="5909310"/>
          </a:xfrm>
          <a:prstGeom prst="rect">
            <a:avLst/>
          </a:prstGeom>
          <a:noFill/>
        </p:spPr>
        <p:txBody>
          <a:bodyPr wrap="square" lIns="101600" tIns="0" rIns="82550" bIns="0" rtlCol="0" anchor="t" anchorCtr="0">
            <a:normAutofit/>
          </a:bodyPr>
          <a:lstStyle>
            <a:defPPr>
              <a:defRPr lang="zh-CN"/>
            </a:defPPr>
            <a:lvl1pPr fontAlgn="auto">
              <a:lnSpc>
                <a:spcPct val="130000"/>
              </a:lnSpc>
              <a:spcAft>
                <a:spcPts val="1000"/>
              </a:spcAft>
              <a:defRPr sz="1600" spc="150"/>
            </a:lvl1pPr>
          </a:lstStyle>
          <a:p>
            <a:pPr lvl="0" indent="0" algn="l" fontAlgn="ctr">
              <a:lnSpc>
                <a:spcPct val="100000"/>
              </a:lnSpc>
              <a:spcBef>
                <a:spcPts val="0"/>
              </a:spcBef>
              <a:spcAft>
                <a:spcPts val="0"/>
              </a:spcAft>
              <a:buSzPct val="90000"/>
              <a:buFont typeface="WPS-Bullets" pitchFamily="2" charset="0"/>
              <a:buNone/>
            </a:pPr>
            <a:endPar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endParaRPr>
          </a:p>
        </p:txBody>
      </p:sp>
      <p:sp>
        <p:nvSpPr>
          <p:cNvPr id="101" name="文本框 100"/>
          <p:cNvSpPr txBox="1"/>
          <p:nvPr/>
        </p:nvSpPr>
        <p:spPr>
          <a:xfrm>
            <a:off x="1535430" y="1529715"/>
            <a:ext cx="8530590" cy="424180"/>
          </a:xfrm>
          <a:prstGeom prst="rect">
            <a:avLst/>
          </a:prstGeom>
          <a:noFill/>
          <a:ln w="9525">
            <a:noFill/>
          </a:ln>
        </p:spPr>
        <p:txBody>
          <a:bodyPr>
            <a:noAutofit/>
          </a:bodyPr>
          <a:p>
            <a:pPr indent="266700" algn="ctr"/>
            <a:r>
              <a:rPr lang="en-US" sz="2400" b="0">
                <a:latin typeface="Times New Roman" panose="02020603050405020304" charset="0"/>
                <a:ea typeface="宋体" panose="02010600030101010101" pitchFamily="2" charset="-122"/>
              </a:rPr>
              <a:t>Table1. Preliminary protocol for complex intervention strategies</a:t>
            </a:r>
            <a:endParaRPr lang="zh-CN" altLang="en-US" sz="2400"/>
          </a:p>
        </p:txBody>
      </p:sp>
      <p:graphicFrame>
        <p:nvGraphicFramePr>
          <p:cNvPr id="3" name="表格 2"/>
          <p:cNvGraphicFramePr/>
          <p:nvPr>
            <p:custDataLst>
              <p:tags r:id="rId3"/>
            </p:custDataLst>
          </p:nvPr>
        </p:nvGraphicFramePr>
        <p:xfrm>
          <a:off x="2050415" y="2343150"/>
          <a:ext cx="8529955" cy="2792095"/>
        </p:xfrm>
        <a:graphic>
          <a:graphicData uri="http://schemas.openxmlformats.org/drawingml/2006/table">
            <a:tbl>
              <a:tblPr firstRow="1" bandRow="1">
                <a:tableStyleId>{7C2A9DF8-D8B3-4E1C-991D-0E9C98C8AF72}</a:tableStyleId>
              </a:tblPr>
              <a:tblGrid>
                <a:gridCol w="2676525"/>
                <a:gridCol w="5853430"/>
              </a:tblGrid>
              <a:tr h="555625">
                <a:tc>
                  <a:txBody>
                    <a:bodyPr/>
                    <a:p>
                      <a:pPr indent="0">
                        <a:buNone/>
                      </a:pPr>
                      <a:r>
                        <a:rPr lang="en-US" sz="2800" b="1">
                          <a:latin typeface="Times New Roman" panose="02020603050405020304" charset="0"/>
                          <a:cs typeface="Times New Roman" panose="02020603050405020304" charset="0"/>
                        </a:rPr>
                        <a:t>Time  </a:t>
                      </a:r>
                      <a:endParaRPr lang="en-US" altLang="en-US" sz="2800" b="1">
                        <a:latin typeface="Times New Roman" panose="02020603050405020304" charset="0"/>
                        <a:cs typeface="Times New Roman" panose="02020603050405020304" charset="0"/>
                      </a:endParaRPr>
                    </a:p>
                  </a:txBody>
                  <a:tcPr marL="68580" marR="68580" marT="0" marB="0" vert="horz" anchor="t" anchorCtr="0"/>
                </a:tc>
                <a:tc>
                  <a:txBody>
                    <a:bodyPr/>
                    <a:p>
                      <a:pPr indent="0">
                        <a:buNone/>
                      </a:pPr>
                      <a:r>
                        <a:rPr lang="en-US" sz="2800" b="1">
                          <a:latin typeface="Times New Roman" panose="02020603050405020304" charset="0"/>
                          <a:cs typeface="Times New Roman" panose="02020603050405020304" charset="0"/>
                        </a:rPr>
                        <a:t>Course</a:t>
                      </a:r>
                      <a:endParaRPr lang="en-US" altLang="en-US" sz="2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tc>
              </a:tr>
              <a:tr h="773430">
                <a:tc>
                  <a:txBody>
                    <a:bodyPr/>
                    <a:p>
                      <a:pPr indent="0">
                        <a:buNone/>
                      </a:pPr>
                      <a:r>
                        <a:rPr lang="en-US" sz="2400">
                          <a:latin typeface="Times New Roman" panose="02020603050405020304" charset="0"/>
                          <a:cs typeface="Times New Roman" panose="02020603050405020304" charset="0"/>
                        </a:rPr>
                        <a:t>Day 1 </a:t>
                      </a:r>
                      <a:r>
                        <a:rPr lang="en-US" sz="2400">
                          <a:latin typeface="Times New Roman" panose="02020603050405020304" charset="0"/>
                          <a:cs typeface="Times New Roman" panose="02020603050405020304" charset="0"/>
                          <a:sym typeface="+mn-ea"/>
                        </a:rPr>
                        <a:t>(90min)</a:t>
                      </a:r>
                      <a:r>
                        <a:rPr lang="en-US" sz="2400">
                          <a:latin typeface="Times New Roman" panose="02020603050405020304" charset="0"/>
                          <a:cs typeface="Times New Roman" panose="02020603050405020304" charset="0"/>
                        </a:rPr>
                        <a:t>:</a:t>
                      </a:r>
                      <a:endParaRPr lang="en-US" altLang="en-US" sz="2400">
                        <a:latin typeface="Times New Roman" panose="02020603050405020304" charset="0"/>
                        <a:cs typeface="Times New Roman" panose="02020603050405020304" charset="0"/>
                      </a:endParaRPr>
                    </a:p>
                  </a:txBody>
                  <a:tcPr marL="68580" marR="68580" marT="0" marB="0" vert="horz" anchor="t" anchorCtr="0"/>
                </a:tc>
                <a:tc>
                  <a:txBody>
                    <a:bodyPr/>
                    <a:p>
                      <a:pPr indent="0">
                        <a:buNone/>
                      </a:pPr>
                      <a:r>
                        <a:rPr lang="en-US" sz="2400">
                          <a:latin typeface="Times New Roman" panose="02020603050405020304" charset="0"/>
                          <a:cs typeface="Times New Roman" panose="02020603050405020304" charset="0"/>
                          <a:sym typeface="+mn-ea"/>
                        </a:rPr>
                        <a:t>How does cancer affect me and my family?</a:t>
                      </a:r>
                      <a:endParaRPr lang="en-US" altLang="en-US" sz="2400" b="0">
                        <a:latin typeface="Times New Roman" panose="02020603050405020304" charset="0"/>
                        <a:ea typeface="Times New Roman" panose="02020603050405020304" charset="0"/>
                        <a:cs typeface="Times New Roman" panose="02020603050405020304" charset="0"/>
                        <a:sym typeface="+mn-ea"/>
                      </a:endParaRPr>
                    </a:p>
                  </a:txBody>
                  <a:tcPr marL="68580" marR="68580" marT="0" marB="0" vert="horz" anchor="t" anchorCtr="0"/>
                </a:tc>
              </a:tr>
              <a:tr h="555625">
                <a:tc>
                  <a:txBody>
                    <a:bodyPr/>
                    <a:p>
                      <a:pPr indent="0">
                        <a:buNone/>
                      </a:pPr>
                      <a:r>
                        <a:rPr lang="en-US" sz="2400">
                          <a:latin typeface="Times New Roman" panose="02020603050405020304" charset="0"/>
                          <a:cs typeface="Times New Roman" panose="02020603050405020304" charset="0"/>
                        </a:rPr>
                        <a:t>Day 2 </a:t>
                      </a:r>
                      <a:r>
                        <a:rPr lang="en-US" sz="2400">
                          <a:latin typeface="Times New Roman" panose="02020603050405020304" charset="0"/>
                          <a:cs typeface="Times New Roman" panose="02020603050405020304" charset="0"/>
                          <a:sym typeface="+mn-ea"/>
                        </a:rPr>
                        <a:t>(90min)</a:t>
                      </a:r>
                      <a:r>
                        <a:rPr lang="en-US" sz="2400">
                          <a:latin typeface="Times New Roman" panose="02020603050405020304" charset="0"/>
                          <a:cs typeface="Times New Roman" panose="02020603050405020304" charset="0"/>
                        </a:rPr>
                        <a:t>:</a:t>
                      </a:r>
                      <a:endParaRPr lang="en-US" altLang="en-US" sz="2400">
                        <a:latin typeface="Times New Roman" panose="02020603050405020304" charset="0"/>
                        <a:cs typeface="Times New Roman" panose="02020603050405020304" charset="0"/>
                      </a:endParaRPr>
                    </a:p>
                  </a:txBody>
                  <a:tcPr marL="68580" marR="68580" marT="0" marB="0" vert="horz" anchor="t" anchorCtr="0"/>
                </a:tc>
                <a:tc>
                  <a:txBody>
                    <a:bodyPr/>
                    <a:p>
                      <a:pPr indent="0">
                        <a:buNone/>
                      </a:pPr>
                      <a:r>
                        <a:rPr lang="en-US" sz="2400">
                          <a:latin typeface="Times New Roman" panose="02020603050405020304" charset="0"/>
                          <a:cs typeface="Times New Roman" panose="02020603050405020304" charset="0"/>
                          <a:sym typeface="+mn-ea"/>
                        </a:rPr>
                        <a:t>How do we deal with cancer?</a:t>
                      </a:r>
                      <a:endParaRPr lang="en-US" altLang="en-US" sz="2400">
                        <a:latin typeface="Times New Roman" panose="02020603050405020304" charset="0"/>
                        <a:cs typeface="Times New Roman" panose="02020603050405020304" charset="0"/>
                      </a:endParaRPr>
                    </a:p>
                    <a:p>
                      <a:pPr indent="0">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tc>
              </a:tr>
              <a:tr h="588010">
                <a:tc>
                  <a:txBody>
                    <a:bodyPr/>
                    <a:p>
                      <a:pPr indent="0">
                        <a:buNone/>
                      </a:pPr>
                      <a:r>
                        <a:rPr lang="en-US" sz="2400">
                          <a:latin typeface="Times New Roman" panose="02020603050405020304" charset="0"/>
                          <a:cs typeface="Times New Roman" panose="02020603050405020304" charset="0"/>
                        </a:rPr>
                        <a:t>Day 3 </a:t>
                      </a:r>
                      <a:r>
                        <a:rPr lang="en-US" sz="2400">
                          <a:latin typeface="Times New Roman" panose="02020603050405020304" charset="0"/>
                          <a:cs typeface="Times New Roman" panose="02020603050405020304" charset="0"/>
                          <a:sym typeface="+mn-ea"/>
                        </a:rPr>
                        <a:t>(90min)</a:t>
                      </a: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pPr indent="0">
                        <a:buNone/>
                      </a:pPr>
                      <a:endParaRPr lang="en-US" altLang="en-US" sz="2400">
                        <a:latin typeface="Times New Roman" panose="02020603050405020304" charset="0"/>
                        <a:cs typeface="Times New Roman" panose="02020603050405020304" charset="0"/>
                      </a:endParaRPr>
                    </a:p>
                  </a:txBody>
                  <a:tcPr marL="68580" marR="68580" marT="0" marB="0" vert="horz" anchor="t" anchorCtr="0"/>
                </a:tc>
                <a:tc>
                  <a:txBody>
                    <a:bodyPr/>
                    <a:p>
                      <a:pPr indent="0">
                        <a:buNone/>
                      </a:pPr>
                      <a:r>
                        <a:rPr lang="en-US" sz="2400">
                          <a:latin typeface="Times New Roman" panose="02020603050405020304" charset="0"/>
                          <a:cs typeface="Times New Roman" panose="02020603050405020304" charset="0"/>
                          <a:sym typeface="+mn-ea"/>
                        </a:rPr>
                        <a:t>Families work together to face the future.</a:t>
                      </a:r>
                      <a:endParaRPr lang="en-US" altLang="en-US" sz="2400" b="0">
                        <a:latin typeface="Times New Roman" panose="02020603050405020304" charset="0"/>
                        <a:ea typeface="Times New Roman" panose="02020603050405020304" charset="0"/>
                        <a:cs typeface="Times New Roman" panose="02020603050405020304" charset="0"/>
                        <a:sym typeface="+mn-ea"/>
                      </a:endParaRPr>
                    </a:p>
                  </a:txBody>
                  <a:tcPr marL="68580" marR="68580" marT="0" marB="0" vert="horz" anchor="t" anchorCtr="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313305" cy="768350"/>
          </a:xfrm>
          <a:prstGeom prst="rect">
            <a:avLst/>
          </a:prstGeom>
          <a:noFill/>
        </p:spPr>
        <p:txBody>
          <a:bodyPr wrap="none" rtlCol="0">
            <a:spAutoFit/>
          </a:bodyPr>
          <a:lstStyle/>
          <a:p>
            <a:r>
              <a:rPr lang="en-US" altLang="en-ID" sz="4400" b="1" u="sng" dirty="0">
                <a:solidFill>
                  <a:srgbClr val="7030A0"/>
                </a:solidFill>
              </a:rPr>
              <a:t>Outcome</a:t>
            </a:r>
            <a:endParaRPr lang="en-US" altLang="en-ID" sz="4400" b="1" u="sng" dirty="0">
              <a:solidFill>
                <a:srgbClr val="7030A0"/>
              </a:solidFill>
            </a:endParaRPr>
          </a:p>
        </p:txBody>
      </p:sp>
      <p:sp>
        <p:nvSpPr>
          <p:cNvPr id="101" name="文本框 100"/>
          <p:cNvSpPr txBox="1"/>
          <p:nvPr/>
        </p:nvSpPr>
        <p:spPr>
          <a:xfrm>
            <a:off x="3314700" y="804545"/>
            <a:ext cx="5946775" cy="460375"/>
          </a:xfrm>
          <a:prstGeom prst="rect">
            <a:avLst/>
          </a:prstGeom>
          <a:noFill/>
          <a:ln w="9525">
            <a:noFill/>
          </a:ln>
        </p:spPr>
        <p:txBody>
          <a:bodyPr wrap="square">
            <a:spAutoFit/>
          </a:bodyPr>
          <a:p>
            <a:pPr indent="266700" algn="ctr"/>
            <a:r>
              <a:rPr lang="en-US" sz="2400" b="0">
                <a:latin typeface="Times New Roman" panose="02020603050405020304" charset="0"/>
                <a:ea typeface="宋体" panose="02010600030101010101" pitchFamily="2" charset="-122"/>
              </a:rPr>
              <a:t>Table 2. Outcome data collection plan</a:t>
            </a:r>
            <a:endParaRPr lang="en-US" altLang="en-US" sz="2400" b="0">
              <a:latin typeface="Times New Roman" panose="02020603050405020304" charset="0"/>
              <a:ea typeface="宋体" panose="02010600030101010101" pitchFamily="2" charset="-122"/>
            </a:endParaRPr>
          </a:p>
        </p:txBody>
      </p:sp>
      <p:graphicFrame>
        <p:nvGraphicFramePr>
          <p:cNvPr id="3" name="表格 2"/>
          <p:cNvGraphicFramePr/>
          <p:nvPr>
            <p:custDataLst>
              <p:tags r:id="rId2"/>
            </p:custDataLst>
          </p:nvPr>
        </p:nvGraphicFramePr>
        <p:xfrm>
          <a:off x="618490" y="1476375"/>
          <a:ext cx="11240135" cy="5058410"/>
        </p:xfrm>
        <a:graphic>
          <a:graphicData uri="http://schemas.openxmlformats.org/drawingml/2006/table">
            <a:tbl>
              <a:tblPr/>
              <a:tblGrid>
                <a:gridCol w="5568315"/>
                <a:gridCol w="1359535"/>
                <a:gridCol w="1316355"/>
                <a:gridCol w="1492250"/>
                <a:gridCol w="1503680"/>
              </a:tblGrid>
              <a:tr h="499110">
                <a:tc>
                  <a:txBody>
                    <a:bodyPr/>
                    <a:p>
                      <a:pPr indent="0">
                        <a:buNone/>
                      </a:pPr>
                      <a:r>
                        <a:rPr lang="en-US" sz="1600" b="1">
                          <a:latin typeface="Times New Roman" panose="02020603050405020304" charset="0"/>
                          <a:cs typeface="Times New Roman" panose="02020603050405020304" charset="0"/>
                        </a:rPr>
                        <a:t>Assement tool</a:t>
                      </a:r>
                      <a:endParaRPr lang="en-US" altLang="en-US" sz="16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600" b="1">
                          <a:latin typeface="Times New Roman" panose="02020603050405020304" charset="0"/>
                          <a:ea typeface="宋体" panose="02010600030101010101" pitchFamily="2" charset="-122"/>
                          <a:cs typeface="Times New Roman" panose="02020603050405020304" charset="0"/>
                        </a:rPr>
                        <a:t>T0=baseline</a:t>
                      </a:r>
                      <a:endParaRPr lang="en-US" altLang="en-US" sz="1600" b="1">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600" b="1">
                          <a:latin typeface="Times New Roman" panose="02020603050405020304" charset="0"/>
                          <a:ea typeface="宋体" panose="02010600030101010101" pitchFamily="2" charset="-122"/>
                          <a:cs typeface="Times New Roman" panose="02020603050405020304" charset="0"/>
                        </a:rPr>
                        <a:t>T1=post- intervention</a:t>
                      </a:r>
                      <a:endParaRPr lang="en-US" altLang="en-US" sz="1600" b="1">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600" b="1">
                          <a:latin typeface="Times New Roman" panose="02020603050405020304" charset="0"/>
                          <a:ea typeface="宋体" panose="02010600030101010101" pitchFamily="2" charset="-122"/>
                          <a:cs typeface="Times New Roman" panose="02020603050405020304" charset="0"/>
                        </a:rPr>
                        <a:t>T2=2 months follow-up</a:t>
                      </a:r>
                      <a:endParaRPr lang="en-US" altLang="en-US" sz="1600" b="1">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600" b="1">
                          <a:latin typeface="Times New Roman" panose="02020603050405020304" charset="0"/>
                          <a:ea typeface="宋体" panose="02010600030101010101" pitchFamily="2" charset="-122"/>
                          <a:cs typeface="Times New Roman" panose="02020603050405020304" charset="0"/>
                        </a:rPr>
                        <a:t>T3= 6 months follow-up</a:t>
                      </a:r>
                      <a:endParaRPr lang="en-US" altLang="en-US" sz="1600" b="1">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Demographic data</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 </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 </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 </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solidFill>
                      <a:schemeClr val="bg1"/>
                    </a:solidFill>
                  </a:tcPr>
                </a:tc>
              </a:tr>
              <a:tr h="299085">
                <a:tc>
                  <a:txBody>
                    <a:bodyPr/>
                    <a:p>
                      <a:pPr indent="0">
                        <a:buNone/>
                      </a:pPr>
                      <a:r>
                        <a:rPr lang="en-US" sz="1600" b="0">
                          <a:solidFill>
                            <a:schemeClr val="tx1"/>
                          </a:solidFill>
                          <a:latin typeface="Times New Roman" panose="02020603050405020304" charset="0"/>
                          <a:cs typeface="Times New Roman" panose="02020603050405020304" charset="0"/>
                        </a:rPr>
                        <a:t>Family Adaptability Cohesion Environment Scale（FACES II-CV）</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85750">
                <a:tc>
                  <a:txBody>
                    <a:bodyPr/>
                    <a:p>
                      <a:pPr indent="0">
                        <a:buNone/>
                      </a:pPr>
                      <a:r>
                        <a:rPr lang="en-US" sz="1600" b="0">
                          <a:solidFill>
                            <a:schemeClr val="tx1"/>
                          </a:solidFill>
                          <a:latin typeface="Times New Roman" panose="02020603050405020304" charset="0"/>
                          <a:cs typeface="Times New Roman" panose="02020603050405020304" charset="0"/>
                        </a:rPr>
                        <a:t>Posttraumatic Stress Disorder Reaction Index(PTSD-RI)</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the Impact of Event Scale-6(IES-6)</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59715">
                <a:tc>
                  <a:txBody>
                    <a:bodyPr/>
                    <a:p>
                      <a:pPr indent="0">
                        <a:buNone/>
                      </a:pPr>
                      <a:r>
                        <a:rPr lang="en-US" sz="1600" b="0">
                          <a:solidFill>
                            <a:schemeClr val="tx1"/>
                          </a:solidFill>
                          <a:latin typeface="Times New Roman" panose="02020603050405020304" charset="0"/>
                          <a:cs typeface="Times New Roman" panose="02020603050405020304" charset="0"/>
                        </a:rPr>
                        <a:t>the Positive and Negative Affect Scale(PANAS)</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77495">
                <a:tc>
                  <a:txBody>
                    <a:bodyPr/>
                    <a:p>
                      <a:pPr indent="0">
                        <a:buNone/>
                      </a:pPr>
                      <a:r>
                        <a:rPr lang="en-US" sz="1600" b="0">
                          <a:solidFill>
                            <a:schemeClr val="tx1"/>
                          </a:solidFill>
                          <a:latin typeface="Times New Roman" panose="02020603050405020304" charset="0"/>
                          <a:cs typeface="Times New Roman" panose="02020603050405020304" charset="0"/>
                        </a:rPr>
                        <a:t>the Drepression Anxiety Stress Scale-21(DASS-21) </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the Euro Qol five-dimension questionnaire (EQ-5D)</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67335">
                <a:tc>
                  <a:txBody>
                    <a:bodyPr/>
                    <a:p>
                      <a:pPr indent="0">
                        <a:buNone/>
                      </a:pPr>
                      <a:r>
                        <a:rPr lang="en-US" sz="1600" b="0">
                          <a:solidFill>
                            <a:schemeClr val="tx1"/>
                          </a:solidFill>
                          <a:latin typeface="Times New Roman" panose="02020603050405020304" charset="0"/>
                          <a:cs typeface="Times New Roman" panose="02020603050405020304" charset="0"/>
                        </a:rPr>
                        <a:t>the Euro Qol five-dimension Youth version scale (EQ-5D-Y)</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FamilyInventoryofLifeEventsandChanges(FILE)</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SocialSupportRatingScale(SSRS) </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Simplified Coping Style Questionnaire (SCSQ)</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ChildPosttraumaticCognitionsInventory(CPTCI)</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B</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theStressAppraisalMeasure(SAM)</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ea typeface="宋体" panose="02010600030101010101" pitchFamily="2" charset="-122"/>
                          <a:cs typeface="Times New Roman" panose="02020603050405020304" charset="0"/>
                        </a:rPr>
                        <a:t>A</a:t>
                      </a:r>
                      <a:endParaRPr lang="en-US" altLang="en-US" sz="16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Disease progression and regression</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Sleeping conditions</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A,B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A,B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A.B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A,B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Salivary cortisol concentration</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A,B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A,B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A,B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A,B</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a:txBody>
                    <a:bodyPr/>
                    <a:p>
                      <a:pPr indent="0">
                        <a:buNone/>
                      </a:pPr>
                      <a:r>
                        <a:rPr lang="en-US" sz="1600" b="0">
                          <a:solidFill>
                            <a:schemeClr val="tx1"/>
                          </a:solidFill>
                          <a:latin typeface="Times New Roman" panose="02020603050405020304" charset="0"/>
                          <a:cs typeface="Times New Roman" panose="02020603050405020304" charset="0"/>
                        </a:rPr>
                        <a:t>Semistructured interviews</a:t>
                      </a:r>
                      <a:endParaRPr lang="en-US" altLang="en-US" sz="16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 </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B,C</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 </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solidFill>
                      <a:schemeClr val="bg1"/>
                    </a:solidFill>
                  </a:tcPr>
                </a:tc>
                <a:tc>
                  <a:txBody>
                    <a:bodyPr/>
                    <a:p>
                      <a:pPr indent="0">
                        <a:buNone/>
                      </a:pPr>
                      <a:r>
                        <a:rPr lang="en-US" sz="1600" b="0">
                          <a:latin typeface="Times New Roman" panose="02020603050405020304" charset="0"/>
                          <a:cs typeface="Times New Roman" panose="02020603050405020304" charset="0"/>
                        </a:rPr>
                        <a:t> </a:t>
                      </a: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solidFill>
                  </a:tcPr>
                </a:tc>
              </a:tr>
              <a:tr h="243840">
                <a:tc gridSpan="5">
                  <a:txBody>
                    <a:bodyPr/>
                    <a:p>
                      <a:pPr indent="0">
                        <a:buNone/>
                      </a:pPr>
                      <a:r>
                        <a:rPr lang="en-US" sz="1600" b="1">
                          <a:solidFill>
                            <a:schemeClr val="tx1"/>
                          </a:solidFill>
                          <a:latin typeface="Times New Roman" panose="02020603050405020304" charset="0"/>
                          <a:cs typeface="Times New Roman" panose="02020603050405020304" charset="0"/>
                        </a:rPr>
                        <a:t>A,caregives;B,patients;C,intervention researchers</a:t>
                      </a:r>
                      <a:endParaRPr lang="en-US" altLang="en-US" sz="16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solidFill>
                      <a:schemeClr val="bg1"/>
                    </a:solidFill>
                  </a:tcPr>
                </a:tc>
                <a:tc hMerge="1">
                  <a:tcPr>
                    <a:lnT cap="flat">
                      <a:noFill/>
                    </a:lnT>
                    <a:lnB w="19050" cap="flat" cmpd="sng">
                      <a:solidFill>
                        <a:srgbClr val="080000"/>
                      </a:solidFill>
                      <a:prstDash val="solid"/>
                      <a:headEnd type="none" w="med" len="med"/>
                      <a:tailEnd type="none" w="med" len="med"/>
                    </a:lnB>
                  </a:tcPr>
                </a:tc>
                <a:tc hMerge="1">
                  <a:tcPr>
                    <a:lnT cap="flat">
                      <a:noFill/>
                    </a:lnT>
                    <a:lnB w="19050" cap="flat" cmpd="sng">
                      <a:solidFill>
                        <a:srgbClr val="080000"/>
                      </a:solidFill>
                      <a:prstDash val="solid"/>
                      <a:headEnd type="none" w="med" len="med"/>
                      <a:tailEnd type="none" w="med" len="med"/>
                    </a:lnB>
                  </a:tcPr>
                </a:tc>
                <a:tc hMerge="1">
                  <a:tcPr>
                    <a:lnT cap="flat">
                      <a:noFill/>
                    </a:lnT>
                    <a:lnB w="19050" cap="flat" cmpd="sng">
                      <a:solidFill>
                        <a:srgbClr val="080000"/>
                      </a:solidFill>
                      <a:prstDash val="solid"/>
                      <a:headEnd type="none" w="med" len="med"/>
                      <a:tailEnd type="none" w="med" len="med"/>
                    </a:lnB>
                  </a:tcPr>
                </a:tc>
                <a:tc hMerge="1">
                  <a:tcPr>
                    <a:lnR cap="flat">
                      <a:noFill/>
                    </a:lnR>
                    <a:lnT cap="flat">
                      <a:noFill/>
                    </a:lnT>
                    <a:lnB w="19050" cap="flat" cmpd="sng">
                      <a:solidFill>
                        <a:srgbClr val="080000"/>
                      </a:solidFill>
                      <a:prstDash val="soli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611755" cy="768350"/>
          </a:xfrm>
          <a:prstGeom prst="rect">
            <a:avLst/>
          </a:prstGeom>
          <a:noFill/>
        </p:spPr>
        <p:txBody>
          <a:bodyPr wrap="none" rtlCol="0">
            <a:spAutoFit/>
          </a:bodyPr>
          <a:lstStyle/>
          <a:p>
            <a:r>
              <a:rPr lang="en-US" altLang="en-ID" sz="4400" b="1" u="sng" dirty="0">
                <a:solidFill>
                  <a:srgbClr val="7030A0"/>
                </a:solidFill>
              </a:rPr>
              <a:t>Discussion</a:t>
            </a:r>
            <a:endParaRPr lang="en-US" altLang="en-ID" sz="4400" b="1" u="sng" dirty="0">
              <a:solidFill>
                <a:srgbClr val="7030A0"/>
              </a:solidFill>
            </a:endParaRPr>
          </a:p>
        </p:txBody>
      </p:sp>
      <p:sp>
        <p:nvSpPr>
          <p:cNvPr id="100" name="文本框 99"/>
          <p:cNvSpPr txBox="1"/>
          <p:nvPr/>
        </p:nvSpPr>
        <p:spPr>
          <a:xfrm>
            <a:off x="944880" y="1069975"/>
            <a:ext cx="10028555" cy="4523105"/>
          </a:xfrm>
          <a:prstGeom prst="rect">
            <a:avLst/>
          </a:prstGeom>
          <a:noFill/>
          <a:ln w="9525">
            <a:noFill/>
          </a:ln>
        </p:spPr>
        <p:txBody>
          <a:bodyPr wrap="square">
            <a:spAutoFit/>
          </a:bodyPr>
          <a:p>
            <a:pPr marL="342900" indent="-342900">
              <a:buFont typeface="Wingdings" panose="05000000000000000000" charset="0"/>
              <a:buChar char="Ø"/>
            </a:pPr>
            <a:r>
              <a:rPr lang="en-US" sz="2400" b="0">
                <a:latin typeface="Times New Roman" panose="02020603050405020304" charset="0"/>
                <a:ea typeface="宋体" panose="02010600030101010101" pitchFamily="2" charset="-122"/>
              </a:rPr>
              <a:t>Family functioning is associated with patients' health-related quality of life, illustrating the importance of assessing adaptation in the family setting and supporting further research on psychosocial screening and interventions for pediatric cancer patients in the family context. </a:t>
            </a:r>
            <a:endParaRPr lang="en-US" sz="2400" b="0">
              <a:latin typeface="Times New Roman" panose="02020603050405020304" charset="0"/>
              <a:ea typeface="宋体" panose="02010600030101010101" pitchFamily="2" charset="-122"/>
            </a:endParaRPr>
          </a:p>
          <a:p>
            <a:pPr indent="0">
              <a:buFont typeface="Wingdings" panose="05000000000000000000" charset="0"/>
              <a:buNone/>
            </a:pPr>
            <a:endParaRPr lang="en-US" sz="2400" b="0">
              <a:latin typeface="Times New Roman" panose="02020603050405020304" charset="0"/>
              <a:ea typeface="宋体" panose="02010600030101010101" pitchFamily="2" charset="-122"/>
            </a:endParaRPr>
          </a:p>
          <a:p>
            <a:pPr marL="342900" indent="-342900">
              <a:buFont typeface="Wingdings" panose="05000000000000000000" charset="0"/>
              <a:buChar char="Ø"/>
            </a:pPr>
            <a:r>
              <a:rPr lang="en-US" sz="2400" b="0">
                <a:latin typeface="Times New Roman" panose="02020603050405020304" charset="0"/>
                <a:ea typeface="宋体" panose="02010600030101010101" pitchFamily="2" charset="-122"/>
              </a:rPr>
              <a:t>Existing researches have been conducted to show the applicability of multi-component intervention strategies for families of children with cancer and the favorable positive effects on promoting family mental health. Of these, </a:t>
            </a:r>
            <a:r>
              <a:rPr lang="en-US" sz="2400" b="0">
                <a:solidFill>
                  <a:srgbClr val="FF0000"/>
                </a:solidFill>
                <a:latin typeface="Times New Roman" panose="02020603050405020304" charset="0"/>
                <a:ea typeface="宋体" panose="02010600030101010101" pitchFamily="2" charset="-122"/>
              </a:rPr>
              <a:t>only the SCCIP-ND program has been used with families of newly diagnosed children with cancer and suffers from small sample sizes, long intervention cycles, and high rates of lost visits</a:t>
            </a:r>
            <a:r>
              <a:rPr lang="en-US" sz="2400" b="0">
                <a:latin typeface="Times New Roman" panose="02020603050405020304" charset="0"/>
                <a:ea typeface="宋体" panose="02010600030101010101" pitchFamily="2" charset="-122"/>
              </a:rPr>
              <a:t>. </a:t>
            </a:r>
            <a:endParaRPr lang="en-US" sz="2400" b="0">
              <a:latin typeface="Times New Roman" panose="02020603050405020304" charset="0"/>
              <a:ea typeface="宋体" panose="02010600030101010101" pitchFamily="2" charset="-122"/>
            </a:endParaRPr>
          </a:p>
          <a:p>
            <a:pPr indent="0">
              <a:buFont typeface="Wingdings" panose="05000000000000000000" charset="0"/>
              <a:buNone/>
            </a:pPr>
            <a:endParaRPr lang="en-US" altLang="en-US" sz="2400" b="0">
              <a:solidFill>
                <a:srgbClr val="FF0000"/>
              </a:solidFill>
              <a:latin typeface="Times New Roman" panose="0202060305040502030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611755" cy="768350"/>
          </a:xfrm>
          <a:prstGeom prst="rect">
            <a:avLst/>
          </a:prstGeom>
          <a:noFill/>
        </p:spPr>
        <p:txBody>
          <a:bodyPr wrap="none" rtlCol="0">
            <a:spAutoFit/>
          </a:bodyPr>
          <a:lstStyle/>
          <a:p>
            <a:r>
              <a:rPr lang="en-US" altLang="en-ID" sz="4400" b="1" u="sng" dirty="0">
                <a:solidFill>
                  <a:srgbClr val="7030A0"/>
                </a:solidFill>
              </a:rPr>
              <a:t>Discussion</a:t>
            </a:r>
            <a:endParaRPr lang="en-US" altLang="en-ID" sz="4400" b="1" u="sng" dirty="0">
              <a:solidFill>
                <a:srgbClr val="7030A0"/>
              </a:solidFill>
            </a:endParaRPr>
          </a:p>
        </p:txBody>
      </p:sp>
      <p:sp>
        <p:nvSpPr>
          <p:cNvPr id="100" name="文本框 99"/>
          <p:cNvSpPr txBox="1"/>
          <p:nvPr/>
        </p:nvSpPr>
        <p:spPr>
          <a:xfrm>
            <a:off x="1416685" y="1567180"/>
            <a:ext cx="9359265" cy="3723005"/>
          </a:xfrm>
          <a:prstGeom prst="rect">
            <a:avLst/>
          </a:prstGeom>
          <a:noFill/>
          <a:ln w="9525">
            <a:noFill/>
          </a:ln>
        </p:spPr>
        <p:txBody>
          <a:bodyPr wrap="square">
            <a:spAutoFit/>
          </a:bodyPr>
          <a:p>
            <a:pPr indent="0">
              <a:buFont typeface="Wingdings" panose="05000000000000000000" charset="0"/>
              <a:buNone/>
            </a:pPr>
            <a:endParaRPr lang="en-US" sz="2000" b="0">
              <a:latin typeface="Times New Roman" panose="02020603050405020304" charset="0"/>
              <a:ea typeface="宋体" panose="02010600030101010101" pitchFamily="2" charset="-122"/>
            </a:endParaRPr>
          </a:p>
          <a:p>
            <a:pPr marL="342900" indent="-342900">
              <a:buFont typeface="Wingdings" panose="05000000000000000000" charset="0"/>
              <a:buChar char="Ø"/>
            </a:pPr>
            <a:r>
              <a:rPr lang="en-US" sz="2400" b="0">
                <a:latin typeface="Times New Roman" panose="02020603050405020304" charset="0"/>
                <a:ea typeface="宋体" panose="02010600030101010101" pitchFamily="2" charset="-122"/>
              </a:rPr>
              <a:t>In our study, the complex</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family adaptation intervention strategy among families in hospitalized children with cancer</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will use </a:t>
            </a:r>
            <a:r>
              <a:rPr lang="en-US" sz="2400" b="0">
                <a:solidFill>
                  <a:srgbClr val="FF0000"/>
                </a:solidFill>
                <a:latin typeface="Times New Roman" panose="02020603050405020304" charset="0"/>
                <a:ea typeface="宋体" panose="02010600030101010101" pitchFamily="2" charset="-122"/>
              </a:rPr>
              <a:t>a short-cycle multi-component intervention</a:t>
            </a:r>
            <a:r>
              <a:rPr lang="en-US" sz="2400" b="0">
                <a:latin typeface="Times New Roman" panose="02020603050405020304" charset="0"/>
                <a:ea typeface="宋体" panose="02010600030101010101" pitchFamily="2" charset="-122"/>
              </a:rPr>
              <a:t>, and utilizing a 3-day intervention and 2-month follow-up intervention can effectively improve participant adherence and reduce the rate of disenrollment. </a:t>
            </a:r>
            <a:endParaRPr lang="en-US" sz="2400" b="0">
              <a:latin typeface="Times New Roman" panose="02020603050405020304" charset="0"/>
              <a:ea typeface="宋体" panose="02010600030101010101" pitchFamily="2" charset="-122"/>
            </a:endParaRPr>
          </a:p>
          <a:p>
            <a:pPr marL="342900" indent="-342900">
              <a:buFont typeface="Wingdings" panose="05000000000000000000" charset="0"/>
              <a:buChar char="Ø"/>
            </a:pPr>
            <a:endParaRPr lang="en-US" sz="2400" b="0">
              <a:latin typeface="Times New Roman" panose="02020603050405020304" charset="0"/>
              <a:ea typeface="宋体" panose="02010600030101010101" pitchFamily="2" charset="-122"/>
            </a:endParaRPr>
          </a:p>
          <a:p>
            <a:pPr marL="342900" indent="-342900">
              <a:buFont typeface="Wingdings" panose="05000000000000000000" charset="0"/>
              <a:buChar char="Ø"/>
            </a:pPr>
            <a:r>
              <a:rPr lang="en-US" sz="2400" b="0">
                <a:latin typeface="Times New Roman" panose="02020603050405020304" charset="0"/>
                <a:ea typeface="宋体" panose="02010600030101010101" pitchFamily="2" charset="-122"/>
              </a:rPr>
              <a:t>At the same time, research on pediatric oncology patients will be conducted on a family basis, </a:t>
            </a:r>
            <a:r>
              <a:rPr lang="en-US" sz="2400" b="0">
                <a:solidFill>
                  <a:srgbClr val="FF0000"/>
                </a:solidFill>
                <a:latin typeface="Times New Roman" panose="02020603050405020304" charset="0"/>
                <a:ea typeface="宋体" panose="02010600030101010101" pitchFamily="2" charset="-122"/>
              </a:rPr>
              <a:t>focusing on interventions for psychosocial conditions in the family environment.</a:t>
            </a:r>
            <a:endParaRPr lang="en-US" altLang="en-US" sz="2400" b="0">
              <a:solidFill>
                <a:srgbClr val="FF0000"/>
              </a:solidFill>
              <a:latin typeface="Times New Roman" panose="0202060305040502030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724785" cy="768350"/>
          </a:xfrm>
          <a:prstGeom prst="rect">
            <a:avLst/>
          </a:prstGeom>
          <a:noFill/>
        </p:spPr>
        <p:txBody>
          <a:bodyPr wrap="none" rtlCol="0">
            <a:spAutoFit/>
          </a:bodyPr>
          <a:lstStyle/>
          <a:p>
            <a:r>
              <a:rPr lang="en-US" altLang="en-ID" sz="4400" b="1" u="sng" dirty="0">
                <a:solidFill>
                  <a:srgbClr val="7030A0"/>
                </a:solidFill>
              </a:rPr>
              <a:t>References</a:t>
            </a:r>
            <a:endParaRPr lang="en-US" altLang="en-ID" sz="4400" b="1" u="sng" dirty="0">
              <a:solidFill>
                <a:srgbClr val="7030A0"/>
              </a:solidFill>
            </a:endParaRPr>
          </a:p>
        </p:txBody>
      </p:sp>
      <p:sp>
        <p:nvSpPr>
          <p:cNvPr id="100" name="文本框 99"/>
          <p:cNvSpPr txBox="1"/>
          <p:nvPr/>
        </p:nvSpPr>
        <p:spPr>
          <a:xfrm>
            <a:off x="384175" y="1167130"/>
            <a:ext cx="11111865" cy="4916170"/>
          </a:xfrm>
          <a:prstGeom prst="rect">
            <a:avLst/>
          </a:prstGeom>
          <a:solidFill>
            <a:schemeClr val="bg1"/>
          </a:solidFill>
          <a:ln w="9525">
            <a:noFill/>
          </a:ln>
        </p:spPr>
        <p:txBody>
          <a:bodyPr>
            <a:noAutofit/>
          </a:bodyPr>
          <a:p>
            <a:pPr marL="266700" indent="-266700"/>
            <a:r>
              <a:rPr lang="en-US" sz="1000">
                <a:solidFill>
                  <a:srgbClr val="000000"/>
                </a:solidFill>
                <a:latin typeface="Times New Roman" panose="02020603050405020304" charset="0"/>
                <a:ea typeface="宋体" panose="02010600030101010101" pitchFamily="2" charset="-122"/>
              </a:rPr>
              <a:t> [1]	International agency for research on cancer.estimated number of new cases in 2020, all cancers, both sexes, ages 0-14[EB/OL]. https://gco.iarc.fr/today/home.</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[2]	ZHENG R, PENG X, ZENG H, et al. Incidence, mortality and survival of childhood cancer in china during 2000-2010  period: a population-based study[J]. Cancer Letters, 2015,363(2): 176-80.</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[3]	SPOSITO A M, SILVA-RODRIGUES F M, SPARAPANI V C, et al. Coping strategies used by hospitalized children with cancer undergoing  chemotherapy[J]. Journal of Nursing Scholarship, 2015,47(2): 143-51.</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[4]	JUDAN T, HUAYING Y, TUO M, et al. Psychological and behavioral problems of hospitalized children with common chronic diseases in school age and their main influencing factors[J]. Evidence-Based Nursing, 2021,7(07): 915-9.</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[5]	AO X. A practical study on improving the family education of hospitalized children with leukemia[D]. Yunnan University, 2021.</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[6]	WARD Z J, YEH J M, BHAKTA N, et al. Global childhood cancer survival estimates and priority-setting: a  simulation-based analysis[J]. Lancet Oncology, 2019,20(7): 972-83.</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[7]	KAZAK A E, KASSAM-ADAMS N, SCHNEIDER S, et al. An integrative model of pediatric medical traumatic stress[J]. Journal of Pediatric Psychology, 2006,31(4): 343-55.</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[8]	SATAPATHY S, KAUSHAL T, BAKHSHI S, et al. Non-pharmacological interventions for pediatric cancer patients: a comparative  review and emerging needs in india[J]. Indian Pediatrics, 2018,55(3): 225-32.</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[9]	SANSOM-DALY U M, WAKEFIELD C E, BRYANT R A, et al. Online group-based cognitive-behavioural therapy for adolescents and young adults  after cancer treatment: a multicenter randomised controlled trial of recapture  life-aya[J]. Bmc Cancer, 2012,12: 339.</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[10]	BOONSTRA A, GIELISSEN M, van DULMEN-DEN B E, et al. Cognitive behavior therapy for persistent severe fatigue in childhood cancer  survivors: a pilot study[J]. Journal of Pediatric Hematology Oncology, 2019,41(4): 313-8.</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[11]	HALL B C, SHORT V M, GIBERSON S, et al. A cognitive behavioral therapy group for adolescent and young adult cancer  patients: a review of a pilot program[J]. Journal of Adolescent and Young Adult Oncology, 2020,9(3): 422-5.</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[12]	PING Z. Effects of cognitive behavior therapy on negative emotion and immune function in adolescent patients with cancer[D]. Chongqing Medical University, 2019.</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[13]	PAI A L, GREENLEY R N, LEWANDOWSKI A, et al. A meta-analytic review of the influence of pediatric cancer on parent and family  functioning[J]. Journal of Family Psychology, 2007,21(3): 407-15.</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[14]	CHENG K K, TAN L. A pilot study of the effect of a home-based multimodal symptom-management program  in children and adolescents undergoing chemotherapy[J]. Cancer Reports, 2021,4(3): e1336.</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[15]	EBRAHIMI E, MIRZAIE H, SAEIDI B M, et al. The effect of filial therapy on depressive symptoms of children with cancer and  their mother's depression, anxiety, and stress: a randomized controlled trial[J]. Asian Pac J Cancer Prev, 2019,20(10): 2935-41.</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[16]	XIAORONG P, LIN M, QIAN L, et al. Construction and application of family positive behavior support program[J]. Chinese Journal of Nursing, 2021,56(11): 1618-26.</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[17]	KAZAK A E, ALDERFER M A, STREISAND R, et al. Treatment of posttraumatic stress symptoms in adolescent survivors of childhood  cancer and their families: a randomized clinical trial[J]. Journal of Family Psychology, 2004,18(3): 493-504.</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[18]	SALEM H, KAZAK A E, ANDERSEN E W, et al. Home-based cognitive behavioural therapy for families of young children with  cancer (famos): a nationwide randomised controlled trial[J]. Pediatric Blood &amp; Cancer, 2021,68(3): e28853.</a:t>
            </a:r>
            <a:endParaRPr lang="en-US" sz="1000">
              <a:solidFill>
                <a:srgbClr val="000000"/>
              </a:solidFill>
              <a:latin typeface="Times New Roman" panose="02020603050405020304" charset="0"/>
              <a:ea typeface="宋体" panose="02010600030101010101" pitchFamily="2" charset="-122"/>
            </a:endParaRPr>
          </a:p>
          <a:p>
            <a:pPr marL="266700" indent="-266700"/>
            <a:r>
              <a:rPr lang="en-US" sz="1000">
                <a:solidFill>
                  <a:srgbClr val="000000"/>
                </a:solidFill>
                <a:latin typeface="Times New Roman" panose="02020603050405020304" charset="0"/>
                <a:ea typeface="宋体" panose="02010600030101010101" pitchFamily="2" charset="-122"/>
              </a:rPr>
              <a:t> [19]	KAZAK A E, SIMMS S, ALDERFER M A, et al. Feasibility and preliminary outcomes from a pilot study of a brief psychological  intervention for families of children newly diagnosed with cancer[J]. Journal of Pediatric Psychology, 2005,30(8): 644-55.</a:t>
            </a:r>
            <a:endParaRPr lang="en-US" sz="1000">
              <a:solidFill>
                <a:srgbClr val="000000"/>
              </a:solidFill>
              <a:latin typeface="Times New Roman" panose="02020603050405020304" charset="0"/>
              <a:ea typeface="宋体" panose="02010600030101010101" pitchFamily="2" charset="-122"/>
            </a:endParaRPr>
          </a:p>
          <a:p>
            <a:pPr marL="266700" indent="-266700"/>
            <a:r>
              <a:rPr lang="en-US" altLang="en-US" sz="1000">
                <a:solidFill>
                  <a:srgbClr val="000000"/>
                </a:solidFill>
                <a:latin typeface="Times New Roman" panose="02020603050405020304" charset="0"/>
                <a:ea typeface="宋体" panose="02010600030101010101" pitchFamily="2" charset="-122"/>
                <a:sym typeface="+mn-ea"/>
              </a:rPr>
              <a:t> [20]	</a:t>
            </a:r>
            <a:r>
              <a:rPr lang="en-US" sz="1000">
                <a:solidFill>
                  <a:srgbClr val="000000"/>
                </a:solidFill>
                <a:latin typeface="Times New Roman" panose="02020603050405020304" charset="0"/>
                <a:ea typeface="宋体" panose="02010600030101010101" pitchFamily="2" charset="-122"/>
              </a:rPr>
              <a:t>XINYI X, XIAORONG M, YATING Y, et al. Research progress on the care burden of family caregivers of children with cancer[J]. Guangxi Medical Journal, 2023,45(08): 968-72.</a:t>
            </a:r>
            <a:endParaRPr lang="en-US" sz="1000">
              <a:solidFill>
                <a:srgbClr val="000000"/>
              </a:solidFill>
              <a:latin typeface="Times New Roman" panose="02020603050405020304" charset="0"/>
              <a:ea typeface="宋体" panose="02010600030101010101" pitchFamily="2" charset="-122"/>
            </a:endParaRPr>
          </a:p>
          <a:p>
            <a:pPr marL="266700" indent="-266700"/>
            <a:r>
              <a:rPr lang="en-US" altLang="en-US" sz="1000">
                <a:solidFill>
                  <a:srgbClr val="000000"/>
                </a:solidFill>
                <a:latin typeface="Times New Roman" panose="02020603050405020304" charset="0"/>
                <a:ea typeface="宋体" panose="02010600030101010101" pitchFamily="2" charset="-122"/>
              </a:rPr>
              <a:t> [21]	AL G N, STEVENS E, VELÁZQUEZ-MARTIN B, et al. Family factors and health-related quality of life within 6 months of completion  of childhood cancer treatment[J]. Psycho-Oncology, 2021,30(3): 408-16.</a:t>
            </a:r>
            <a:endParaRPr lang="en-US" altLang="en-US" sz="1000">
              <a:solidFill>
                <a:srgbClr val="000000"/>
              </a:solidFill>
              <a:latin typeface="Times New Roman" panose="0202060305040502030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3075940" cy="768350"/>
          </a:xfrm>
          <a:prstGeom prst="rect">
            <a:avLst/>
          </a:prstGeom>
          <a:noFill/>
        </p:spPr>
        <p:txBody>
          <a:bodyPr wrap="none" rtlCol="0">
            <a:spAutoFit/>
          </a:bodyPr>
          <a:lstStyle/>
          <a:p>
            <a:r>
              <a:rPr lang="en-US" altLang="en-ID" sz="4400" b="1" u="sng" dirty="0">
                <a:solidFill>
                  <a:srgbClr val="7030A0"/>
                </a:solidFill>
              </a:rPr>
              <a:t>Introduction</a:t>
            </a:r>
            <a:endParaRPr lang="en-US" altLang="en-ID" sz="4400" b="1" u="sng" dirty="0">
              <a:solidFill>
                <a:srgbClr val="7030A0"/>
              </a:solidFill>
            </a:endParaRPr>
          </a:p>
        </p:txBody>
      </p:sp>
      <p:sp>
        <p:nvSpPr>
          <p:cNvPr id="101" name="文本框 100" descr="7b0a202020202262756c6c6574223a20227b5c2263617465676f727949645c223a31303032352c5c2274656d706c61746549645c223a32303233313132327d220a7d0a"/>
          <p:cNvSpPr txBox="1"/>
          <p:nvPr/>
        </p:nvSpPr>
        <p:spPr>
          <a:xfrm>
            <a:off x="6929755" y="1960245"/>
            <a:ext cx="4951095" cy="2350770"/>
          </a:xfrm>
          <a:prstGeom prst="rect">
            <a:avLst/>
          </a:prstGeom>
          <a:noFill/>
          <a:ln w="9525">
            <a:noFill/>
          </a:ln>
        </p:spPr>
        <p:txBody>
          <a:bodyPr wrap="square">
            <a:noAutofit/>
          </a:bodyPr>
          <a:p>
            <a:pPr indent="0">
              <a:buFont typeface="Wingdings" panose="05000000000000000000" charset="0"/>
              <a:buNone/>
            </a:pPr>
            <a:endParaRPr lang="en-US" sz="2000" b="0" i="0" dirty="0">
              <a:solidFill>
                <a:schemeClr val="tx1"/>
              </a:solidFill>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000" b="0">
                <a:latin typeface="Times New Roman" panose="02020603050405020304" charset="0"/>
                <a:ea typeface="宋体" panose="02010600030101010101" pitchFamily="2" charset="-122"/>
              </a:rPr>
              <a:t>A child newly diagnosed with cancer often needs to be hospitalized for related treatment.  The experience of hospitalizing a child with cancer often has a </a:t>
            </a:r>
            <a:r>
              <a:rPr lang="en-US" sz="2000" b="0">
                <a:solidFill>
                  <a:srgbClr val="FF0000"/>
                </a:solidFill>
                <a:latin typeface="Times New Roman" panose="02020603050405020304" charset="0"/>
                <a:ea typeface="宋体" panose="02010600030101010101" pitchFamily="2" charset="-122"/>
              </a:rPr>
              <a:t>negative impact</a:t>
            </a:r>
            <a:r>
              <a:rPr lang="en-US" sz="2000" b="0">
                <a:latin typeface="Times New Roman" panose="02020603050405020304" charset="0"/>
                <a:ea typeface="宋体" panose="02010600030101010101" pitchFamily="2" charset="-122"/>
              </a:rPr>
              <a:t> on the physical and mental health of the child and family members.</a:t>
            </a:r>
            <a:endParaRPr lang="en-US" sz="2000" b="0">
              <a:latin typeface="Times New Roman" panose="02020603050405020304" charset="0"/>
              <a:ea typeface="宋体" panose="02010600030101010101" pitchFamily="2" charset="-122"/>
            </a:endParaRPr>
          </a:p>
        </p:txBody>
      </p:sp>
      <p:sp>
        <p:nvSpPr>
          <p:cNvPr id="3" name="文本框 2"/>
          <p:cNvSpPr txBox="1"/>
          <p:nvPr/>
        </p:nvSpPr>
        <p:spPr>
          <a:xfrm>
            <a:off x="330835" y="1066800"/>
            <a:ext cx="4330700" cy="2067560"/>
          </a:xfrm>
          <a:prstGeom prst="rect">
            <a:avLst/>
          </a:prstGeom>
          <a:noFill/>
        </p:spPr>
        <p:txBody>
          <a:bodyPr wrap="square" rtlCol="0" anchor="t">
            <a:noAutofit/>
          </a:bodyPr>
          <a:p>
            <a:pPr marL="342900" indent="-342900">
              <a:buFont typeface="Wingdings" panose="05000000000000000000" charset="0"/>
              <a:buChar char="Ø"/>
            </a:pPr>
            <a:r>
              <a:rPr lang="en-US" sz="2000" dirty="0">
                <a:latin typeface="Times New Roman" panose="02020603050405020304" charset="0"/>
                <a:cs typeface="Times New Roman" panose="02020603050405020304" charset="0"/>
                <a:sym typeface="+mn-ea"/>
              </a:rPr>
              <a:t>China has the second highest number of new cases in the world,</a:t>
            </a:r>
            <a:r>
              <a:rPr lang="en-US" sz="2000" dirty="0">
                <a:solidFill>
                  <a:srgbClr val="FF0000"/>
                </a:solidFill>
                <a:latin typeface="Times New Roman" panose="02020603050405020304" charset="0"/>
                <a:cs typeface="Times New Roman" panose="02020603050405020304" charset="0"/>
                <a:sym typeface="+mn-ea"/>
              </a:rPr>
              <a:t>the incidence rate in China is increasing significantly at an annual rate of 2.8%</a:t>
            </a:r>
            <a:r>
              <a:rPr lang="en-US" sz="2000" dirty="0">
                <a:latin typeface="Times New Roman" panose="02020603050405020304" charset="0"/>
                <a:cs typeface="Times New Roman" panose="02020603050405020304" charset="0"/>
                <a:sym typeface="+mn-ea"/>
              </a:rPr>
              <a:t>, much higher than the 0.6% in the United States and 1.1% in Europe.</a:t>
            </a:r>
            <a:endParaRPr lang="en-US" altLang="en-US" sz="2000" dirty="0">
              <a:latin typeface="Times New Roman" panose="02020603050405020304" charset="0"/>
              <a:cs typeface="Times New Roman" panose="02020603050405020304" charset="0"/>
              <a:sym typeface="+mn-ea"/>
            </a:endParaRPr>
          </a:p>
        </p:txBody>
      </p:sp>
      <p:sp>
        <p:nvSpPr>
          <p:cNvPr id="4" name="文本框 3"/>
          <p:cNvSpPr txBox="1"/>
          <p:nvPr/>
        </p:nvSpPr>
        <p:spPr>
          <a:xfrm>
            <a:off x="1437640" y="4025265"/>
            <a:ext cx="4309745" cy="1992630"/>
          </a:xfrm>
          <a:prstGeom prst="rect">
            <a:avLst/>
          </a:prstGeom>
          <a:noFill/>
        </p:spPr>
        <p:txBody>
          <a:bodyPr wrap="square" rtlCol="0" anchor="t">
            <a:noAutofit/>
          </a:bodyPr>
          <a:p>
            <a:pPr marL="342900" indent="-342900">
              <a:buFont typeface="Wingdings" panose="05000000000000000000" charset="0"/>
              <a:buChar char="Ø"/>
            </a:pPr>
            <a:r>
              <a:rPr lang="en-US" sz="2000">
                <a:latin typeface="Times New Roman" panose="02020603050405020304" charset="0"/>
                <a:ea typeface="宋体" panose="02010600030101010101" pitchFamily="2" charset="-122"/>
                <a:sym typeface="+mn-ea"/>
              </a:rPr>
              <a:t>Researchers have continued to focus their studies of children with cancer on survival, and </a:t>
            </a:r>
            <a:r>
              <a:rPr lang="en-US" sz="2000">
                <a:solidFill>
                  <a:srgbClr val="FF0000"/>
                </a:solidFill>
                <a:latin typeface="Times New Roman" panose="02020603050405020304" charset="0"/>
                <a:ea typeface="宋体" panose="02010600030101010101" pitchFamily="2" charset="-122"/>
                <a:sym typeface="+mn-ea"/>
              </a:rPr>
              <a:t>there is a lack of research on newly diagnosed hospitalized children</a:t>
            </a:r>
            <a:r>
              <a:rPr lang="en-US" sz="2000">
                <a:latin typeface="Times New Roman" panose="02020603050405020304" charset="0"/>
                <a:ea typeface="宋体" panose="02010600030101010101" pitchFamily="2" charset="-122"/>
                <a:sym typeface="+mn-ea"/>
              </a:rPr>
              <a:t>. </a:t>
            </a:r>
            <a:endParaRPr lang="en-US" altLang="en-US" sz="2000">
              <a:latin typeface="Times New Roman" panose="02020603050405020304" charset="0"/>
              <a:ea typeface="宋体" panose="02010600030101010101" pitchFamily="2" charset="-122"/>
              <a:sym typeface="+mn-ea"/>
            </a:endParaRPr>
          </a:p>
        </p:txBody>
      </p:sp>
      <p:sp>
        <p:nvSpPr>
          <p:cNvPr id="5" name="上弧形箭头 4"/>
          <p:cNvSpPr/>
          <p:nvPr/>
        </p:nvSpPr>
        <p:spPr>
          <a:xfrm>
            <a:off x="4850130" y="1216660"/>
            <a:ext cx="2370455" cy="581660"/>
          </a:xfrm>
          <a:prstGeom prst="curvedDownArrow">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6" name="下弧形箭头 5"/>
          <p:cNvSpPr/>
          <p:nvPr/>
        </p:nvSpPr>
        <p:spPr>
          <a:xfrm rot="21120000" flipH="1">
            <a:off x="5441315" y="4935855"/>
            <a:ext cx="3092450" cy="871220"/>
          </a:xfrm>
          <a:prstGeom prst="curvedUpArrow">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3075940" cy="768350"/>
          </a:xfrm>
          <a:prstGeom prst="rect">
            <a:avLst/>
          </a:prstGeom>
          <a:noFill/>
        </p:spPr>
        <p:txBody>
          <a:bodyPr wrap="none" rtlCol="0">
            <a:spAutoFit/>
          </a:bodyPr>
          <a:lstStyle/>
          <a:p>
            <a:r>
              <a:rPr lang="en-US" altLang="en-ID" sz="4400" b="1" u="sng" dirty="0">
                <a:solidFill>
                  <a:srgbClr val="7030A0"/>
                </a:solidFill>
              </a:rPr>
              <a:t>Introduction</a:t>
            </a:r>
            <a:endParaRPr lang="en-US" altLang="en-ID" sz="4400" b="1" u="sng" dirty="0">
              <a:solidFill>
                <a:srgbClr val="7030A0"/>
              </a:solidFill>
            </a:endParaRPr>
          </a:p>
        </p:txBody>
      </p:sp>
      <p:sp>
        <p:nvSpPr>
          <p:cNvPr id="101" name="文本框 100" descr="7b0a202020202262756c6c6574223a20227b5c2263617465676f727949645c223a31303032352c5c2274656d706c61746549645c223a32303233313132327d220a7d0a"/>
          <p:cNvSpPr txBox="1"/>
          <p:nvPr/>
        </p:nvSpPr>
        <p:spPr>
          <a:xfrm>
            <a:off x="6026150" y="1798320"/>
            <a:ext cx="6063615" cy="3233420"/>
          </a:xfrm>
          <a:prstGeom prst="rect">
            <a:avLst/>
          </a:prstGeom>
          <a:noFill/>
          <a:ln w="9525">
            <a:noFill/>
          </a:ln>
        </p:spPr>
        <p:txBody>
          <a:bodyPr wrap="square">
            <a:noAutofit/>
          </a:bodyPr>
          <a:p>
            <a:pPr indent="0">
              <a:buFont typeface="Wingdings" panose="05000000000000000000" charset="0"/>
              <a:buNone/>
            </a:pPr>
            <a:endParaRPr lang="en-US" sz="2000" b="0" i="0" dirty="0">
              <a:solidFill>
                <a:schemeClr val="tx1"/>
              </a:solidFill>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000">
                <a:latin typeface="Times New Roman" panose="02020603050405020304" charset="0"/>
                <a:ea typeface="宋体" panose="02010600030101010101" pitchFamily="2" charset="-122"/>
                <a:sym typeface="+mn-ea"/>
              </a:rPr>
              <a:t> Psychosocial interventions for children with cancer include CBT or BT-based interventions, therapeutic play, and art therapy,</a:t>
            </a:r>
            <a:r>
              <a:rPr lang="en-US" altLang="zh-CN" sz="2000">
                <a:latin typeface="Times New Roman" panose="02020603050405020304" charset="0"/>
                <a:ea typeface="宋体" panose="02010600030101010101" pitchFamily="2" charset="-122"/>
                <a:sym typeface="+mn-ea"/>
              </a:rPr>
              <a:t>etc</a:t>
            </a:r>
            <a:r>
              <a:rPr lang="en-US" sz="2000">
                <a:latin typeface="Times New Roman" panose="02020603050405020304" charset="0"/>
                <a:ea typeface="宋体" panose="02010600030101010101" pitchFamily="2" charset="-122"/>
                <a:sym typeface="+mn-ea"/>
              </a:rPr>
              <a:t>. These interventions have achieved positive results, but there are still some problems, such as higher dropout rates, lower adherence, and lower applicability to preschoolers, </a:t>
            </a:r>
            <a:r>
              <a:rPr lang="en-US" sz="2000">
                <a:solidFill>
                  <a:srgbClr val="FF0000"/>
                </a:solidFill>
                <a:latin typeface="Times New Roman" panose="02020603050405020304" charset="0"/>
                <a:ea typeface="宋体" panose="02010600030101010101" pitchFamily="2" charset="-122"/>
                <a:sym typeface="+mn-ea"/>
              </a:rPr>
              <a:t>ignoring the role of affectionate attachment and family functioning in pediatric oncology care</a:t>
            </a:r>
            <a:r>
              <a:rPr lang="en-US" sz="2000">
                <a:latin typeface="Times New Roman" panose="02020603050405020304" charset="0"/>
                <a:ea typeface="宋体" panose="02010600030101010101" pitchFamily="2" charset="-122"/>
                <a:sym typeface="+mn-ea"/>
              </a:rPr>
              <a:t>.</a:t>
            </a:r>
            <a:endParaRPr lang="en-US" sz="2000">
              <a:latin typeface="Times New Roman" panose="02020603050405020304" charset="0"/>
              <a:ea typeface="宋体" panose="02010600030101010101" pitchFamily="2" charset="-122"/>
              <a:sym typeface="+mn-ea"/>
            </a:endParaRPr>
          </a:p>
        </p:txBody>
      </p:sp>
      <p:sp>
        <p:nvSpPr>
          <p:cNvPr id="3" name="文本框 2"/>
          <p:cNvSpPr txBox="1"/>
          <p:nvPr/>
        </p:nvSpPr>
        <p:spPr>
          <a:xfrm>
            <a:off x="0" y="2186305"/>
            <a:ext cx="4605020" cy="2988310"/>
          </a:xfrm>
          <a:prstGeom prst="rect">
            <a:avLst/>
          </a:prstGeom>
          <a:noFill/>
        </p:spPr>
        <p:txBody>
          <a:bodyPr wrap="square" rtlCol="0" anchor="t">
            <a:noAutofit/>
          </a:bodyPr>
          <a:p>
            <a:pPr marL="342900" indent="-342900">
              <a:buFont typeface="Wingdings" panose="05000000000000000000" charset="0"/>
              <a:buChar char="Ø"/>
            </a:pPr>
            <a:r>
              <a:rPr lang="en-US" sz="2000">
                <a:solidFill>
                  <a:srgbClr val="FF0000"/>
                </a:solidFill>
                <a:latin typeface="Times New Roman" panose="02020603050405020304" charset="0"/>
                <a:ea typeface="宋体" panose="02010600030101010101" pitchFamily="2" charset="-122"/>
                <a:sym typeface="+mn-ea"/>
              </a:rPr>
              <a:t>The Integrative Model of Pediatric Medical Traumatic Stress(PMTS)</a:t>
            </a:r>
            <a:r>
              <a:rPr lang="en-US" sz="2000">
                <a:latin typeface="Times New Roman" panose="02020603050405020304" charset="0"/>
                <a:ea typeface="宋体" panose="02010600030101010101" pitchFamily="2" charset="-122"/>
                <a:sym typeface="+mn-ea"/>
              </a:rPr>
              <a:t>, noting that post-diagnosis families with childhood cancer are in a period of acute response to a medical trauma event, and the need for appropriate psycho-social interventions.</a:t>
            </a:r>
            <a:endParaRPr lang="en-US" sz="2000">
              <a:latin typeface="Times New Roman" panose="02020603050405020304" charset="0"/>
              <a:ea typeface="宋体" panose="02010600030101010101" pitchFamily="2" charset="-122"/>
              <a:sym typeface="+mn-ea"/>
            </a:endParaRPr>
          </a:p>
          <a:p>
            <a:pPr marL="342900" indent="-342900">
              <a:buFont typeface="Wingdings" panose="05000000000000000000" charset="0"/>
              <a:buChar char="Ø"/>
            </a:pPr>
            <a:endParaRPr lang="en-US" altLang="en-US" sz="2000" dirty="0">
              <a:latin typeface="Times New Roman" panose="02020603050405020304" charset="0"/>
              <a:cs typeface="Times New Roman" panose="02020603050405020304" charset="0"/>
              <a:sym typeface="+mn-ea"/>
            </a:endParaRPr>
          </a:p>
        </p:txBody>
      </p:sp>
      <p:sp>
        <p:nvSpPr>
          <p:cNvPr id="7" name="右箭头 6"/>
          <p:cNvSpPr/>
          <p:nvPr/>
        </p:nvSpPr>
        <p:spPr>
          <a:xfrm>
            <a:off x="4783455" y="3223895"/>
            <a:ext cx="1064260" cy="410210"/>
          </a:xfrm>
          <a:prstGeom prst="rightArrow">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3075940" cy="768350"/>
          </a:xfrm>
          <a:prstGeom prst="rect">
            <a:avLst/>
          </a:prstGeom>
          <a:noFill/>
        </p:spPr>
        <p:txBody>
          <a:bodyPr wrap="none" rtlCol="0">
            <a:spAutoFit/>
          </a:bodyPr>
          <a:lstStyle/>
          <a:p>
            <a:r>
              <a:rPr lang="en-US" altLang="en-ID" sz="4400" b="1" u="sng" dirty="0">
                <a:solidFill>
                  <a:srgbClr val="7030A0"/>
                </a:solidFill>
              </a:rPr>
              <a:t>Introduction</a:t>
            </a:r>
            <a:endParaRPr lang="en-US" altLang="en-ID" sz="4400" b="1" u="sng" dirty="0">
              <a:solidFill>
                <a:srgbClr val="7030A0"/>
              </a:solidFill>
            </a:endParaRPr>
          </a:p>
        </p:txBody>
      </p:sp>
      <p:sp>
        <p:nvSpPr>
          <p:cNvPr id="101" name="文本框 100" descr="7b0a202020202262756c6c6574223a20227b5c2263617465676f727949645c223a31303032352c5c2274656d706c61746549645c223a32303233313132327d220a7d0a"/>
          <p:cNvSpPr txBox="1"/>
          <p:nvPr/>
        </p:nvSpPr>
        <p:spPr>
          <a:xfrm>
            <a:off x="6062345" y="1546225"/>
            <a:ext cx="5684520" cy="2033270"/>
          </a:xfrm>
          <a:prstGeom prst="rect">
            <a:avLst/>
          </a:prstGeom>
          <a:noFill/>
          <a:ln w="9525">
            <a:noFill/>
          </a:ln>
        </p:spPr>
        <p:txBody>
          <a:bodyPr wrap="square">
            <a:noAutofit/>
          </a:bodyPr>
          <a:p>
            <a:pPr indent="0">
              <a:buFont typeface="Wingdings" panose="05000000000000000000" charset="0"/>
              <a:buNone/>
            </a:pPr>
            <a:endParaRPr lang="en-US" sz="2000" b="0" i="0" dirty="0">
              <a:solidFill>
                <a:schemeClr val="tx1"/>
              </a:solidFill>
              <a:latin typeface="Times New Roman" panose="02020603050405020304" charset="0"/>
              <a:cs typeface="Times New Roman" panose="02020603050405020304" charset="0"/>
            </a:endParaRPr>
          </a:p>
          <a:p>
            <a:pPr marL="342900" indent="-342900">
              <a:buFont typeface="Wingdings" panose="05000000000000000000" charset="0"/>
              <a:buChar char="Ø"/>
            </a:pPr>
            <a:r>
              <a:rPr sz="2000">
                <a:latin typeface="Times New Roman" panose="02020603050405020304" charset="0"/>
                <a:ea typeface="宋体" panose="02010600030101010101" pitchFamily="2" charset="-122"/>
                <a:cs typeface="Times New Roman" panose="02020603050405020304" charset="0"/>
                <a:sym typeface="+mn-ea"/>
              </a:rPr>
              <a:t>Considering </a:t>
            </a:r>
            <a:r>
              <a:rPr sz="2000">
                <a:solidFill>
                  <a:srgbClr val="FF0000"/>
                </a:solidFill>
                <a:latin typeface="Times New Roman" panose="02020603050405020304" charset="0"/>
                <a:ea typeface="宋体" panose="02010600030101010101" pitchFamily="2" charset="-122"/>
                <a:cs typeface="Times New Roman" panose="02020603050405020304" charset="0"/>
                <a:sym typeface="+mn-ea"/>
              </a:rPr>
              <a:t>the unique sociocultural context and health care delivery system in China</a:t>
            </a:r>
            <a:r>
              <a:rPr sz="2000">
                <a:latin typeface="Times New Roman" panose="02020603050405020304" charset="0"/>
                <a:ea typeface="宋体" panose="02010600030101010101" pitchFamily="2" charset="-122"/>
                <a:cs typeface="Times New Roman" panose="02020603050405020304" charset="0"/>
                <a:sym typeface="+mn-ea"/>
              </a:rPr>
              <a:t> determines the specificity of the adaptation process for families of hospitalized children with cancer. </a:t>
            </a:r>
            <a:endParaRPr lang="en-US" altLang="en-US" sz="2000" b="0">
              <a:latin typeface="Times New Roman" panose="02020603050405020304" charset="0"/>
              <a:ea typeface="宋体" panose="02010600030101010101" pitchFamily="2" charset="-122"/>
            </a:endParaRPr>
          </a:p>
        </p:txBody>
      </p:sp>
      <p:sp>
        <p:nvSpPr>
          <p:cNvPr id="3" name="文本框 2"/>
          <p:cNvSpPr txBox="1"/>
          <p:nvPr/>
        </p:nvSpPr>
        <p:spPr>
          <a:xfrm>
            <a:off x="221615" y="1123315"/>
            <a:ext cx="4320540" cy="2879090"/>
          </a:xfrm>
          <a:prstGeom prst="rect">
            <a:avLst/>
          </a:prstGeom>
          <a:noFill/>
        </p:spPr>
        <p:txBody>
          <a:bodyPr wrap="square" rtlCol="0" anchor="t">
            <a:noAutofit/>
          </a:bodyPr>
          <a:p>
            <a:pPr marL="342900" indent="-342900">
              <a:buFont typeface="Wingdings" panose="05000000000000000000" charset="0"/>
              <a:buChar char="Ø"/>
            </a:pPr>
            <a:r>
              <a:rPr lang="en-US" sz="2000">
                <a:latin typeface="Times New Roman" panose="02020603050405020304" charset="0"/>
                <a:ea typeface="宋体" panose="02010600030101010101" pitchFamily="2" charset="-122"/>
                <a:sym typeface="+mn-ea"/>
              </a:rPr>
              <a:t>Kazak's team has developed</a:t>
            </a:r>
            <a:r>
              <a:rPr lang="en-US" sz="2000">
                <a:solidFill>
                  <a:srgbClr val="FF0000"/>
                </a:solidFill>
                <a:latin typeface="Times New Roman" panose="02020603050405020304" charset="0"/>
                <a:ea typeface="宋体" panose="02010600030101010101" pitchFamily="2" charset="-122"/>
                <a:sym typeface="+mn-ea"/>
              </a:rPr>
              <a:t> multi-component intervention based on family therapy and cognitive behavioral therapy</a:t>
            </a:r>
            <a:r>
              <a:rPr lang="en-US" sz="2000">
                <a:latin typeface="Times New Roman" panose="02020603050405020304" charset="0"/>
                <a:ea typeface="宋体" panose="02010600030101010101" pitchFamily="2" charset="-122"/>
                <a:sym typeface="+mn-ea"/>
              </a:rPr>
              <a:t> for children with cancer. </a:t>
            </a:r>
            <a:endParaRPr lang="en-US" altLang="en-US" sz="2000" dirty="0">
              <a:latin typeface="Times New Roman" panose="02020603050405020304" charset="0"/>
              <a:cs typeface="Times New Roman" panose="02020603050405020304" charset="0"/>
              <a:sym typeface="+mn-ea"/>
            </a:endParaRPr>
          </a:p>
        </p:txBody>
      </p:sp>
      <p:sp>
        <p:nvSpPr>
          <p:cNvPr id="4" name="文本框 3"/>
          <p:cNvSpPr txBox="1"/>
          <p:nvPr/>
        </p:nvSpPr>
        <p:spPr>
          <a:xfrm>
            <a:off x="1248410" y="4002405"/>
            <a:ext cx="4813935" cy="1736090"/>
          </a:xfrm>
          <a:prstGeom prst="rect">
            <a:avLst/>
          </a:prstGeom>
          <a:noFill/>
        </p:spPr>
        <p:txBody>
          <a:bodyPr wrap="square" rtlCol="0" anchor="t">
            <a:noAutofit/>
          </a:bodyPr>
          <a:p>
            <a:pPr marL="342900" indent="-342900">
              <a:buFont typeface="Wingdings" panose="05000000000000000000" charset="0"/>
              <a:buChar char="Ø"/>
            </a:pPr>
            <a:r>
              <a:rPr sz="2000">
                <a:latin typeface="Times New Roman" panose="02020603050405020304" charset="0"/>
                <a:ea typeface="宋体" panose="02010600030101010101" pitchFamily="2" charset="-122"/>
                <a:cs typeface="Times New Roman" panose="02020603050405020304" charset="0"/>
                <a:sym typeface="+mn-ea"/>
              </a:rPr>
              <a:t>The quality of culturally-based, multi-component interventions for families of hospitalized children with cancer</a:t>
            </a:r>
            <a:r>
              <a:rPr lang="en-US" sz="2000">
                <a:latin typeface="Times New Roman" panose="02020603050405020304" charset="0"/>
                <a:ea typeface="宋体" panose="02010600030101010101" pitchFamily="2" charset="-122"/>
                <a:cs typeface="Times New Roman" panose="02020603050405020304" charset="0"/>
                <a:sym typeface="+mn-ea"/>
              </a:rPr>
              <a:t> in China</a:t>
            </a:r>
            <a:r>
              <a:rPr sz="2000">
                <a:latin typeface="Times New Roman" panose="02020603050405020304" charset="0"/>
                <a:ea typeface="宋体" panose="02010600030101010101" pitchFamily="2" charset="-122"/>
                <a:cs typeface="Times New Roman" panose="02020603050405020304" charset="0"/>
                <a:sym typeface="+mn-ea"/>
              </a:rPr>
              <a:t> is limited by the lack of evidence. </a:t>
            </a:r>
            <a:endParaRPr lang="en-US" altLang="en-US" sz="2000">
              <a:latin typeface="Times New Roman" panose="02020603050405020304" charset="0"/>
              <a:ea typeface="宋体" panose="02010600030101010101" pitchFamily="2" charset="-122"/>
              <a:sym typeface="+mn-ea"/>
            </a:endParaRPr>
          </a:p>
        </p:txBody>
      </p:sp>
      <p:sp>
        <p:nvSpPr>
          <p:cNvPr id="5" name="上弧形箭头 4"/>
          <p:cNvSpPr/>
          <p:nvPr/>
        </p:nvSpPr>
        <p:spPr>
          <a:xfrm rot="300000">
            <a:off x="4399915" y="1169035"/>
            <a:ext cx="2370455" cy="581660"/>
          </a:xfrm>
          <a:prstGeom prst="curvedDownArrow">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6" name="下弧形箭头 5"/>
          <p:cNvSpPr/>
          <p:nvPr/>
        </p:nvSpPr>
        <p:spPr>
          <a:xfrm rot="19740000" flipH="1">
            <a:off x="5992495" y="4090035"/>
            <a:ext cx="2739390" cy="622935"/>
          </a:xfrm>
          <a:prstGeom prst="curvedUpArrow">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388870" cy="768350"/>
          </a:xfrm>
          <a:prstGeom prst="rect">
            <a:avLst/>
          </a:prstGeom>
          <a:noFill/>
        </p:spPr>
        <p:txBody>
          <a:bodyPr wrap="none" rtlCol="0">
            <a:spAutoFit/>
          </a:bodyPr>
          <a:lstStyle/>
          <a:p>
            <a:r>
              <a:rPr lang="en-US" altLang="en-ID" sz="4400" b="1" u="sng" dirty="0">
                <a:solidFill>
                  <a:srgbClr val="7030A0"/>
                </a:solidFill>
              </a:rPr>
              <a:t>Objective</a:t>
            </a:r>
            <a:endParaRPr lang="en-US" altLang="en-ID" sz="4400" b="1" u="sng" dirty="0">
              <a:solidFill>
                <a:srgbClr val="7030A0"/>
              </a:solidFill>
            </a:endParaRPr>
          </a:p>
        </p:txBody>
      </p:sp>
      <p:sp>
        <p:nvSpPr>
          <p:cNvPr id="4" name="TextBox 3"/>
          <p:cNvSpPr txBox="1"/>
          <p:nvPr/>
        </p:nvSpPr>
        <p:spPr>
          <a:xfrm>
            <a:off x="1616075" y="1783080"/>
            <a:ext cx="8460740" cy="2306955"/>
          </a:xfrm>
          <a:prstGeom prst="rect">
            <a:avLst/>
          </a:prstGeom>
          <a:noFill/>
        </p:spPr>
        <p:txBody>
          <a:bodyPr wrap="square">
            <a:spAutoFit/>
          </a:bodyPr>
          <a:lstStyle/>
          <a:p>
            <a:pPr marL="342900" indent="-342900" algn="just">
              <a:buFont typeface="Wingdings" panose="05000000000000000000" charset="0"/>
              <a:buChar char="Ø"/>
            </a:pPr>
            <a:r>
              <a:rPr lang="en-US" sz="2800" b="0" i="0" u="none" strike="noStrike" dirty="0">
                <a:solidFill>
                  <a:schemeClr val="tx1"/>
                </a:solidFill>
                <a:effectLst/>
                <a:latin typeface="Times New Roman" panose="02020603050405020304" charset="0"/>
                <a:cs typeface="Times New Roman" panose="02020603050405020304" charset="0"/>
              </a:rPr>
              <a:t>Overall Objectives</a:t>
            </a:r>
            <a:endParaRPr lang="en-US" sz="2800" b="0" i="0" u="none" strike="noStrike" dirty="0">
              <a:solidFill>
                <a:schemeClr val="tx1"/>
              </a:solidFill>
              <a:effectLst/>
              <a:latin typeface="Times New Roman" panose="02020603050405020304" charset="0"/>
              <a:cs typeface="Times New Roman" panose="02020603050405020304" charset="0"/>
            </a:endParaRPr>
          </a:p>
          <a:p>
            <a:pPr algn="just"/>
            <a:endParaRPr lang="en-US" sz="2000" b="0" i="0" u="none" strike="noStrike" dirty="0">
              <a:solidFill>
                <a:schemeClr val="tx1"/>
              </a:solidFill>
              <a:effectLst/>
              <a:latin typeface="Times New Roman" panose="02020603050405020304" charset="0"/>
              <a:cs typeface="Times New Roman" panose="02020603050405020304" charset="0"/>
            </a:endParaRPr>
          </a:p>
          <a:p>
            <a:pPr algn="just"/>
            <a:r>
              <a:rPr lang="en-US" sz="2400" b="0" i="0" u="none" strike="noStrike" dirty="0">
                <a:effectLst/>
                <a:latin typeface="Times New Roman" panose="02020603050405020304" charset="0"/>
                <a:cs typeface="Times New Roman" panose="02020603050405020304" charset="0"/>
              </a:rPr>
              <a:t>To develop and validate the effectiveness of a complex family adaptation intervention strategy among families for cancer in hospitalized children in China.</a:t>
            </a:r>
            <a:endParaRPr lang="en-US" sz="2400" b="0" i="0" u="none" strike="noStrike" dirty="0">
              <a:effectLst/>
              <a:latin typeface="Times New Roman" panose="02020603050405020304" charset="0"/>
              <a:cs typeface="Times New Roman" panose="02020603050405020304" charset="0"/>
            </a:endParaRPr>
          </a:p>
          <a:p>
            <a:pPr algn="just"/>
            <a:r>
              <a:rPr lang="en-US" sz="2400" b="0" i="0" u="none" strike="noStrike" dirty="0">
                <a:solidFill>
                  <a:schemeClr val="tx1"/>
                </a:solidFill>
                <a:effectLst/>
                <a:latin typeface="Times New Roman" panose="02020603050405020304" charset="0"/>
                <a:cs typeface="Times New Roman" panose="02020603050405020304" charset="0"/>
              </a:rPr>
              <a:t> </a:t>
            </a:r>
            <a:endParaRPr lang="en-US" sz="2400" b="0" i="0" u="none" strike="noStrike" dirty="0">
              <a:solidFill>
                <a:schemeClr val="tx1"/>
              </a:solidFill>
              <a:effectLst/>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388870" cy="768350"/>
          </a:xfrm>
          <a:prstGeom prst="rect">
            <a:avLst/>
          </a:prstGeom>
          <a:noFill/>
        </p:spPr>
        <p:txBody>
          <a:bodyPr wrap="none" rtlCol="0">
            <a:spAutoFit/>
          </a:bodyPr>
          <a:lstStyle/>
          <a:p>
            <a:r>
              <a:rPr lang="en-US" altLang="en-ID" sz="4400" b="1" u="sng" dirty="0">
                <a:solidFill>
                  <a:srgbClr val="7030A0"/>
                </a:solidFill>
              </a:rPr>
              <a:t>Objective</a:t>
            </a:r>
            <a:endParaRPr lang="en-US" altLang="en-ID" sz="4400" b="1" u="sng" dirty="0">
              <a:solidFill>
                <a:srgbClr val="7030A0"/>
              </a:solidFill>
            </a:endParaRPr>
          </a:p>
        </p:txBody>
      </p:sp>
      <p:sp>
        <p:nvSpPr>
          <p:cNvPr id="4" name="TextBox 3"/>
          <p:cNvSpPr txBox="1"/>
          <p:nvPr/>
        </p:nvSpPr>
        <p:spPr>
          <a:xfrm>
            <a:off x="1216660" y="1198245"/>
            <a:ext cx="9387840" cy="4892675"/>
          </a:xfrm>
          <a:prstGeom prst="rect">
            <a:avLst/>
          </a:prstGeom>
          <a:noFill/>
        </p:spPr>
        <p:txBody>
          <a:bodyPr wrap="square">
            <a:spAutoFit/>
          </a:bodyPr>
          <a:lstStyle/>
          <a:p>
            <a:pPr marL="342900" indent="-342900" algn="just">
              <a:buFont typeface="Wingdings" panose="05000000000000000000" charset="0"/>
              <a:buChar char="Ø"/>
            </a:pPr>
            <a:r>
              <a:rPr lang="en-US" sz="2800" b="0" i="0" u="none" strike="noStrike" dirty="0">
                <a:solidFill>
                  <a:schemeClr val="tx1"/>
                </a:solidFill>
                <a:effectLst/>
                <a:latin typeface="Times New Roman" panose="02020603050405020304" charset="0"/>
                <a:cs typeface="Times New Roman" panose="02020603050405020304" charset="0"/>
              </a:rPr>
              <a:t>Specific objectives:</a:t>
            </a:r>
            <a:r>
              <a:rPr lang="en-US" sz="2800" b="0" i="0" u="none" strike="noStrike" dirty="0">
                <a:solidFill>
                  <a:schemeClr val="tx1"/>
                </a:solidFill>
                <a:effectLst/>
                <a:latin typeface="Times New Roman" panose="02020603050405020304" charset="0"/>
                <a:cs typeface="Times New Roman" panose="02020603050405020304" charset="0"/>
              </a:rPr>
              <a:t> </a:t>
            </a:r>
            <a:endParaRPr lang="en-US" sz="2800" b="0" i="0" u="none" strike="noStrike" dirty="0">
              <a:solidFill>
                <a:schemeClr val="tx1"/>
              </a:solidFill>
              <a:effectLst/>
              <a:latin typeface="Times New Roman" panose="02020603050405020304" charset="0"/>
              <a:cs typeface="Times New Roman" panose="02020603050405020304" charset="0"/>
            </a:endParaRPr>
          </a:p>
          <a:p>
            <a:pPr indent="0" algn="just">
              <a:buFont typeface="Wingdings" panose="05000000000000000000" charset="0"/>
              <a:buNone/>
            </a:pPr>
            <a:endParaRPr lang="en-US" sz="2000" b="0" i="0" u="none" strike="noStrike" dirty="0">
              <a:solidFill>
                <a:schemeClr val="tx1"/>
              </a:solidFill>
              <a:effectLst/>
              <a:latin typeface="Times New Roman" panose="02020603050405020304" charset="0"/>
              <a:cs typeface="Times New Roman" panose="02020603050405020304" charset="0"/>
            </a:endParaRPr>
          </a:p>
          <a:p>
            <a:pPr algn="just"/>
            <a:r>
              <a:rPr lang="en-US" sz="2400" b="0" i="0" u="none" strike="noStrike" dirty="0">
                <a:solidFill>
                  <a:schemeClr val="tx1"/>
                </a:solidFill>
                <a:effectLst/>
                <a:latin typeface="Times New Roman" panose="02020603050405020304" charset="0"/>
                <a:cs typeface="Times New Roman" panose="02020603050405020304" charset="0"/>
              </a:rPr>
              <a:t>(1) to develop the complex intervention strategy based on the Medical Research Council (MRC) complex intervention conceptual framework.</a:t>
            </a:r>
            <a:endParaRPr lang="en-US" sz="2400" b="0" i="0" u="none" strike="noStrike" dirty="0">
              <a:solidFill>
                <a:schemeClr val="tx1"/>
              </a:solidFill>
              <a:effectLst/>
              <a:latin typeface="Times New Roman" panose="02020603050405020304" charset="0"/>
              <a:cs typeface="Times New Roman" panose="02020603050405020304" charset="0"/>
            </a:endParaRPr>
          </a:p>
          <a:p>
            <a:pPr algn="just"/>
            <a:endParaRPr lang="en-US" sz="2400" b="0" i="0" u="none" strike="noStrike" dirty="0">
              <a:solidFill>
                <a:schemeClr val="tx1"/>
              </a:solidFill>
              <a:effectLst/>
              <a:latin typeface="Times New Roman" panose="02020603050405020304" charset="0"/>
              <a:cs typeface="Times New Roman" panose="02020603050405020304" charset="0"/>
            </a:endParaRPr>
          </a:p>
          <a:p>
            <a:pPr algn="just"/>
            <a:r>
              <a:rPr lang="en-US" sz="2400" b="0" i="0" u="none" strike="noStrike" dirty="0">
                <a:solidFill>
                  <a:schemeClr val="tx1"/>
                </a:solidFill>
                <a:effectLst/>
                <a:latin typeface="Times New Roman" panose="02020603050405020304" charset="0"/>
                <a:cs typeface="Times New Roman" panose="02020603050405020304" charset="0"/>
              </a:rPr>
              <a:t>(2) to evaluate the effectiveness of complex intervention strategy in improving key and secondary indicators.  </a:t>
            </a:r>
            <a:endParaRPr lang="en-US" sz="2400" b="0" i="0" u="none" strike="noStrike" dirty="0">
              <a:solidFill>
                <a:schemeClr val="tx1"/>
              </a:solidFill>
              <a:effectLst/>
              <a:latin typeface="Times New Roman" panose="02020603050405020304" charset="0"/>
              <a:cs typeface="Times New Roman" panose="02020603050405020304" charset="0"/>
            </a:endParaRPr>
          </a:p>
          <a:p>
            <a:pPr algn="just"/>
            <a:endParaRPr lang="en-US" sz="2400" b="0" i="0" u="none" strike="noStrike" dirty="0">
              <a:solidFill>
                <a:schemeClr val="tx1"/>
              </a:solidFill>
              <a:effectLst/>
              <a:latin typeface="Times New Roman" panose="02020603050405020304" charset="0"/>
              <a:cs typeface="Times New Roman" panose="02020603050405020304" charset="0"/>
            </a:endParaRPr>
          </a:p>
          <a:p>
            <a:pPr algn="just"/>
            <a:r>
              <a:rPr lang="en-US" sz="2400" b="0" i="0" u="none" strike="noStrike" dirty="0">
                <a:solidFill>
                  <a:schemeClr val="tx1"/>
                </a:solidFill>
                <a:effectLst/>
                <a:latin typeface="Times New Roman" panose="02020603050405020304" charset="0"/>
                <a:cs typeface="Times New Roman" panose="02020603050405020304" charset="0"/>
              </a:rPr>
              <a:t>(3) to explore the contribution of family adaptation process variables and primary moderating variables to changes in primary and secondary indicators for children and caregivers, respectively. </a:t>
            </a:r>
            <a:endParaRPr lang="en-US" sz="2400" b="0" i="0" u="none" strike="noStrike" dirty="0">
              <a:solidFill>
                <a:schemeClr val="tx1"/>
              </a:solidFill>
              <a:effectLst/>
              <a:latin typeface="Times New Roman" panose="02020603050405020304" charset="0"/>
              <a:cs typeface="Times New Roman" panose="02020603050405020304" charset="0"/>
            </a:endParaRPr>
          </a:p>
          <a:p>
            <a:pPr algn="just"/>
            <a:endParaRPr lang="en-US" sz="2400" b="0" i="0" u="none" strike="noStrike" dirty="0">
              <a:solidFill>
                <a:schemeClr val="tx1"/>
              </a:solidFill>
              <a:effectLst/>
              <a:latin typeface="Times New Roman" panose="02020603050405020304" charset="0"/>
              <a:cs typeface="Times New Roman" panose="02020603050405020304" charset="0"/>
            </a:endParaRPr>
          </a:p>
          <a:p>
            <a:pPr algn="just"/>
            <a:r>
              <a:rPr lang="en-US" sz="2400" b="0" i="0" u="none" strike="noStrike" dirty="0">
                <a:solidFill>
                  <a:schemeClr val="tx1"/>
                </a:solidFill>
                <a:effectLst/>
                <a:latin typeface="Times New Roman" panose="02020603050405020304" charset="0"/>
                <a:cs typeface="Times New Roman" panose="02020603050405020304" charset="0"/>
              </a:rPr>
              <a:t>(4) to assess the clinical applicability of the complex intervention strategy.</a:t>
            </a:r>
            <a:endParaRPr lang="en-US" sz="2400" b="0" i="0" u="none" strike="noStrike" dirty="0">
              <a:solidFill>
                <a:schemeClr val="tx1"/>
              </a:solidFill>
              <a:effectLst/>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264410" cy="768350"/>
          </a:xfrm>
          <a:prstGeom prst="rect">
            <a:avLst/>
          </a:prstGeom>
          <a:noFill/>
        </p:spPr>
        <p:txBody>
          <a:bodyPr wrap="none" rtlCol="0">
            <a:spAutoFit/>
          </a:bodyPr>
          <a:lstStyle/>
          <a:p>
            <a:r>
              <a:rPr lang="en-US" altLang="en-ID" sz="4400" b="1" u="sng" dirty="0">
                <a:solidFill>
                  <a:srgbClr val="7030A0"/>
                </a:solidFill>
              </a:rPr>
              <a:t>Methods</a:t>
            </a:r>
            <a:endParaRPr lang="en-US" altLang="en-ID" sz="4400" b="1" u="sng" dirty="0">
              <a:solidFill>
                <a:srgbClr val="7030A0"/>
              </a:solidFill>
            </a:endParaRPr>
          </a:p>
        </p:txBody>
      </p:sp>
      <p:sp>
        <p:nvSpPr>
          <p:cNvPr id="100" name="文本框 99"/>
          <p:cNvSpPr txBox="1"/>
          <p:nvPr/>
        </p:nvSpPr>
        <p:spPr>
          <a:xfrm>
            <a:off x="1144905" y="1188720"/>
            <a:ext cx="11135360" cy="1250315"/>
          </a:xfrm>
          <a:prstGeom prst="rect">
            <a:avLst/>
          </a:prstGeom>
          <a:noFill/>
          <a:ln w="9525">
            <a:noFill/>
          </a:ln>
        </p:spPr>
        <p:txBody>
          <a:bodyPr wrap="square">
            <a:noAutofit/>
          </a:bodyPr>
          <a:p>
            <a:pPr indent="304800"/>
            <a:r>
              <a:rPr lang="en-US" sz="2100" b="0">
                <a:latin typeface="Times New Roman" panose="02020603050405020304" charset="0"/>
                <a:ea typeface="宋体" panose="02010600030101010101" pitchFamily="2" charset="-122"/>
              </a:rPr>
              <a:t>      The study will follow </a:t>
            </a:r>
            <a:r>
              <a:rPr lang="en-US" sz="2100" b="0">
                <a:solidFill>
                  <a:srgbClr val="FF0000"/>
                </a:solidFill>
                <a:latin typeface="Times New Roman" panose="02020603050405020304" charset="0"/>
                <a:ea typeface="宋体" panose="02010600030101010101" pitchFamily="2" charset="-122"/>
              </a:rPr>
              <a:t>the first three phases</a:t>
            </a:r>
            <a:r>
              <a:rPr lang="en-US" sz="2100" b="0">
                <a:latin typeface="Times New Roman" panose="02020603050405020304" charset="0"/>
                <a:ea typeface="宋体" panose="02010600030101010101" pitchFamily="2" charset="-122"/>
              </a:rPr>
              <a:t> described by the MRC framework.</a:t>
            </a: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pic>
        <p:nvPicPr>
          <p:cNvPr id="3" name="图片 2" descr="未命名文件 (1)"/>
          <p:cNvPicPr>
            <a:picLocks noChangeAspect="1"/>
          </p:cNvPicPr>
          <p:nvPr/>
        </p:nvPicPr>
        <p:blipFill>
          <a:blip r:embed="rId2"/>
          <a:stretch>
            <a:fillRect/>
          </a:stretch>
        </p:blipFill>
        <p:spPr>
          <a:xfrm>
            <a:off x="273685" y="1637665"/>
            <a:ext cx="11644630" cy="5031740"/>
          </a:xfrm>
          <a:prstGeom prst="rect">
            <a:avLst/>
          </a:prstGeom>
        </p:spPr>
      </p:pic>
      <p:sp>
        <p:nvSpPr>
          <p:cNvPr id="101" name="文本框 100"/>
          <p:cNvSpPr txBox="1"/>
          <p:nvPr/>
        </p:nvSpPr>
        <p:spPr>
          <a:xfrm>
            <a:off x="1242060" y="5193030"/>
            <a:ext cx="9181465" cy="1476375"/>
          </a:xfrm>
          <a:prstGeom prst="rect">
            <a:avLst/>
          </a:prstGeom>
          <a:noFill/>
          <a:ln w="9525">
            <a:noFill/>
          </a:ln>
        </p:spPr>
        <p:txBody>
          <a:bodyPr wrap="square">
            <a:spAutoFit/>
          </a:bodyPr>
          <a:p>
            <a:pPr indent="266700"/>
            <a:r>
              <a:rPr lang="en-US" b="0">
                <a:latin typeface="Times New Roman" panose="02020603050405020304" charset="0"/>
                <a:ea typeface="宋体" panose="02010600030101010101" pitchFamily="2" charset="-122"/>
              </a:rPr>
              <a:t>  Figure1. Project development and evaluation process based on the Medical Research Council's Complex Interventions Framework</a:t>
            </a:r>
            <a:endParaRPr lang="en-US" altLang="en-US" b="0">
              <a:latin typeface="Times New Roman" panose="0202060305040502030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264410" cy="768350"/>
          </a:xfrm>
          <a:prstGeom prst="rect">
            <a:avLst/>
          </a:prstGeom>
          <a:noFill/>
        </p:spPr>
        <p:txBody>
          <a:bodyPr wrap="none" rtlCol="0">
            <a:spAutoFit/>
          </a:bodyPr>
          <a:lstStyle/>
          <a:p>
            <a:r>
              <a:rPr lang="en-US" altLang="en-ID" sz="4400" b="1" u="sng" dirty="0">
                <a:solidFill>
                  <a:srgbClr val="7030A0"/>
                </a:solidFill>
              </a:rPr>
              <a:t>Methods</a:t>
            </a:r>
            <a:endParaRPr lang="en-US" altLang="en-ID" sz="4400" b="1" u="sng" dirty="0">
              <a:solidFill>
                <a:srgbClr val="7030A0"/>
              </a:solidFill>
            </a:endParaRPr>
          </a:p>
        </p:txBody>
      </p:sp>
      <p:sp>
        <p:nvSpPr>
          <p:cNvPr id="5" name="Title 6"/>
          <p:cNvSpPr txBox="1"/>
          <p:nvPr>
            <p:custDataLst>
              <p:tags r:id="rId2"/>
            </p:custDataLst>
          </p:nvPr>
        </p:nvSpPr>
        <p:spPr>
          <a:xfrm>
            <a:off x="1206500" y="1725930"/>
            <a:ext cx="9779000" cy="5909310"/>
          </a:xfrm>
          <a:prstGeom prst="rect">
            <a:avLst/>
          </a:prstGeom>
          <a:noFill/>
        </p:spPr>
        <p:txBody>
          <a:bodyPr wrap="square" lIns="101600" tIns="0" rIns="82550" bIns="0" rtlCol="0" anchor="t" anchorCtr="0">
            <a:normAutofit/>
          </a:bodyPr>
          <a:lstStyle>
            <a:defPPr>
              <a:defRPr lang="zh-CN"/>
            </a:defPPr>
            <a:lvl1pPr fontAlgn="auto">
              <a:lnSpc>
                <a:spcPct val="130000"/>
              </a:lnSpc>
              <a:spcAft>
                <a:spcPts val="1000"/>
              </a:spcAft>
              <a:defRPr sz="1600" spc="150"/>
            </a:lvl1pPr>
          </a:lstStyle>
          <a:p>
            <a:pPr marL="508000" lvl="0" indent="-508000" algn="l" fontAlgn="ctr">
              <a:lnSpc>
                <a:spcPct val="100000"/>
              </a:lnSpc>
              <a:spcBef>
                <a:spcPts val="0"/>
              </a:spcBef>
              <a:spcAft>
                <a:spcPts val="0"/>
              </a:spcAft>
              <a:buSzPct val="90000"/>
              <a:buFont typeface="WPS-Bullets" pitchFamily="2" charset="0"/>
              <a:buChar char=""/>
            </a:pPr>
            <a:r>
              <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rPr>
              <a:t>In phase I, </a:t>
            </a:r>
            <a:r>
              <a:rPr lang="en-US" sz="2400" u="none" strike="noStrike" spc="160" dirty="0">
                <a:solidFill>
                  <a:srgbClr val="FF0000"/>
                </a:solidFill>
                <a:uFillTx/>
                <a:latin typeface="Times New Roman" panose="02020603050405020304" charset="0"/>
                <a:ea typeface="微软雅黑" panose="020B0503020204020204" charset="-122"/>
                <a:cs typeface="Times New Roman" panose="02020603050405020304" charset="0"/>
                <a:sym typeface="+mn-ea"/>
              </a:rPr>
              <a:t>the development of complex intervention strategy.</a:t>
            </a:r>
            <a:endParaRPr lang="en-US" sz="2400" u="none" strike="noStrike" spc="160" dirty="0">
              <a:solidFill>
                <a:srgbClr val="FF0000"/>
              </a:solidFill>
              <a:uFillTx/>
              <a:latin typeface="Times New Roman" panose="02020603050405020304" charset="0"/>
              <a:ea typeface="微软雅黑" panose="020B0503020204020204" charset="-122"/>
              <a:cs typeface="Times New Roman" panose="02020603050405020304" charset="0"/>
              <a:sym typeface="+mn-ea"/>
            </a:endParaRPr>
          </a:p>
          <a:p>
            <a:pPr lvl="0" indent="0" algn="l" fontAlgn="ctr">
              <a:lnSpc>
                <a:spcPct val="100000"/>
              </a:lnSpc>
              <a:spcBef>
                <a:spcPts val="0"/>
              </a:spcBef>
              <a:spcAft>
                <a:spcPts val="0"/>
              </a:spcAft>
              <a:buSzPct val="90000"/>
              <a:buFont typeface="WPS-Bullets" pitchFamily="2" charset="0"/>
              <a:buNone/>
            </a:pPr>
            <a:endPar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pPr marL="508000" lvl="0" indent="-508000" algn="l" fontAlgn="ctr">
              <a:lnSpc>
                <a:spcPct val="100000"/>
              </a:lnSpc>
              <a:spcBef>
                <a:spcPts val="0"/>
              </a:spcBef>
              <a:spcAft>
                <a:spcPts val="0"/>
              </a:spcAft>
              <a:buSzPct val="90000"/>
              <a:buFont typeface="WPS-Bullets" pitchFamily="2" charset="0"/>
              <a:buChar char=""/>
            </a:pPr>
            <a:r>
              <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rPr>
              <a:t>In phase II, </a:t>
            </a:r>
            <a:r>
              <a:rPr lang="en-US" sz="2400" u="none" strike="noStrike" spc="160" dirty="0">
                <a:solidFill>
                  <a:srgbClr val="FF0000"/>
                </a:solidFill>
                <a:uFillTx/>
                <a:latin typeface="Times New Roman" panose="02020603050405020304" charset="0"/>
                <a:ea typeface="微软雅黑" panose="020B0503020204020204" charset="-122"/>
                <a:cs typeface="Times New Roman" panose="02020603050405020304" charset="0"/>
                <a:sym typeface="+mn-ea"/>
              </a:rPr>
              <a:t>pre-experiment</a:t>
            </a:r>
            <a:r>
              <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rPr>
              <a:t> of the complex intervention strategy.</a:t>
            </a:r>
            <a:endPar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pPr lvl="0" indent="0" algn="l" fontAlgn="ctr">
              <a:lnSpc>
                <a:spcPct val="100000"/>
              </a:lnSpc>
              <a:spcBef>
                <a:spcPts val="0"/>
              </a:spcBef>
              <a:spcAft>
                <a:spcPts val="0"/>
              </a:spcAft>
              <a:buSzPct val="90000"/>
              <a:buFont typeface="WPS-Bullets" pitchFamily="2" charset="0"/>
              <a:buNone/>
            </a:pPr>
            <a:endPar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endParaRPr>
          </a:p>
          <a:p>
            <a:pPr marL="508000" lvl="0" indent="-508000" algn="l" fontAlgn="ctr">
              <a:lnSpc>
                <a:spcPct val="100000"/>
              </a:lnSpc>
              <a:spcBef>
                <a:spcPts val="0"/>
              </a:spcBef>
              <a:spcAft>
                <a:spcPts val="0"/>
              </a:spcAft>
              <a:buSzPct val="90000"/>
              <a:buFont typeface="WPS-Bullets" pitchFamily="2" charset="0"/>
              <a:buChar char=""/>
            </a:pPr>
            <a:r>
              <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rPr>
              <a:t>In phase III, is </a:t>
            </a:r>
            <a:r>
              <a:rPr lang="en-US" sz="2400" u="none" strike="noStrike" spc="160" dirty="0">
                <a:solidFill>
                  <a:srgbClr val="FF0000"/>
                </a:solidFill>
                <a:uFillTx/>
                <a:latin typeface="Times New Roman" panose="02020603050405020304" charset="0"/>
                <a:ea typeface="微软雅黑" panose="020B0503020204020204" charset="-122"/>
                <a:cs typeface="Times New Roman" panose="02020603050405020304" charset="0"/>
                <a:sym typeface="+mn-ea"/>
              </a:rPr>
              <a:t>a cluster randomized clinical trial</a:t>
            </a:r>
            <a:r>
              <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rPr>
              <a:t> to evaluate the application and effectiveness of a family-adapted complex intervention strategy. </a:t>
            </a:r>
            <a:endPar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264410" cy="768350"/>
          </a:xfrm>
          <a:prstGeom prst="rect">
            <a:avLst/>
          </a:prstGeom>
          <a:noFill/>
        </p:spPr>
        <p:txBody>
          <a:bodyPr wrap="none" rtlCol="0">
            <a:spAutoFit/>
          </a:bodyPr>
          <a:lstStyle/>
          <a:p>
            <a:r>
              <a:rPr lang="en-US" altLang="en-ID" sz="4400" b="1" u="sng" dirty="0">
                <a:solidFill>
                  <a:srgbClr val="7030A0"/>
                </a:solidFill>
              </a:rPr>
              <a:t>Methods</a:t>
            </a:r>
            <a:endParaRPr lang="en-US" altLang="en-ID" sz="4400" b="1" u="sng" dirty="0">
              <a:solidFill>
                <a:srgbClr val="7030A0"/>
              </a:solidFill>
            </a:endParaRPr>
          </a:p>
        </p:txBody>
      </p:sp>
      <p:sp>
        <p:nvSpPr>
          <p:cNvPr id="5" name="Title 6"/>
          <p:cNvSpPr txBox="1"/>
          <p:nvPr>
            <p:custDataLst>
              <p:tags r:id="rId2"/>
            </p:custDataLst>
          </p:nvPr>
        </p:nvSpPr>
        <p:spPr>
          <a:xfrm>
            <a:off x="3576320" y="6314440"/>
            <a:ext cx="5842635" cy="465455"/>
          </a:xfrm>
          <a:prstGeom prst="rect">
            <a:avLst/>
          </a:prstGeom>
          <a:noFill/>
        </p:spPr>
        <p:txBody>
          <a:bodyPr wrap="square" lIns="101600" tIns="0" rIns="82550" bIns="0" rtlCol="0" anchor="t" anchorCtr="0">
            <a:normAutofit/>
          </a:bodyPr>
          <a:lstStyle>
            <a:defPPr>
              <a:defRPr lang="zh-CN"/>
            </a:defPPr>
            <a:lvl1pPr fontAlgn="auto">
              <a:lnSpc>
                <a:spcPct val="130000"/>
              </a:lnSpc>
              <a:spcAft>
                <a:spcPts val="1000"/>
              </a:spcAft>
              <a:defRPr sz="1600" spc="150"/>
            </a:lvl1pPr>
          </a:lstStyle>
          <a:p>
            <a:pPr lvl="0" indent="0" algn="l" fontAlgn="ctr">
              <a:lnSpc>
                <a:spcPct val="100000"/>
              </a:lnSpc>
              <a:spcBef>
                <a:spcPts val="0"/>
              </a:spcBef>
              <a:spcAft>
                <a:spcPts val="0"/>
              </a:spcAft>
              <a:buSzPct val="90000"/>
              <a:buFont typeface="WPS-Bullets" pitchFamily="2" charset="0"/>
              <a:buNone/>
            </a:pPr>
            <a:r>
              <a:rPr lang="en-US" sz="18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rPr>
              <a:t>Figure 2.Flow diagram of study design</a:t>
            </a:r>
            <a:endParaRPr lang="en-US" sz="2400" u="none" strike="noStrike" spc="160" dirty="0">
              <a:solidFill>
                <a:schemeClr val="tx1"/>
              </a:solidFill>
              <a:uFillTx/>
              <a:latin typeface="Times New Roman" panose="02020603050405020304" charset="0"/>
              <a:ea typeface="微软雅黑" panose="020B0503020204020204" charset="-122"/>
              <a:cs typeface="Times New Roman" panose="02020603050405020304" charset="0"/>
              <a:sym typeface="+mn-ea"/>
            </a:endParaRPr>
          </a:p>
        </p:txBody>
      </p:sp>
      <p:pic>
        <p:nvPicPr>
          <p:cNvPr id="7" name="图片 2" descr="整群随机流程图"/>
          <p:cNvPicPr>
            <a:picLocks noChangeAspect="1"/>
          </p:cNvPicPr>
          <p:nvPr>
            <p:custDataLst>
              <p:tags r:id="rId3"/>
            </p:custDataLst>
          </p:nvPr>
        </p:nvPicPr>
        <p:blipFill>
          <a:blip r:embed="rId4"/>
          <a:stretch>
            <a:fillRect/>
          </a:stretch>
        </p:blipFill>
        <p:spPr>
          <a:xfrm>
            <a:off x="1529715" y="804545"/>
            <a:ext cx="8834120" cy="5639435"/>
          </a:xfrm>
          <a:prstGeom prst="rect">
            <a:avLst/>
          </a:prstGeom>
        </p:spPr>
      </p:pic>
    </p:spTree>
  </p:cSld>
  <p:clrMapOvr>
    <a:masterClrMapping/>
  </p:clrMapOvr>
</p:sld>
</file>

<file path=ppt/tags/tag1.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点击此处添加正文，文字是您思想的提炼，为了演示发布的良好效果，请言简意赅的阐述您的观点。"/>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7_84*f*1"/>
  <p:tag name="KSO_WM_TEMPLATE_CATEGORY" val="mixed"/>
  <p:tag name="KSO_WM_TEMPLATE_INDEX" val="20201947"/>
  <p:tag name="KSO_WM_UNIT_LAYERLEVEL" val="1"/>
  <p:tag name="KSO_WM_TAG_VERSION" val="1.0"/>
  <p:tag name="KSO_WM_BEAUTIFY_FLAG" val="#wm#"/>
  <p:tag name="KSO_WM_UNIT_TEXTBOXSTYLE_GUID" val="{5c324b1b-905c-470d-8051-d067e6d48ab5}"/>
  <p:tag name="KSO_WM_UNIT_TEXTBOXSTYLE_TYPE" val="8"/>
  <p:tag name="KSO_WM_UNIT_TEXT_FILL_FORE_SCHEMECOLOR_INDEX_BRIGHTNESS" val="0.25"/>
  <p:tag name="KSO_WM_UNIT_TEXT_FILL_FORE_SCHEMECOLOR_INDEX" val="13"/>
  <p:tag name="KSO_WM_UNIT_TEXT_FILL_TYPE" val="1"/>
</p:tagLst>
</file>

<file path=ppt/tags/tag2.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点击此处添加正文，文字是您思想的提炼，为了演示发布的良好效果，请言简意赅的阐述您的观点。"/>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7_84*f*1"/>
  <p:tag name="KSO_WM_TEMPLATE_CATEGORY" val="mixed"/>
  <p:tag name="KSO_WM_TEMPLATE_INDEX" val="20201947"/>
  <p:tag name="KSO_WM_UNIT_LAYERLEVEL" val="1"/>
  <p:tag name="KSO_WM_TAG_VERSION" val="1.0"/>
  <p:tag name="KSO_WM_BEAUTIFY_FLAG" val="#wm#"/>
  <p:tag name="KSO_WM_UNIT_TEXTBOXSTYLE_GUID" val="{5c324b1b-905c-470d-8051-d067e6d48ab5}"/>
  <p:tag name="KSO_WM_UNIT_TEXTBOXSTYLE_TYPE" val="8"/>
  <p:tag name="KSO_WM_UNIT_TEXT_FILL_FORE_SCHEMECOLOR_INDEX_BRIGHTNESS" val="0.25"/>
  <p:tag name="KSO_WM_UNIT_TEXT_FILL_FORE_SCHEMECOLOR_INDEX" val="13"/>
  <p:tag name="KSO_WM_UNIT_TEXT_FILL_TYPE" val="1"/>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点击此处添加正文，文字是您思想的提炼，为了演示发布的良好效果，请言简意赅的阐述您的观点。"/>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7_84*f*1"/>
  <p:tag name="KSO_WM_TEMPLATE_CATEGORY" val="mixed"/>
  <p:tag name="KSO_WM_TEMPLATE_INDEX" val="20201947"/>
  <p:tag name="KSO_WM_UNIT_LAYERLEVEL" val="1"/>
  <p:tag name="KSO_WM_TAG_VERSION" val="1.0"/>
  <p:tag name="KSO_WM_BEAUTIFY_FLAG" val="#wm#"/>
  <p:tag name="KSO_WM_UNIT_TEXTBOXSTYLE_GUID" val="{5c324b1b-905c-470d-8051-d067e6d48ab5}"/>
  <p:tag name="KSO_WM_UNIT_TEXTBOXSTYLE_TYPE" val="8"/>
  <p:tag name="KSO_WM_UNIT_TEXT_FILL_FORE_SCHEMECOLOR_INDEX_BRIGHTNESS" val="0.25"/>
  <p:tag name="KSO_WM_UNIT_TEXT_FILL_FORE_SCHEMECOLOR_INDEX" val="13"/>
  <p:tag name="KSO_WM_UNIT_TEXT_FILL_TYPE" val="1"/>
</p:tagLst>
</file>

<file path=ppt/tags/tag5.xml><?xml version="1.0" encoding="utf-8"?>
<p:tagLst xmlns:p="http://schemas.openxmlformats.org/presentationml/2006/main">
  <p:tag name="TABLE_EMPHASIZE_COLOR" val="16046732"/>
  <p:tag name="TABLE_ENDDRAG_ORIGIN_RECT" val="671*367"/>
  <p:tag name="TABLE_ENDDRAG_RECT" val="228*123*671*367"/>
</p:tagLst>
</file>

<file path=ppt/tags/tag6.xml><?xml version="1.0" encoding="utf-8"?>
<p:tagLst xmlns:p="http://schemas.openxmlformats.org/presentationml/2006/main">
  <p:tag name="TABLE_ENDDRAG_ORIGIN_RECT" val="885*412"/>
  <p:tag name="TABLE_ENDDRAG_RECT" val="27*101*885*412"/>
</p:tagLst>
</file>

<file path=ppt/tags/tag7.xml><?xml version="1.0" encoding="utf-8"?>
<p:tagLst xmlns:p="http://schemas.openxmlformats.org/presentationml/2006/main">
  <p:tag name="COMMONDATA" val="eyJoZGlkIjoiYmZmYzU2Nzg2MzQwZDU5NDU2YjU3MzBlNjllNWRjYzIifQ=="/>
  <p:tag name="KSO_WPP_MARK_KEY" val="259ac3ce-9c73-4d69-9b01-1efb057603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10186</Words>
  <Application>WPS 演示</Application>
  <PresentationFormat>Widescreen</PresentationFormat>
  <Paragraphs>323</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15</vt:i4>
      </vt:variant>
    </vt:vector>
  </HeadingPairs>
  <TitlesOfParts>
    <vt:vector size="28" baseType="lpstr">
      <vt:lpstr>Arial</vt:lpstr>
      <vt:lpstr>宋体</vt:lpstr>
      <vt:lpstr>Wingdings</vt:lpstr>
      <vt:lpstr>Wingdings</vt:lpstr>
      <vt:lpstr>Times New Roman</vt:lpstr>
      <vt:lpstr>WPS-Bullets</vt:lpstr>
      <vt:lpstr>微软雅黑</vt:lpstr>
      <vt:lpstr>Calibri</vt:lpstr>
      <vt:lpstr>Arial Unicode MS</vt:lpstr>
      <vt:lpstr>Calibri Light</vt:lpstr>
      <vt:lpstr>等线</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Rudi -</dc:creator>
  <cp:lastModifiedBy> 谷灿</cp:lastModifiedBy>
  <cp:revision>19</cp:revision>
  <dcterms:created xsi:type="dcterms:W3CDTF">2023-05-25T14:53:00Z</dcterms:created>
  <dcterms:modified xsi:type="dcterms:W3CDTF">2023-07-21T09:02:50Z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55A57436F1F241BB9579ED1753895BDF_13</vt:lpwstr>
  </property>
  <property fmtid="{D5CDD505-2E9C-101B-9397-08002B2CF9AE}" pid="3" name="KSOProductBuildVer">
    <vt:lpwstr>2052-11.1.0.14309</vt:lpwstr>
  </property>
</Properties>
</file>