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5" r:id="rId2"/>
    <p:sldId id="310" r:id="rId3"/>
    <p:sldId id="311" r:id="rId4"/>
    <p:sldId id="312" r:id="rId5"/>
    <p:sldId id="308" r:id="rId6"/>
    <p:sldId id="309" r:id="rId7"/>
    <p:sldId id="291" r:id="rId8"/>
    <p:sldId id="313" r:id="rId9"/>
    <p:sldId id="292" r:id="rId10"/>
    <p:sldId id="293" r:id="rId11"/>
    <p:sldId id="314" r:id="rId12"/>
    <p:sldId id="299" r:id="rId13"/>
    <p:sldId id="300" r:id="rId14"/>
    <p:sldId id="322" r:id="rId15"/>
    <p:sldId id="318" r:id="rId16"/>
    <p:sldId id="305" r:id="rId17"/>
    <p:sldId id="323" r:id="rId18"/>
    <p:sldId id="302" r:id="rId19"/>
    <p:sldId id="315" r:id="rId20"/>
    <p:sldId id="304" r:id="rId21"/>
    <p:sldId id="319" r:id="rId22"/>
    <p:sldId id="306" r:id="rId23"/>
    <p:sldId id="320" r:id="rId24"/>
    <p:sldId id="307" r:id="rId25"/>
    <p:sldId id="317" r:id="rId26"/>
    <p:sldId id="324" r:id="rId27"/>
    <p:sldId id="303" r:id="rId28"/>
    <p:sldId id="295" r:id="rId29"/>
    <p:sldId id="316" r:id="rId30"/>
    <p:sldId id="301" r:id="rId31"/>
    <p:sldId id="296" r:id="rId32"/>
    <p:sldId id="297" r:id="rId33"/>
    <p:sldId id="325" r:id="rId34"/>
    <p:sldId id="32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5"/>
    <p:restoredTop sz="76640" autoAdjust="0"/>
  </p:normalViewPr>
  <p:slideViewPr>
    <p:cSldViewPr snapToGrid="0">
      <p:cViewPr varScale="1">
        <p:scale>
          <a:sx n="52" d="100"/>
          <a:sy n="52" d="100"/>
        </p:scale>
        <p:origin x="912" y="6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86A8F-388E-46CF-8EB8-2DF375B75A1C}" type="datetimeFigureOut">
              <a:rPr lang="zh-CN" altLang="en-US" smtClean="0"/>
              <a:t>2023/7/21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B3CDA-54CA-484F-A15E-5C384BCD2269}" type="slidenum">
              <a:rPr lang="zh-CN" altLang="en-US" smtClean="0"/>
              <a:t>‹#›</a:t>
            </a:fld>
            <a:endParaRPr lang="zh-CN" altLang="en-US"/>
          </a:p>
        </p:txBody>
      </p:sp>
    </p:spTree>
    <p:extLst>
      <p:ext uri="{BB962C8B-B14F-4D97-AF65-F5344CB8AC3E}">
        <p14:creationId xmlns:p14="http://schemas.microsoft.com/office/powerpoint/2010/main" val="325923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1</a:t>
            </a:fld>
            <a:endParaRPr lang="zh-CN" altLang="en-US"/>
          </a:p>
        </p:txBody>
      </p:sp>
    </p:spTree>
    <p:extLst>
      <p:ext uri="{BB962C8B-B14F-4D97-AF65-F5344CB8AC3E}">
        <p14:creationId xmlns:p14="http://schemas.microsoft.com/office/powerpoint/2010/main" val="283577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403B3B"/>
                </a:solidFill>
              </a:rPr>
              <a:t>Therefore, family-centered multiple-level interventions to promote screening behavior are recommended for programs targeting at-risk family members, especially for the culture system that values family. </a:t>
            </a:r>
          </a:p>
          <a:p>
            <a:r>
              <a:rPr lang="en-US" altLang="zh-CN" sz="1200" dirty="0" smtClean="0">
                <a:solidFill>
                  <a:srgbClr val="403B3B"/>
                </a:solidFill>
              </a:rPr>
              <a:t>However, the role of this factor has not been made clear in previous reviews to summarize factors associated with colonoscopy behavior for other populations.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B3CDA-54CA-484F-A15E-5C384BCD22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1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The recommendation from patients was one of the most important factors, given most of the included studies indicated it related to FDR’s colonoscopy screening behavior. Meanwhile, it held a core position and interacted with different levels of factors.</a:t>
            </a:r>
            <a:endParaRPr lang="zh-CN" altLang="zh-CN" sz="1200" dirty="0" smtClean="0"/>
          </a:p>
          <a:p>
            <a:r>
              <a:rPr lang="en-US" altLang="zh-CN" sz="1200" dirty="0" smtClean="0">
                <a:solidFill>
                  <a:srgbClr val="403B3B"/>
                </a:solidFill>
              </a:rPr>
              <a:t>Therefore, family-centered multiple-level interventions to promote screening behavior are recommended for programs targeting at-risk family members, especially for the culture system that values family.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B3CDA-54CA-484F-A15E-5C384BCD22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6788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403B3B"/>
                </a:solidFill>
              </a:rPr>
              <a:t>Therefore, family-centered multiple-level interventions to promote screening behavior are recommended for programs targeting at-risk family members, especially for the culture system that values family. </a:t>
            </a:r>
          </a:p>
          <a:p>
            <a:r>
              <a:rPr lang="en-US" altLang="zh-CN" sz="1200" dirty="0" smtClean="0">
                <a:solidFill>
                  <a:srgbClr val="403B3B"/>
                </a:solidFill>
              </a:rPr>
              <a:t>However, the role of this factor has not been made clear in previous reviews to summarize factors associated with colonoscopy behavior for other populations.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B3CDA-54CA-484F-A15E-5C384BCD22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3098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The recommendation from patients was one of the most important factors, given most of the included studies indicated it related to FDR’s colonoscopy screening behavior. Meanwhile, it held a core position and interacted with different levels of factors.</a:t>
            </a:r>
            <a:endParaRPr lang="zh-CN" altLang="zh-CN" sz="1200" dirty="0" smtClean="0"/>
          </a:p>
          <a:p>
            <a:r>
              <a:rPr lang="en-US" altLang="zh-CN" sz="1200" dirty="0" smtClean="0">
                <a:solidFill>
                  <a:srgbClr val="403B3B"/>
                </a:solidFill>
              </a:rPr>
              <a:t>Therefore, family-centered multiple-level interventions to promote screening behavior are recommended for programs targeting at-risk family members, especially for the culture system that values family.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B3CDA-54CA-484F-A15E-5C384BCD22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555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403B3B"/>
                </a:solidFill>
              </a:rPr>
              <a:t>Therefore, family-centered multiple-level interventions to promote screening behavior are recommended for programs targeting at-risk family members, especially for the culture system that values family. </a:t>
            </a:r>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18</a:t>
            </a:fld>
            <a:endParaRPr lang="zh-CN" altLang="en-US"/>
          </a:p>
        </p:txBody>
      </p:sp>
    </p:spTree>
    <p:extLst>
      <p:ext uri="{BB962C8B-B14F-4D97-AF65-F5344CB8AC3E}">
        <p14:creationId xmlns:p14="http://schemas.microsoft.com/office/powerpoint/2010/main" val="3954422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gn="just">
              <a:buFont typeface="Arial" panose="020B0604020202020204" pitchFamily="34" charset="0"/>
              <a:buChar char="•"/>
            </a:pPr>
            <a:r>
              <a:rPr lang="en-US" altLang="zh-CN" sz="1200" dirty="0" smtClean="0">
                <a:solidFill>
                  <a:srgbClr val="403B3B"/>
                </a:solidFill>
                <a:latin typeface="Calibri" panose="020F0502020204030204"/>
              </a:rPr>
              <a:t>The health professionals’ recommendation, as an organizational factor was consistently reported to be a facilitator of colonoscopy screening behavior (</a:t>
            </a:r>
            <a:r>
              <a:rPr lang="en-US" altLang="zh-CN" sz="1200" dirty="0" err="1" smtClean="0">
                <a:solidFill>
                  <a:srgbClr val="403B3B"/>
                </a:solidFill>
                <a:latin typeface="Calibri" panose="020F0502020204030204"/>
              </a:rPr>
              <a:t>Kerrison</a:t>
            </a:r>
            <a:r>
              <a:rPr lang="en-US" altLang="zh-CN" sz="1200" dirty="0" smtClean="0">
                <a:solidFill>
                  <a:srgbClr val="403B3B"/>
                </a:solidFill>
                <a:latin typeface="Calibri" panose="020F0502020204030204"/>
              </a:rPr>
              <a:t> et al., 2021). Nevertheless, limited contact with the FDRs of CRC patients (</a:t>
            </a:r>
            <a:r>
              <a:rPr lang="en-US" altLang="zh-CN" sz="1200" dirty="0" err="1" smtClean="0">
                <a:solidFill>
                  <a:srgbClr val="403B3B"/>
                </a:solidFill>
                <a:latin typeface="Calibri" panose="020F0502020204030204"/>
              </a:rPr>
              <a:t>McGarragle</a:t>
            </a:r>
            <a:r>
              <a:rPr lang="en-US" altLang="zh-CN" sz="1200" dirty="0" smtClean="0">
                <a:solidFill>
                  <a:srgbClr val="403B3B"/>
                </a:solidFill>
                <a:latin typeface="Calibri" panose="020F0502020204030204"/>
              </a:rPr>
              <a:t> et al., 2019) and extensive workload (Sahota et al., 2015), healthcare providers were prohibited from disclosing cancer risk and screening information to at-risk family members. Additionally, sometimes physicians cannot provide appropriate suggestions, because patients did not disclose their diagnosis to their family members. The responsibility to share cancer risk and screening information lies almost exclusively with the cancer survivors, who has the right not to disclose this information. </a:t>
            </a:r>
            <a:endParaRPr lang="zh-CN" altLang="zh-CN" sz="1200" dirty="0" smtClean="0">
              <a:solidFill>
                <a:srgbClr val="403B3B"/>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rgbClr val="403B3B"/>
                </a:solidFill>
                <a:latin typeface="Calibri" panose="020F0502020204030204"/>
              </a:rPr>
              <a:t> </a:t>
            </a:r>
          </a:p>
          <a:p>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19</a:t>
            </a:fld>
            <a:endParaRPr lang="zh-CN" altLang="en-US"/>
          </a:p>
        </p:txBody>
      </p:sp>
    </p:spTree>
    <p:extLst>
      <p:ext uri="{BB962C8B-B14F-4D97-AF65-F5344CB8AC3E}">
        <p14:creationId xmlns:p14="http://schemas.microsoft.com/office/powerpoint/2010/main" val="854143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403B3B"/>
                </a:solidFill>
              </a:rPr>
              <a:t>Therefore, family-centered multiple-level interventions to promote screening behavior are recommended for programs targeting at-risk family members, especially for the culture system that values family.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B3CDA-54CA-484F-A15E-5C384BCD22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4874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403B3B"/>
                </a:solidFill>
              </a:rPr>
              <a:t>Therefore, family-centered multiple-level interventions to promote screening behavior are recommended for programs targeting at-risk family members, especially for the culture system that values family.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B3CDA-54CA-484F-A15E-5C384BCD22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7613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25</a:t>
            </a:fld>
            <a:endParaRPr lang="zh-CN" altLang="en-US"/>
          </a:p>
        </p:txBody>
      </p:sp>
    </p:spTree>
    <p:extLst>
      <p:ext uri="{BB962C8B-B14F-4D97-AF65-F5344CB8AC3E}">
        <p14:creationId xmlns:p14="http://schemas.microsoft.com/office/powerpoint/2010/main" val="564695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B3CDA-54CA-484F-A15E-5C384BCD22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083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rgbClr val="403B3B"/>
                </a:solidFill>
              </a:rPr>
              <a:t>First-degree relatives (FDRs) of people with colorectal cancer (CRC) have an increased risk of developing the disease, ranging from two to three-fold higher compared to the general population (</a:t>
            </a:r>
            <a:r>
              <a:rPr lang="en-US" altLang="zh-CN" sz="1200" dirty="0" err="1" smtClean="0">
                <a:solidFill>
                  <a:srgbClr val="403B3B"/>
                </a:solidFill>
              </a:rPr>
              <a:t>Keum</a:t>
            </a:r>
            <a:r>
              <a:rPr lang="en-US" altLang="zh-CN" sz="1200" dirty="0" smtClean="0">
                <a:solidFill>
                  <a:srgbClr val="403B3B"/>
                </a:solidFill>
              </a:rPr>
              <a:t> &amp; </a:t>
            </a:r>
            <a:r>
              <a:rPr lang="en-US" altLang="zh-CN" sz="1200" dirty="0" err="1" smtClean="0">
                <a:solidFill>
                  <a:srgbClr val="403B3B"/>
                </a:solidFill>
              </a:rPr>
              <a:t>Giovannucci</a:t>
            </a:r>
            <a:r>
              <a:rPr lang="en-US" altLang="zh-CN" sz="1200" dirty="0" smtClean="0">
                <a:solidFill>
                  <a:srgbClr val="403B3B"/>
                </a:solidFill>
              </a:rPr>
              <a:t>, 2019).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rgbClr val="403B3B"/>
                </a:solidFill>
              </a:rPr>
              <a:t>Ensuring that these at-risk populations receive appropriate screening tests is an effective strategy for reducing the increased risk (</a:t>
            </a:r>
            <a:r>
              <a:rPr lang="en-US" altLang="zh-CN" sz="1200" dirty="0" err="1" smtClean="0">
                <a:solidFill>
                  <a:srgbClr val="403B3B"/>
                </a:solidFill>
              </a:rPr>
              <a:t>Rabeneck</a:t>
            </a:r>
            <a:r>
              <a:rPr lang="en-US" altLang="zh-CN" sz="1200" dirty="0" smtClean="0">
                <a:solidFill>
                  <a:srgbClr val="403B3B"/>
                </a:solidFill>
              </a:rPr>
              <a:t> et al., 2020).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rgbClr val="403B3B"/>
              </a:solidFill>
            </a:endParaRPr>
          </a:p>
          <a:p>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2</a:t>
            </a:fld>
            <a:endParaRPr lang="zh-CN" altLang="en-US"/>
          </a:p>
        </p:txBody>
      </p:sp>
    </p:spTree>
    <p:extLst>
      <p:ext uri="{BB962C8B-B14F-4D97-AF65-F5344CB8AC3E}">
        <p14:creationId xmlns:p14="http://schemas.microsoft.com/office/powerpoint/2010/main" val="1721722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30</a:t>
            </a:fld>
            <a:endParaRPr lang="zh-CN" altLang="en-US"/>
          </a:p>
        </p:txBody>
      </p:sp>
    </p:spTree>
    <p:extLst>
      <p:ext uri="{BB962C8B-B14F-4D97-AF65-F5344CB8AC3E}">
        <p14:creationId xmlns:p14="http://schemas.microsoft.com/office/powerpoint/2010/main" val="1884048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B3CDA-54CA-484F-A15E-5C384BCD22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3883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B3CDA-54CA-484F-A15E-5C384BCD22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732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fact, colonoscopy is the best screening option for FDRs because it enables prevention, rather than early detection, by allowing the removal of </a:t>
            </a:r>
            <a:r>
              <a:rPr lang="en-US" altLang="zh-CN" dirty="0" err="1" smtClean="0"/>
              <a:t>preneoplastic</a:t>
            </a:r>
            <a:r>
              <a:rPr lang="en-US" altLang="zh-CN" dirty="0" smtClean="0"/>
              <a:t> lesions </a:t>
            </a:r>
          </a:p>
          <a:p>
            <a:r>
              <a:rPr lang="en-US" altLang="zh-CN" sz="1200" kern="1200" dirty="0" smtClean="0">
                <a:solidFill>
                  <a:schemeClr val="tx1"/>
                </a:solidFill>
                <a:effectLst/>
                <a:latin typeface="+mn-lt"/>
                <a:ea typeface="+mn-ea"/>
                <a:cs typeface="+mn-cs"/>
              </a:rPr>
              <a:t>Compared with other screening tests, colonoscopy is a more appropriate option for at-risk populations (</a:t>
            </a:r>
            <a:r>
              <a:rPr lang="en-US" altLang="zh-CN" sz="1200" kern="1200" dirty="0" err="1" smtClean="0">
                <a:solidFill>
                  <a:schemeClr val="tx1"/>
                </a:solidFill>
                <a:effectLst/>
                <a:latin typeface="+mn-lt"/>
                <a:ea typeface="+mn-ea"/>
                <a:cs typeface="+mn-cs"/>
              </a:rPr>
              <a:t>Lauby-Secretan</a:t>
            </a:r>
            <a:r>
              <a:rPr lang="en-US" altLang="zh-CN" sz="1200" kern="1200" dirty="0" smtClean="0">
                <a:solidFill>
                  <a:schemeClr val="tx1"/>
                </a:solidFill>
                <a:effectLst/>
                <a:latin typeface="+mn-lt"/>
                <a:ea typeface="+mn-ea"/>
                <a:cs typeface="+mn-cs"/>
              </a:rPr>
              <a:t> et al., 2018) given that the procedures involve removing adenomatous polyps and the precursors of CRC at the same time (</a:t>
            </a:r>
            <a:r>
              <a:rPr lang="en-US" altLang="zh-CN" sz="1200" kern="1200" dirty="0" err="1" smtClean="0">
                <a:solidFill>
                  <a:schemeClr val="tx1"/>
                </a:solidFill>
                <a:effectLst/>
                <a:latin typeface="+mn-lt"/>
                <a:ea typeface="+mn-ea"/>
                <a:cs typeface="+mn-cs"/>
              </a:rPr>
              <a:t>Doubeni</a:t>
            </a:r>
            <a:r>
              <a:rPr lang="en-US" altLang="zh-CN" sz="1200" kern="1200" dirty="0" smtClean="0">
                <a:solidFill>
                  <a:schemeClr val="tx1"/>
                </a:solidFill>
                <a:effectLst/>
                <a:latin typeface="+mn-lt"/>
                <a:ea typeface="+mn-ea"/>
                <a:cs typeface="+mn-cs"/>
              </a:rPr>
              <a:t> et al., 2018). </a:t>
            </a:r>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3</a:t>
            </a:fld>
            <a:endParaRPr lang="zh-CN" altLang="en-US"/>
          </a:p>
        </p:txBody>
      </p:sp>
    </p:spTree>
    <p:extLst>
      <p:ext uri="{BB962C8B-B14F-4D97-AF65-F5344CB8AC3E}">
        <p14:creationId xmlns:p14="http://schemas.microsoft.com/office/powerpoint/2010/main" val="334577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Although various screening guidelines recommend colonoscopy for at-risk populations, the adherence rate to this advice is under 50% (range, 31%-47%) (Lowery et al., 2016). Nonparticipation in colonoscopy screening may lead to a series of adverse consequences, such as the diagnosis of cancer at an advanced stage or death from CRC (</a:t>
            </a:r>
            <a:r>
              <a:rPr lang="en-US" altLang="zh-CN" sz="1200" kern="1200" dirty="0" err="1" smtClean="0">
                <a:solidFill>
                  <a:schemeClr val="tx1"/>
                </a:solidFill>
                <a:effectLst/>
                <a:latin typeface="+mn-lt"/>
                <a:ea typeface="+mn-ea"/>
                <a:cs typeface="+mn-cs"/>
              </a:rPr>
              <a:t>Beshara</a:t>
            </a:r>
            <a:r>
              <a:rPr lang="en-US" altLang="zh-CN" sz="1200" kern="1200" dirty="0" smtClean="0">
                <a:solidFill>
                  <a:schemeClr val="tx1"/>
                </a:solidFill>
                <a:effectLst/>
                <a:latin typeface="+mn-lt"/>
                <a:ea typeface="+mn-ea"/>
                <a:cs typeface="+mn-cs"/>
              </a:rPr>
              <a:t> et al., 2020). The associated factors should be explored to deepen the understanding of colonoscopy as an underutilized screening method among FDRs and develop subsequent interventions to enhance their adherence.</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4</a:t>
            </a:fld>
            <a:endParaRPr lang="zh-CN" altLang="en-US"/>
          </a:p>
        </p:txBody>
      </p:sp>
    </p:spTree>
    <p:extLst>
      <p:ext uri="{BB962C8B-B14F-4D97-AF65-F5344CB8AC3E}">
        <p14:creationId xmlns:p14="http://schemas.microsoft.com/office/powerpoint/2010/main" val="241088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rgbClr val="403B3B"/>
                </a:solidFill>
              </a:rPr>
              <a:t>Although various systematic reviews have synthesized the factors influencing CRC screening (Dressler et al., 2021; </a:t>
            </a:r>
            <a:r>
              <a:rPr lang="en-US" altLang="zh-CN" sz="1200" dirty="0" err="1" smtClean="0">
                <a:solidFill>
                  <a:srgbClr val="403B3B"/>
                </a:solidFill>
              </a:rPr>
              <a:t>Kerrison</a:t>
            </a:r>
            <a:r>
              <a:rPr lang="en-US" altLang="zh-CN" sz="1200" dirty="0" smtClean="0">
                <a:solidFill>
                  <a:srgbClr val="403B3B"/>
                </a:solidFill>
              </a:rPr>
              <a:t> et al., 2021; Tan et al., 2018), few of them target on FDRs and colonoscopy (Tan et al., 2018). </a:t>
            </a:r>
          </a:p>
          <a:p>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5</a:t>
            </a:fld>
            <a:endParaRPr lang="zh-CN" altLang="en-US"/>
          </a:p>
        </p:txBody>
      </p:sp>
    </p:spTree>
    <p:extLst>
      <p:ext uri="{BB962C8B-B14F-4D97-AF65-F5344CB8AC3E}">
        <p14:creationId xmlns:p14="http://schemas.microsoft.com/office/powerpoint/2010/main" val="254834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rgbClr val="403B3B"/>
                </a:solidFill>
              </a:rPr>
              <a:t>Furthermore, colonoscopy screening behavior is affected not only by individual factors but also by factors at multiple levels.</a:t>
            </a:r>
          </a:p>
          <a:p>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6</a:t>
            </a:fld>
            <a:endParaRPr lang="zh-CN" altLang="en-US"/>
          </a:p>
        </p:txBody>
      </p:sp>
    </p:spTree>
    <p:extLst>
      <p:ext uri="{BB962C8B-B14F-4D97-AF65-F5344CB8AC3E}">
        <p14:creationId xmlns:p14="http://schemas.microsoft.com/office/powerpoint/2010/main" val="27499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9</a:t>
            </a:fld>
            <a:endParaRPr lang="zh-CN" altLang="en-US"/>
          </a:p>
        </p:txBody>
      </p:sp>
    </p:spTree>
    <p:extLst>
      <p:ext uri="{BB962C8B-B14F-4D97-AF65-F5344CB8AC3E}">
        <p14:creationId xmlns:p14="http://schemas.microsoft.com/office/powerpoint/2010/main" val="401542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gn="just">
              <a:spcAft>
                <a:spcPts val="1800"/>
              </a:spcAft>
              <a:buFontTx/>
              <a:buChar char="-"/>
            </a:pPr>
            <a:r>
              <a:rPr lang="en-US" altLang="zh-CN" sz="1200" dirty="0" smtClean="0">
                <a:solidFill>
                  <a:srgbClr val="403B3B"/>
                </a:solidFill>
                <a:latin typeface="Arial" panose="020B0604020202020204" pitchFamily="34" charset="0"/>
                <a:cs typeface="Arial" panose="020B0604020202020204" pitchFamily="34" charset="0"/>
              </a:rPr>
              <a:t>The recommendation from patients was one of the most important factors, given most of the included studies indicated it related to FDR’s colonoscopy screening behavior. Meanwhile, it held a core position and interacted with different levels of factors.</a:t>
            </a:r>
          </a:p>
          <a:p>
            <a:pPr marL="342900" indent="-342900" algn="just">
              <a:spcAft>
                <a:spcPts val="1800"/>
              </a:spcAft>
              <a:buFontTx/>
              <a:buChar char="-"/>
            </a:pPr>
            <a:r>
              <a:rPr lang="en-US" altLang="zh-CN" sz="1200" dirty="0" smtClean="0">
                <a:solidFill>
                  <a:srgbClr val="403B3B"/>
                </a:solidFill>
                <a:latin typeface="Arial" panose="020B0604020202020204" pitchFamily="34" charset="0"/>
                <a:cs typeface="Arial" panose="020B0604020202020204" pitchFamily="34" charset="0"/>
              </a:rPr>
              <a:t>Based on communication through family networks, FDRs would receive recommendations from CRC patients on family history-based cancer risk and the potential benefits of screening. </a:t>
            </a:r>
          </a:p>
          <a:p>
            <a:pPr marL="342900" indent="-342900" algn="just">
              <a:spcAft>
                <a:spcPts val="1800"/>
              </a:spcAft>
              <a:buFontTx/>
              <a:buChar char="-"/>
            </a:pPr>
            <a:r>
              <a:rPr lang="en-US" altLang="zh-CN" sz="1200" kern="1200" dirty="0" smtClean="0">
                <a:solidFill>
                  <a:schemeClr val="tx1"/>
                </a:solidFill>
                <a:effectLst/>
                <a:latin typeface="+mn-lt"/>
                <a:ea typeface="+mn-ea"/>
                <a:cs typeface="+mn-cs"/>
              </a:rPr>
              <a:t>The role of this factor has not been made clear in previous reviews to summarize factors associated with colonoscopy behavior for other populations.</a:t>
            </a:r>
            <a:endParaRPr lang="en-US" altLang="zh-CN" sz="1200" dirty="0" smtClean="0">
              <a:solidFill>
                <a:srgbClr val="403B3B"/>
              </a:solidFill>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11</a:t>
            </a:fld>
            <a:endParaRPr lang="zh-CN" altLang="en-US"/>
          </a:p>
        </p:txBody>
      </p:sp>
    </p:spTree>
    <p:extLst>
      <p:ext uri="{BB962C8B-B14F-4D97-AF65-F5344CB8AC3E}">
        <p14:creationId xmlns:p14="http://schemas.microsoft.com/office/powerpoint/2010/main" val="175950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DB3CDA-54CA-484F-A15E-5C384BCD2269}" type="slidenum">
              <a:rPr lang="zh-CN" altLang="en-US" smtClean="0"/>
              <a:t>12</a:t>
            </a:fld>
            <a:endParaRPr lang="zh-CN" altLang="en-US"/>
          </a:p>
        </p:txBody>
      </p:sp>
    </p:spTree>
    <p:extLst>
      <p:ext uri="{BB962C8B-B14F-4D97-AF65-F5344CB8AC3E}">
        <p14:creationId xmlns:p14="http://schemas.microsoft.com/office/powerpoint/2010/main" val="282416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D79B-8284-C87D-E3B3-BEE9CACFE4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E0FDC8E6-491A-64E0-CA47-9BC90ED83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6E4CDC7E-EBA0-9240-B955-97519239C33B}"/>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216A4747-92A4-ECD3-7ACB-05C90477E3A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03A03EE-00C0-4061-AEEF-E983BE6011C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3543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FD5D-CBDD-6A14-3612-FE8CC323423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541F646-F93E-9498-19D4-298C7EAEDB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3C492EA-C54F-68AB-C07B-CA225707F173}"/>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3ADE3546-566B-2B9C-F1F2-D8D63DEABCE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2DA6E23-29AF-0B28-6602-75724FDFD6C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65701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BE382-746F-D2AF-A6C5-7388065374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56679B8-CC3C-E4AD-4A3D-57B58C89D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6E22882-9FC2-AEAD-7E97-9FC8AECF44E7}"/>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69DE4F1C-AA92-E0F1-AD2E-EC469BA73D5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79911A6-CA7D-7B24-450D-5F637DACC06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99223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DB52-846A-D193-A362-7F0174FABDB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B80D373-45CC-C7F6-CDA1-00EF08B75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4D74BE8-EDD4-E393-40F8-6124207D9810}"/>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AB574E26-FE4B-6555-EB8D-FAF65B7D74A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48FF57D-BDC7-6E96-C5F5-AC22E384BC72}"/>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5809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4D92-FF51-5222-2659-3AB2ABFA0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45569B9-DD3A-2E31-9EAD-5A87B7DC9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BDBF7D-100D-28D2-0B4A-778AB94A2A8F}"/>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28DA12E8-D4D3-D746-87BB-9C8769083A0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09250EF-81C1-B82C-DEB7-FEC374C87B3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60087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5408-2B88-1B41-5688-0A7A6E3F10B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2BD276B-D249-AE0D-AC13-A81BD2FA4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59CB5B2-2693-BD01-0DDD-C628FC4D8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E681557-A3BD-5F9A-9F68-3F69941FB054}"/>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6" name="Footer Placeholder 5">
            <a:extLst>
              <a:ext uri="{FF2B5EF4-FFF2-40B4-BE49-F238E27FC236}">
                <a16:creationId xmlns:a16="http://schemas.microsoft.com/office/drawing/2014/main" id="{F9878F86-1C51-C19F-4CE6-23DAAE9AA3E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D786A6E-988B-383A-9D59-596185D25CB0}"/>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30600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F7D1-2E62-3870-B5C6-BEA4D13A6D7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367089C-01D4-387E-D068-F504DCDE0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677F1-157F-8678-4908-C27BB1FC7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35558360-C9F1-9682-53F6-AC8AD263E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138FE-0502-879F-211E-FA8972C2D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5705853-3955-E7B3-CAC0-948A4C78C1C4}"/>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8" name="Footer Placeholder 7">
            <a:extLst>
              <a:ext uri="{FF2B5EF4-FFF2-40B4-BE49-F238E27FC236}">
                <a16:creationId xmlns:a16="http://schemas.microsoft.com/office/drawing/2014/main" id="{4750505E-51FF-E20A-C765-5D0866290F0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DFA2EC5-DF17-A625-AA4B-52C05BA3BD4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82095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AEF5-1916-38C4-AA98-CD14A1D830B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D75903A-8588-4EC6-486A-117027631A63}"/>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4" name="Footer Placeholder 3">
            <a:extLst>
              <a:ext uri="{FF2B5EF4-FFF2-40B4-BE49-F238E27FC236}">
                <a16:creationId xmlns:a16="http://schemas.microsoft.com/office/drawing/2014/main" id="{4FA4671D-402C-6390-35AA-8A997E04A04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33C5885C-13D5-C011-BBC1-C8200AB03BF8}"/>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1086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DA01BA-BA69-6DF3-A3CC-D559F96B81AD}"/>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3" name="Footer Placeholder 2">
            <a:extLst>
              <a:ext uri="{FF2B5EF4-FFF2-40B4-BE49-F238E27FC236}">
                <a16:creationId xmlns:a16="http://schemas.microsoft.com/office/drawing/2014/main" id="{E0C36949-B2B6-EB39-C981-D6285B6757F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E0D324B9-6B9D-3531-B30D-F945B59B258E}"/>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18870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41C5-C8BE-D856-1552-B4B0DA357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7DEB303-A586-864B-0484-148A809A8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06A037AA-F1B3-0F3B-62C0-C3C717C89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772F6-FE91-5FC4-28FF-01115560A841}"/>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6" name="Footer Placeholder 5">
            <a:extLst>
              <a:ext uri="{FF2B5EF4-FFF2-40B4-BE49-F238E27FC236}">
                <a16:creationId xmlns:a16="http://schemas.microsoft.com/office/drawing/2014/main" id="{2792DC5F-BCBD-022D-FC77-7E3A9E99B7F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2111DFB-E7F0-09E8-E55B-DAF74B39DEF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99809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DABC-A94D-6FF3-5355-59464C43D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93E622CB-0BF0-7050-E6AD-40E635E91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D90F5A8-FB31-5BFB-974C-B4EC8F921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63401-D973-9EFE-FD1A-37A9AC54DBF1}"/>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6" name="Footer Placeholder 5">
            <a:extLst>
              <a:ext uri="{FF2B5EF4-FFF2-40B4-BE49-F238E27FC236}">
                <a16:creationId xmlns:a16="http://schemas.microsoft.com/office/drawing/2014/main" id="{6E510A2A-6338-7745-1690-48A7A4A68B3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FBD5577-2B54-855C-E61A-07DAE9BEB9A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403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31B0C-9891-AA1A-48B6-3A9C12C9A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3F3FC8D-F2E2-CB4A-CF33-057E49C26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BDDA996-CF4F-721D-B68D-095CD311A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57544215-36A7-DDA5-24CD-1A2D8B846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AC0D7D7-A735-8230-2D0C-399C8162F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t>‹#›</a:t>
            </a:fld>
            <a:endParaRPr lang="en-ID"/>
          </a:p>
        </p:txBody>
      </p:sp>
    </p:spTree>
    <p:extLst>
      <p:ext uri="{BB962C8B-B14F-4D97-AF65-F5344CB8AC3E}">
        <p14:creationId xmlns:p14="http://schemas.microsoft.com/office/powerpoint/2010/main" val="399819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garment&#10;&#10;Description automatically generated with low confidence">
            <a:extLst>
              <a:ext uri="{FF2B5EF4-FFF2-40B4-BE49-F238E27FC236}">
                <a16:creationId xmlns:a16="http://schemas.microsoft.com/office/drawing/2014/main" id="{02E2572A-377E-7739-F2ED-29D6C5B54C6F}"/>
              </a:ext>
            </a:extLst>
          </p:cNvPr>
          <p:cNvPicPr>
            <a:picLocks noChangeAspect="1"/>
          </p:cNvPicPr>
          <p:nvPr/>
        </p:nvPicPr>
        <p:blipFill rotWithShape="1">
          <a:blip r:embed="rId3">
            <a:extLst>
              <a:ext uri="{28A0092B-C50C-407E-A947-70E740481C1C}">
                <a14:useLocalDpi xmlns:a14="http://schemas.microsoft.com/office/drawing/2010/main" val="0"/>
              </a:ext>
            </a:extLst>
          </a:blip>
          <a:srcRect l="14779" r="14129"/>
          <a:stretch/>
        </p:blipFill>
        <p:spPr>
          <a:xfrm>
            <a:off x="0" y="5"/>
            <a:ext cx="12192000" cy="6857995"/>
          </a:xfrm>
          <a:prstGeom prst="rect">
            <a:avLst/>
          </a:prstGeom>
        </p:spPr>
      </p:pic>
      <p:sp>
        <p:nvSpPr>
          <p:cNvPr id="4" name="Rectangle 3">
            <a:extLst>
              <a:ext uri="{FF2B5EF4-FFF2-40B4-BE49-F238E27FC236}">
                <a16:creationId xmlns:a16="http://schemas.microsoft.com/office/drawing/2014/main" id="{B9EFE3E3-F113-3DCB-9E5A-FADB6F505896}"/>
              </a:ext>
            </a:extLst>
          </p:cNvPr>
          <p:cNvSpPr/>
          <p:nvPr/>
        </p:nvSpPr>
        <p:spPr>
          <a:xfrm>
            <a:off x="0" y="0"/>
            <a:ext cx="11646568"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4B45074C-3226-1448-BEF5-681032C8D6A5}"/>
              </a:ext>
            </a:extLst>
          </p:cNvPr>
          <p:cNvSpPr/>
          <p:nvPr/>
        </p:nvSpPr>
        <p:spPr>
          <a:xfrm>
            <a:off x="0" y="-5"/>
            <a:ext cx="11117179"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0689CBA0-A215-AAB9-2CE6-07BD41E2464F}"/>
              </a:ext>
            </a:extLst>
          </p:cNvPr>
          <p:cNvSpPr/>
          <p:nvPr/>
        </p:nvSpPr>
        <p:spPr>
          <a:xfrm>
            <a:off x="-1" y="5"/>
            <a:ext cx="10515601" cy="6857995"/>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descr="A picture containing graphics, graphic design, font, cartoon&#10;&#10;Description automatically generated">
            <a:extLst>
              <a:ext uri="{FF2B5EF4-FFF2-40B4-BE49-F238E27FC236}">
                <a16:creationId xmlns:a16="http://schemas.microsoft.com/office/drawing/2014/main" id="{633282DF-9301-3FD6-C0D7-B395C40B36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4484" y="203707"/>
            <a:ext cx="2983832" cy="1060452"/>
          </a:xfrm>
          <a:prstGeom prst="rect">
            <a:avLst/>
          </a:prstGeom>
        </p:spPr>
      </p:pic>
      <p:sp>
        <p:nvSpPr>
          <p:cNvPr id="9" name="Rectangle 8">
            <a:extLst>
              <a:ext uri="{FF2B5EF4-FFF2-40B4-BE49-F238E27FC236}">
                <a16:creationId xmlns:a16="http://schemas.microsoft.com/office/drawing/2014/main" id="{A56F657A-BF92-5400-A320-92FA32E23D4C}"/>
              </a:ext>
            </a:extLst>
          </p:cNvPr>
          <p:cNvSpPr/>
          <p:nvPr/>
        </p:nvSpPr>
        <p:spPr>
          <a:xfrm>
            <a:off x="-1" y="6168189"/>
            <a:ext cx="12192001" cy="721895"/>
          </a:xfrm>
          <a:prstGeom prst="rect">
            <a:avLst/>
          </a:prstGeom>
          <a:gradFill flip="none" rotWithShape="1">
            <a:gsLst>
              <a:gs pos="0">
                <a:srgbClr val="FFFF00">
                  <a:alpha val="34000"/>
                </a:srgbClr>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17504A89-2F27-46B6-054B-A5CC06390D98}"/>
              </a:ext>
            </a:extLst>
          </p:cNvPr>
          <p:cNvSpPr/>
          <p:nvPr/>
        </p:nvSpPr>
        <p:spPr>
          <a:xfrm>
            <a:off x="184485" y="1264159"/>
            <a:ext cx="130744" cy="45831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a16="http://schemas.microsoft.com/office/drawing/2014/main" id="{0D3726BC-0B0C-0C71-AF21-280EBA5514AB}"/>
              </a:ext>
            </a:extLst>
          </p:cNvPr>
          <p:cNvSpPr txBox="1"/>
          <p:nvPr/>
        </p:nvSpPr>
        <p:spPr>
          <a:xfrm>
            <a:off x="619838" y="1133349"/>
            <a:ext cx="10154653" cy="2954655"/>
          </a:xfrm>
          <a:prstGeom prst="rect">
            <a:avLst/>
          </a:prstGeom>
          <a:noFill/>
        </p:spPr>
        <p:txBody>
          <a:bodyPr wrap="square" rtlCol="0">
            <a:spAutoFit/>
          </a:bodyPr>
          <a:lstStyle/>
          <a:p>
            <a:r>
              <a:rPr lang="en-US" altLang="zh-CN" sz="4000" b="1" dirty="0" smtClean="0">
                <a:solidFill>
                  <a:schemeClr val="accent4">
                    <a:lumMod val="50000"/>
                  </a:schemeClr>
                </a:solidFill>
                <a:effectLst>
                  <a:outerShdw blurRad="38100" dist="38100" dir="2700000" algn="tl">
                    <a:srgbClr val="000000">
                      <a:alpha val="43137"/>
                    </a:srgbClr>
                  </a:outerShdw>
                </a:effectLst>
              </a:rPr>
              <a:t>Factors </a:t>
            </a:r>
            <a:r>
              <a:rPr lang="en-US" altLang="zh-CN" sz="4000" b="1" dirty="0">
                <a:solidFill>
                  <a:schemeClr val="accent4">
                    <a:lumMod val="50000"/>
                  </a:schemeClr>
                </a:solidFill>
                <a:effectLst>
                  <a:outerShdw blurRad="38100" dist="38100" dir="2700000" algn="tl">
                    <a:srgbClr val="000000">
                      <a:alpha val="43137"/>
                    </a:srgbClr>
                  </a:outerShdw>
                </a:effectLst>
              </a:rPr>
              <a:t>affecting colonoscopy screening among first-degree relatives of colorectal cancer patients: A mixed-method systematic </a:t>
            </a:r>
            <a:r>
              <a:rPr lang="en-US" altLang="zh-CN" sz="4000" b="1" dirty="0" smtClean="0">
                <a:solidFill>
                  <a:schemeClr val="accent4">
                    <a:lumMod val="50000"/>
                  </a:schemeClr>
                </a:solidFill>
                <a:effectLst>
                  <a:outerShdw blurRad="38100" dist="38100" dir="2700000" algn="tl">
                    <a:srgbClr val="000000">
                      <a:alpha val="43137"/>
                    </a:srgbClr>
                  </a:outerShdw>
                </a:effectLst>
              </a:rPr>
              <a:t>review</a:t>
            </a:r>
            <a:endParaRPr lang="zh-CN" altLang="zh-CN" sz="4000" dirty="0"/>
          </a:p>
          <a:p>
            <a:endParaRPr lang="en-ID" sz="6600" b="1" dirty="0">
              <a:solidFill>
                <a:schemeClr val="accent4">
                  <a:lumMod val="50000"/>
                </a:schemeClr>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6A2F02A4-0167-12E1-77FD-D7D7B468B405}"/>
              </a:ext>
            </a:extLst>
          </p:cNvPr>
          <p:cNvSpPr txBox="1"/>
          <p:nvPr/>
        </p:nvSpPr>
        <p:spPr>
          <a:xfrm>
            <a:off x="619838" y="3555753"/>
            <a:ext cx="10310448" cy="2062103"/>
          </a:xfrm>
          <a:prstGeom prst="rect">
            <a:avLst/>
          </a:prstGeom>
          <a:noFill/>
        </p:spPr>
        <p:txBody>
          <a:bodyPr wrap="square" rtlCol="0">
            <a:spAutoFit/>
          </a:bodyPr>
          <a:lstStyle/>
          <a:p>
            <a:r>
              <a:rPr lang="en-ID" sz="2000" b="1" dirty="0">
                <a:solidFill>
                  <a:schemeClr val="accent4">
                    <a:lumMod val="50000"/>
                  </a:schemeClr>
                </a:solidFill>
                <a:effectLst>
                  <a:outerShdw blurRad="38100" dist="38100" dir="2700000" algn="tl">
                    <a:srgbClr val="000000">
                      <a:alpha val="43137"/>
                    </a:srgbClr>
                  </a:outerShdw>
                </a:effectLst>
              </a:rPr>
              <a:t>Author(s</a:t>
            </a:r>
            <a:r>
              <a:rPr lang="en-ID" sz="2000" b="1" dirty="0" smtClean="0">
                <a:solidFill>
                  <a:schemeClr val="accent4">
                    <a:lumMod val="50000"/>
                  </a:schemeClr>
                </a:solidFill>
                <a:effectLst>
                  <a:outerShdw blurRad="38100" dist="38100" dir="2700000" algn="tl">
                    <a:srgbClr val="000000">
                      <a:alpha val="43137"/>
                    </a:srgbClr>
                  </a:outerShdw>
                </a:effectLst>
              </a:rPr>
              <a:t>)</a:t>
            </a:r>
            <a:r>
              <a:rPr lang="zh-CN" altLang="en-US" sz="2000" b="1" dirty="0" smtClean="0">
                <a:solidFill>
                  <a:schemeClr val="accent4">
                    <a:lumMod val="50000"/>
                  </a:schemeClr>
                </a:solidFill>
                <a:effectLst>
                  <a:outerShdw blurRad="38100" dist="38100" dir="2700000" algn="tl">
                    <a:srgbClr val="000000">
                      <a:alpha val="43137"/>
                    </a:srgbClr>
                  </a:outerShdw>
                </a:effectLst>
              </a:rPr>
              <a:t>：</a:t>
            </a:r>
            <a:r>
              <a:rPr lang="en-US" altLang="zh-CN" sz="2000" b="1" dirty="0" err="1">
                <a:solidFill>
                  <a:schemeClr val="accent4">
                    <a:lumMod val="50000"/>
                  </a:schemeClr>
                </a:solidFill>
                <a:effectLst>
                  <a:outerShdw blurRad="38100" dist="38100" dir="2700000" algn="tl">
                    <a:srgbClr val="000000">
                      <a:alpha val="43137"/>
                    </a:srgbClr>
                  </a:outerShdw>
                </a:effectLst>
              </a:rPr>
              <a:t>Rujin</a:t>
            </a:r>
            <a:r>
              <a:rPr lang="en-US" altLang="zh-CN" sz="2000" b="1" dirty="0">
                <a:solidFill>
                  <a:schemeClr val="accent4">
                    <a:lumMod val="50000"/>
                  </a:schemeClr>
                </a:solidFill>
                <a:effectLst>
                  <a:outerShdw blurRad="38100" dist="38100" dir="2700000" algn="tl">
                    <a:srgbClr val="000000">
                      <a:alpha val="43137"/>
                    </a:srgbClr>
                  </a:outerShdw>
                </a:effectLst>
              </a:rPr>
              <a:t> </a:t>
            </a:r>
            <a:r>
              <a:rPr lang="en-US" altLang="zh-CN" sz="2000" b="1" dirty="0" smtClean="0">
                <a:solidFill>
                  <a:schemeClr val="accent4">
                    <a:lumMod val="50000"/>
                  </a:schemeClr>
                </a:solidFill>
                <a:effectLst>
                  <a:outerShdw blurRad="38100" dist="38100" dir="2700000" algn="tl">
                    <a:srgbClr val="000000">
                      <a:alpha val="43137"/>
                    </a:srgbClr>
                  </a:outerShdw>
                </a:effectLst>
              </a:rPr>
              <a:t>Li</a:t>
            </a:r>
            <a:r>
              <a:rPr lang="en-US" altLang="zh-CN" sz="2000" b="1" baseline="30000" dirty="0">
                <a:solidFill>
                  <a:schemeClr val="accent4">
                    <a:lumMod val="50000"/>
                  </a:schemeClr>
                </a:solidFill>
                <a:effectLst>
                  <a:outerShdw blurRad="38100" dist="38100" dir="2700000" algn="tl">
                    <a:srgbClr val="000000">
                      <a:alpha val="43137"/>
                    </a:srgbClr>
                  </a:outerShdw>
                </a:effectLst>
              </a:rPr>
              <a:t>1</a:t>
            </a:r>
            <a:r>
              <a:rPr lang="zh-CN" altLang="en-US" sz="2000" dirty="0" smtClean="0">
                <a:solidFill>
                  <a:schemeClr val="accent4">
                    <a:lumMod val="50000"/>
                  </a:schemeClr>
                </a:solidFill>
                <a:effectLst>
                  <a:outerShdw blurRad="38100" dist="38100" dir="2700000" algn="tl">
                    <a:srgbClr val="000000">
                      <a:alpha val="43137"/>
                    </a:srgbClr>
                  </a:outerShdw>
                </a:effectLst>
              </a:rPr>
              <a:t>，</a:t>
            </a:r>
            <a:r>
              <a:rPr lang="en-US" altLang="zh-CN" sz="1600" dirty="0" err="1">
                <a:solidFill>
                  <a:schemeClr val="accent4">
                    <a:lumMod val="50000"/>
                  </a:schemeClr>
                </a:solidFill>
                <a:effectLst>
                  <a:outerShdw blurRad="38100" dist="38100" dir="2700000" algn="tl">
                    <a:srgbClr val="000000">
                      <a:alpha val="43137"/>
                    </a:srgbClr>
                  </a:outerShdw>
                </a:effectLst>
              </a:rPr>
              <a:t>Caixia</a:t>
            </a:r>
            <a:r>
              <a:rPr lang="en-US" altLang="zh-CN" sz="1600" dirty="0">
                <a:solidFill>
                  <a:schemeClr val="accent4">
                    <a:lumMod val="50000"/>
                  </a:schemeClr>
                </a:solidFill>
                <a:effectLst>
                  <a:outerShdw blurRad="38100" dist="38100" dir="2700000" algn="tl">
                    <a:srgbClr val="000000">
                      <a:alpha val="43137"/>
                    </a:srgbClr>
                  </a:outerShdw>
                </a:effectLst>
              </a:rPr>
              <a:t> </a:t>
            </a:r>
            <a:r>
              <a:rPr lang="en-US" altLang="zh-CN" sz="1600" dirty="0" smtClean="0">
                <a:solidFill>
                  <a:schemeClr val="accent4">
                    <a:lumMod val="50000"/>
                  </a:schemeClr>
                </a:solidFill>
                <a:effectLst>
                  <a:outerShdw blurRad="38100" dist="38100" dir="2700000" algn="tl">
                    <a:srgbClr val="000000">
                      <a:alpha val="43137"/>
                    </a:srgbClr>
                  </a:outerShdw>
                </a:effectLst>
              </a:rPr>
              <a:t>Li</a:t>
            </a:r>
            <a:r>
              <a:rPr lang="en-US" altLang="zh-CN" sz="1600" baseline="30000" dirty="0">
                <a:solidFill>
                  <a:schemeClr val="accent4">
                    <a:lumMod val="50000"/>
                  </a:schemeClr>
                </a:solidFill>
                <a:effectLst>
                  <a:outerShdw blurRad="38100" dist="38100" dir="2700000" algn="tl">
                    <a:srgbClr val="000000">
                      <a:alpha val="43137"/>
                    </a:srgbClr>
                  </a:outerShdw>
                </a:effectLst>
              </a:rPr>
              <a:t>2</a:t>
            </a:r>
            <a:r>
              <a:rPr lang="zh-CN" altLang="en-US" sz="1600" dirty="0" smtClean="0">
                <a:solidFill>
                  <a:schemeClr val="accent4">
                    <a:lumMod val="50000"/>
                  </a:schemeClr>
                </a:solidFill>
                <a:effectLst>
                  <a:outerShdw blurRad="38100" dist="38100" dir="2700000" algn="tl">
                    <a:srgbClr val="000000">
                      <a:alpha val="43137"/>
                    </a:srgbClr>
                  </a:outerShdw>
                </a:effectLst>
              </a:rPr>
              <a:t>，</a:t>
            </a:r>
            <a:r>
              <a:rPr lang="en-US" altLang="zh-CN" sz="1600" dirty="0">
                <a:solidFill>
                  <a:schemeClr val="accent4">
                    <a:lumMod val="50000"/>
                  </a:schemeClr>
                </a:solidFill>
                <a:effectLst>
                  <a:outerShdw blurRad="38100" dist="38100" dir="2700000" algn="tl">
                    <a:srgbClr val="000000">
                      <a:alpha val="43137"/>
                    </a:srgbClr>
                  </a:outerShdw>
                </a:effectLst>
              </a:rPr>
              <a:t>Li </a:t>
            </a:r>
            <a:r>
              <a:rPr lang="en-US" altLang="zh-CN" sz="1600" dirty="0" smtClean="0">
                <a:solidFill>
                  <a:schemeClr val="accent4">
                    <a:lumMod val="50000"/>
                  </a:schemeClr>
                </a:solidFill>
                <a:effectLst>
                  <a:outerShdw blurRad="38100" dist="38100" dir="2700000" algn="tl">
                    <a:srgbClr val="000000">
                      <a:alpha val="43137"/>
                    </a:srgbClr>
                  </a:outerShdw>
                </a:effectLst>
              </a:rPr>
              <a:t>Liu</a:t>
            </a:r>
            <a:r>
              <a:rPr lang="en-US" altLang="zh-CN" sz="1600" baseline="30000" dirty="0">
                <a:solidFill>
                  <a:schemeClr val="accent4">
                    <a:lumMod val="50000"/>
                  </a:schemeClr>
                </a:solidFill>
                <a:effectLst>
                  <a:outerShdw blurRad="38100" dist="38100" dir="2700000" algn="tl">
                    <a:srgbClr val="000000">
                      <a:alpha val="43137"/>
                    </a:srgbClr>
                  </a:outerShdw>
                </a:effectLst>
              </a:rPr>
              <a:t>3</a:t>
            </a:r>
            <a:r>
              <a:rPr lang="zh-CN" altLang="en-US" sz="1600" dirty="0" smtClean="0">
                <a:solidFill>
                  <a:schemeClr val="accent4">
                    <a:lumMod val="50000"/>
                  </a:schemeClr>
                </a:solidFill>
                <a:effectLst>
                  <a:outerShdw blurRad="38100" dist="38100" dir="2700000" algn="tl">
                    <a:srgbClr val="000000">
                      <a:alpha val="43137"/>
                    </a:srgbClr>
                  </a:outerShdw>
                </a:effectLst>
              </a:rPr>
              <a:t>，</a:t>
            </a:r>
            <a:r>
              <a:rPr lang="en-US" altLang="zh-CN" sz="1600" dirty="0" err="1">
                <a:solidFill>
                  <a:schemeClr val="accent4">
                    <a:lumMod val="50000"/>
                  </a:schemeClr>
                </a:solidFill>
                <a:effectLst>
                  <a:outerShdw blurRad="38100" dist="38100" dir="2700000" algn="tl">
                    <a:srgbClr val="000000">
                      <a:alpha val="43137"/>
                    </a:srgbClr>
                  </a:outerShdw>
                </a:effectLst>
              </a:rPr>
              <a:t>Weicong</a:t>
            </a:r>
            <a:r>
              <a:rPr lang="en-US" altLang="zh-CN" sz="1600" dirty="0">
                <a:solidFill>
                  <a:schemeClr val="accent4">
                    <a:lumMod val="50000"/>
                  </a:schemeClr>
                </a:solidFill>
                <a:effectLst>
                  <a:outerShdw blurRad="38100" dist="38100" dir="2700000" algn="tl">
                    <a:srgbClr val="000000">
                      <a:alpha val="43137"/>
                    </a:srgbClr>
                  </a:outerShdw>
                </a:effectLst>
              </a:rPr>
              <a:t> </a:t>
            </a:r>
            <a:r>
              <a:rPr lang="en-US" altLang="zh-CN" sz="1600" dirty="0" smtClean="0">
                <a:solidFill>
                  <a:schemeClr val="accent4">
                    <a:lumMod val="50000"/>
                  </a:schemeClr>
                </a:solidFill>
                <a:effectLst>
                  <a:outerShdw blurRad="38100" dist="38100" dir="2700000" algn="tl">
                    <a:srgbClr val="000000">
                      <a:alpha val="43137"/>
                    </a:srgbClr>
                  </a:outerShdw>
                </a:effectLst>
              </a:rPr>
              <a:t>Chen</a:t>
            </a:r>
            <a:r>
              <a:rPr lang="en-US" altLang="zh-CN" sz="1600" baseline="30000" dirty="0">
                <a:solidFill>
                  <a:schemeClr val="accent4">
                    <a:lumMod val="50000"/>
                  </a:schemeClr>
                </a:solidFill>
                <a:effectLst>
                  <a:outerShdw blurRad="38100" dist="38100" dir="2700000" algn="tl">
                    <a:srgbClr val="000000">
                      <a:alpha val="43137"/>
                    </a:srgbClr>
                  </a:outerShdw>
                </a:effectLst>
              </a:rPr>
              <a:t>1</a:t>
            </a:r>
            <a:r>
              <a:rPr lang="zh-CN" altLang="en-US" sz="1600" dirty="0" smtClean="0">
                <a:solidFill>
                  <a:schemeClr val="accent4">
                    <a:lumMod val="50000"/>
                  </a:schemeClr>
                </a:solidFill>
                <a:effectLst>
                  <a:outerShdw blurRad="38100" dist="38100" dir="2700000" algn="tl">
                    <a:srgbClr val="000000">
                      <a:alpha val="43137"/>
                    </a:srgbClr>
                  </a:outerShdw>
                </a:effectLst>
              </a:rPr>
              <a:t>，</a:t>
            </a:r>
            <a:r>
              <a:rPr lang="en-US" altLang="zh-CN" sz="1600" dirty="0">
                <a:solidFill>
                  <a:schemeClr val="accent4">
                    <a:lumMod val="50000"/>
                  </a:schemeClr>
                </a:solidFill>
                <a:effectLst>
                  <a:outerShdw blurRad="38100" dist="38100" dir="2700000" algn="tl">
                    <a:srgbClr val="000000">
                      <a:alpha val="43137"/>
                    </a:srgbClr>
                  </a:outerShdw>
                </a:effectLst>
              </a:rPr>
              <a:t>Yang </a:t>
            </a:r>
            <a:r>
              <a:rPr lang="en-US" altLang="zh-CN" sz="1600" dirty="0" smtClean="0">
                <a:solidFill>
                  <a:schemeClr val="accent4">
                    <a:lumMod val="50000"/>
                  </a:schemeClr>
                </a:solidFill>
                <a:effectLst>
                  <a:outerShdw blurRad="38100" dist="38100" dir="2700000" algn="tl">
                    <a:srgbClr val="000000">
                      <a:alpha val="43137"/>
                    </a:srgbClr>
                  </a:outerShdw>
                </a:effectLst>
              </a:rPr>
              <a:t>Bai</a:t>
            </a:r>
            <a:r>
              <a:rPr lang="en-US" altLang="zh-CN" sz="1600" baseline="30000" dirty="0" smtClean="0">
                <a:solidFill>
                  <a:schemeClr val="accent4">
                    <a:lumMod val="50000"/>
                  </a:schemeClr>
                </a:solidFill>
                <a:effectLst>
                  <a:outerShdw blurRad="38100" dist="38100" dir="2700000" algn="tl">
                    <a:srgbClr val="000000">
                      <a:alpha val="43137"/>
                    </a:srgbClr>
                  </a:outerShdw>
                </a:effectLst>
              </a:rPr>
              <a:t>1</a:t>
            </a:r>
            <a:r>
              <a:rPr lang="en-US" altLang="zh-CN" sz="1600" dirty="0" smtClean="0">
                <a:solidFill>
                  <a:schemeClr val="accent4">
                    <a:lumMod val="50000"/>
                  </a:schemeClr>
                </a:solidFill>
                <a:effectLst>
                  <a:outerShdw blurRad="38100" dist="38100" dir="2700000" algn="tl">
                    <a:srgbClr val="000000">
                      <a:alpha val="43137"/>
                    </a:srgbClr>
                  </a:outerShdw>
                </a:effectLst>
              </a:rPr>
              <a:t>*</a:t>
            </a:r>
            <a:endParaRPr lang="en-ID" sz="1600" dirty="0">
              <a:solidFill>
                <a:schemeClr val="accent4">
                  <a:lumMod val="50000"/>
                </a:schemeClr>
              </a:solidFill>
              <a:effectLst>
                <a:outerShdw blurRad="38100" dist="38100" dir="2700000" algn="tl">
                  <a:srgbClr val="000000">
                    <a:alpha val="43137"/>
                  </a:srgbClr>
                </a:outerShdw>
              </a:effectLst>
            </a:endParaRPr>
          </a:p>
          <a:p>
            <a:r>
              <a:rPr lang="en-ID" sz="2000" b="1" dirty="0">
                <a:solidFill>
                  <a:schemeClr val="accent4">
                    <a:lumMod val="50000"/>
                  </a:schemeClr>
                </a:solidFill>
                <a:effectLst>
                  <a:outerShdw blurRad="38100" dist="38100" dir="2700000" algn="tl">
                    <a:srgbClr val="000000">
                      <a:alpha val="43137"/>
                    </a:srgbClr>
                  </a:outerShdw>
                </a:effectLst>
              </a:rPr>
              <a:t>Affiliation(s</a:t>
            </a:r>
            <a:r>
              <a:rPr lang="en-ID" sz="2000" b="1" dirty="0" smtClean="0">
                <a:solidFill>
                  <a:schemeClr val="accent4">
                    <a:lumMod val="50000"/>
                  </a:schemeClr>
                </a:solidFill>
                <a:effectLst>
                  <a:outerShdw blurRad="38100" dist="38100" dir="2700000" algn="tl">
                    <a:srgbClr val="000000">
                      <a:alpha val="43137"/>
                    </a:srgbClr>
                  </a:outerShdw>
                </a:effectLst>
              </a:rPr>
              <a:t>)</a:t>
            </a:r>
            <a:r>
              <a:rPr lang="zh-CN" altLang="en-US" sz="2000" b="1" dirty="0" smtClean="0">
                <a:solidFill>
                  <a:schemeClr val="accent4">
                    <a:lumMod val="50000"/>
                  </a:schemeClr>
                </a:solidFill>
                <a:effectLst>
                  <a:outerShdw blurRad="38100" dist="38100" dir="2700000" algn="tl">
                    <a:srgbClr val="000000">
                      <a:alpha val="43137"/>
                    </a:srgbClr>
                  </a:outerShdw>
                </a:effectLst>
              </a:rPr>
              <a:t>：</a:t>
            </a:r>
            <a:r>
              <a:rPr lang="en-US" altLang="zh-CN" sz="2000" b="1" dirty="0">
                <a:solidFill>
                  <a:schemeClr val="accent4">
                    <a:lumMod val="50000"/>
                  </a:schemeClr>
                </a:solidFill>
                <a:effectLst>
                  <a:outerShdw blurRad="38100" dist="38100" dir="2700000" algn="tl">
                    <a:srgbClr val="000000">
                      <a:alpha val="43137"/>
                    </a:srgbClr>
                  </a:outerShdw>
                </a:effectLst>
              </a:rPr>
              <a:t>1 School of Nursing, Sun </a:t>
            </a:r>
            <a:r>
              <a:rPr lang="en-US" altLang="zh-CN" sz="2000" b="1" dirty="0" err="1">
                <a:solidFill>
                  <a:schemeClr val="accent4">
                    <a:lumMod val="50000"/>
                  </a:schemeClr>
                </a:solidFill>
                <a:effectLst>
                  <a:outerShdw blurRad="38100" dist="38100" dir="2700000" algn="tl">
                    <a:srgbClr val="000000">
                      <a:alpha val="43137"/>
                    </a:srgbClr>
                  </a:outerShdw>
                </a:effectLst>
              </a:rPr>
              <a:t>Yat-sen</a:t>
            </a:r>
            <a:r>
              <a:rPr lang="en-US" altLang="zh-CN" sz="2000" b="1" dirty="0">
                <a:solidFill>
                  <a:schemeClr val="accent4">
                    <a:lumMod val="50000"/>
                  </a:schemeClr>
                </a:solidFill>
                <a:effectLst>
                  <a:outerShdw blurRad="38100" dist="38100" dir="2700000" algn="tl">
                    <a:srgbClr val="000000">
                      <a:alpha val="43137"/>
                    </a:srgbClr>
                  </a:outerShdw>
                </a:effectLst>
              </a:rPr>
              <a:t> University, </a:t>
            </a:r>
            <a:r>
              <a:rPr lang="en-US" altLang="zh-CN" sz="2000" b="1" dirty="0" err="1">
                <a:solidFill>
                  <a:schemeClr val="accent4">
                    <a:lumMod val="50000"/>
                  </a:schemeClr>
                </a:solidFill>
                <a:effectLst>
                  <a:outerShdw blurRad="38100" dist="38100" dir="2700000" algn="tl">
                    <a:srgbClr val="000000">
                      <a:alpha val="43137"/>
                    </a:srgbClr>
                  </a:outerShdw>
                </a:effectLst>
              </a:rPr>
              <a:t>Zhongshan</a:t>
            </a:r>
            <a:r>
              <a:rPr lang="en-US" altLang="zh-CN" sz="2000" b="1" dirty="0">
                <a:solidFill>
                  <a:schemeClr val="accent4">
                    <a:lumMod val="50000"/>
                  </a:schemeClr>
                </a:solidFill>
                <a:effectLst>
                  <a:outerShdw blurRad="38100" dist="38100" dir="2700000" algn="tl">
                    <a:srgbClr val="000000">
                      <a:alpha val="43137"/>
                    </a:srgbClr>
                  </a:outerShdw>
                </a:effectLst>
              </a:rPr>
              <a:t> 2 Rd 74#, Guangzhou, Guangdong, P.R. China</a:t>
            </a:r>
            <a:endParaRPr lang="zh-CN" altLang="zh-CN" sz="2000" b="1" dirty="0">
              <a:solidFill>
                <a:schemeClr val="accent4">
                  <a:lumMod val="50000"/>
                </a:schemeClr>
              </a:solidFill>
              <a:effectLst>
                <a:outerShdw blurRad="38100" dist="38100" dir="2700000" algn="tl">
                  <a:srgbClr val="000000">
                    <a:alpha val="43137"/>
                  </a:srgbClr>
                </a:outerShdw>
              </a:effectLst>
            </a:endParaRPr>
          </a:p>
          <a:p>
            <a:r>
              <a:rPr lang="en-US" altLang="zh-CN" sz="1600" dirty="0" smtClean="0">
                <a:solidFill>
                  <a:schemeClr val="accent4">
                    <a:lumMod val="50000"/>
                  </a:schemeClr>
                </a:solidFill>
                <a:effectLst>
                  <a:outerShdw blurRad="38100" dist="38100" dir="2700000" algn="tl">
                    <a:srgbClr val="000000">
                      <a:alpha val="43137"/>
                    </a:srgbClr>
                  </a:outerShdw>
                </a:effectLst>
              </a:rPr>
              <a:t>2 The </a:t>
            </a:r>
            <a:r>
              <a:rPr lang="en-US" altLang="zh-CN" sz="1600" dirty="0" err="1">
                <a:solidFill>
                  <a:schemeClr val="accent4">
                    <a:lumMod val="50000"/>
                  </a:schemeClr>
                </a:solidFill>
                <a:effectLst>
                  <a:outerShdw blurRad="38100" dist="38100" dir="2700000" algn="tl">
                    <a:srgbClr val="000000">
                      <a:alpha val="43137"/>
                    </a:srgbClr>
                  </a:outerShdw>
                </a:effectLst>
              </a:rPr>
              <a:t>Nethersole</a:t>
            </a:r>
            <a:r>
              <a:rPr lang="en-US" altLang="zh-CN" sz="1600" dirty="0">
                <a:solidFill>
                  <a:schemeClr val="accent4">
                    <a:lumMod val="50000"/>
                  </a:schemeClr>
                </a:solidFill>
                <a:effectLst>
                  <a:outerShdw blurRad="38100" dist="38100" dir="2700000" algn="tl">
                    <a:srgbClr val="000000">
                      <a:alpha val="43137"/>
                    </a:srgbClr>
                  </a:outerShdw>
                </a:effectLst>
              </a:rPr>
              <a:t> School of Nursing, The Chinese University of Hong Kong, Horse Material Water, </a:t>
            </a:r>
            <a:r>
              <a:rPr lang="en-US" altLang="zh-CN" sz="1600" dirty="0" err="1">
                <a:solidFill>
                  <a:schemeClr val="accent4">
                    <a:lumMod val="50000"/>
                  </a:schemeClr>
                </a:solidFill>
                <a:effectLst>
                  <a:outerShdw blurRad="38100" dist="38100" dir="2700000" algn="tl">
                    <a:srgbClr val="000000">
                      <a:alpha val="43137"/>
                    </a:srgbClr>
                  </a:outerShdw>
                </a:effectLst>
              </a:rPr>
              <a:t>Shatin</a:t>
            </a:r>
            <a:r>
              <a:rPr lang="en-US" altLang="zh-CN" sz="1600" dirty="0">
                <a:solidFill>
                  <a:schemeClr val="accent4">
                    <a:lumMod val="50000"/>
                  </a:schemeClr>
                </a:solidFill>
                <a:effectLst>
                  <a:outerShdw blurRad="38100" dist="38100" dir="2700000" algn="tl">
                    <a:srgbClr val="000000">
                      <a:alpha val="43137"/>
                    </a:srgbClr>
                  </a:outerShdw>
                </a:effectLst>
              </a:rPr>
              <a:t>, New Territories, Hong Kong SAR, China</a:t>
            </a:r>
            <a:endParaRPr lang="zh-CN" altLang="zh-CN" sz="1600" dirty="0">
              <a:solidFill>
                <a:schemeClr val="accent4">
                  <a:lumMod val="50000"/>
                </a:schemeClr>
              </a:solidFill>
              <a:effectLst>
                <a:outerShdw blurRad="38100" dist="38100" dir="2700000" algn="tl">
                  <a:srgbClr val="000000">
                    <a:alpha val="43137"/>
                  </a:srgbClr>
                </a:outerShdw>
              </a:effectLst>
            </a:endParaRPr>
          </a:p>
          <a:p>
            <a:r>
              <a:rPr lang="en-US" altLang="zh-CN" sz="1600" dirty="0" smtClean="0">
                <a:solidFill>
                  <a:schemeClr val="accent4">
                    <a:lumMod val="50000"/>
                  </a:schemeClr>
                </a:solidFill>
                <a:effectLst>
                  <a:outerShdw blurRad="38100" dist="38100" dir="2700000" algn="tl">
                    <a:srgbClr val="000000">
                      <a:alpha val="43137"/>
                    </a:srgbClr>
                  </a:outerShdw>
                </a:effectLst>
              </a:rPr>
              <a:t>3 School </a:t>
            </a:r>
            <a:r>
              <a:rPr lang="en-US" altLang="zh-CN" sz="1600" dirty="0">
                <a:solidFill>
                  <a:schemeClr val="accent4">
                    <a:lumMod val="50000"/>
                  </a:schemeClr>
                </a:solidFill>
                <a:effectLst>
                  <a:outerShdw blurRad="38100" dist="38100" dir="2700000" algn="tl">
                    <a:srgbClr val="000000">
                      <a:alpha val="43137"/>
                    </a:srgbClr>
                  </a:outerShdw>
                </a:effectLst>
              </a:rPr>
              <a:t>of Nursing, Central South University, No.932 South Lushan Road, Changsha, P.R. China</a:t>
            </a:r>
            <a:endParaRPr lang="zh-CN" altLang="zh-CN" sz="1600" dirty="0">
              <a:solidFill>
                <a:schemeClr val="accent4">
                  <a:lumMod val="50000"/>
                </a:schemeClr>
              </a:solidFill>
              <a:effectLst>
                <a:outerShdw blurRad="38100" dist="38100" dir="2700000" algn="tl">
                  <a:srgbClr val="000000">
                    <a:alpha val="43137"/>
                  </a:srgbClr>
                </a:outerShdw>
              </a:effectLst>
            </a:endParaRPr>
          </a:p>
          <a:p>
            <a:endParaRPr lang="en-ID" sz="2000"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1538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1862754" cy="769441"/>
          </a:xfrm>
          <a:prstGeom prst="rect">
            <a:avLst/>
          </a:prstGeom>
          <a:noFill/>
        </p:spPr>
        <p:txBody>
          <a:bodyPr wrap="none" rtlCol="0">
            <a:spAutoFit/>
          </a:bodyPr>
          <a:lstStyle/>
          <a:p>
            <a:r>
              <a:rPr lang="en-ID" sz="4400" b="1" u="sng" dirty="0" smtClean="0">
                <a:solidFill>
                  <a:srgbClr val="7030A0"/>
                </a:solidFill>
              </a:rPr>
              <a:t>Results</a:t>
            </a:r>
            <a:endParaRPr lang="en-ID" sz="4400" b="1" u="sng" dirty="0">
              <a:solidFill>
                <a:srgbClr val="7030A0"/>
              </a:solidFill>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34" y="1282700"/>
            <a:ext cx="4345121" cy="4067775"/>
          </a:xfrm>
          <a:prstGeom prst="rect">
            <a:avLst/>
          </a:prstGeom>
        </p:spPr>
      </p:pic>
      <p:sp>
        <p:nvSpPr>
          <p:cNvPr id="3" name="文本框 2"/>
          <p:cNvSpPr txBox="1"/>
          <p:nvPr/>
        </p:nvSpPr>
        <p:spPr>
          <a:xfrm>
            <a:off x="5511114" y="1285103"/>
            <a:ext cx="5572897" cy="1938992"/>
          </a:xfrm>
          <a:prstGeom prst="rect">
            <a:avLst/>
          </a:prstGeom>
          <a:noFill/>
        </p:spPr>
        <p:txBody>
          <a:bodyPr wrap="square" rtlCol="0">
            <a:spAutoFit/>
          </a:bodyPr>
          <a:lstStyle/>
          <a:p>
            <a:r>
              <a:rPr lang="en-US" altLang="zh-CN" sz="2400" b="1" dirty="0" smtClean="0"/>
              <a:t>All </a:t>
            </a:r>
            <a:r>
              <a:rPr lang="en-US" altLang="zh-CN" sz="2400" b="1" dirty="0"/>
              <a:t>17 quantitative </a:t>
            </a:r>
            <a:r>
              <a:rPr lang="en-US" altLang="zh-CN" sz="2400" dirty="0"/>
              <a:t>studies were rated as moderate to </a:t>
            </a:r>
            <a:r>
              <a:rPr lang="en-US" altLang="zh-CN" sz="2400" b="1" dirty="0"/>
              <a:t>high quality</a:t>
            </a:r>
            <a:r>
              <a:rPr lang="en-US" altLang="zh-CN" sz="2400" dirty="0"/>
              <a:t>. Among the 6 qualitative studies, 5 were rated as moderate to </a:t>
            </a:r>
            <a:r>
              <a:rPr lang="en-US" altLang="zh-CN" sz="2400" b="1" dirty="0"/>
              <a:t>high study quality</a:t>
            </a:r>
            <a:r>
              <a:rPr lang="en-US" altLang="zh-CN" sz="2400" dirty="0"/>
              <a:t>, and 1 qualitative </a:t>
            </a:r>
            <a:r>
              <a:rPr lang="en-US" altLang="zh-CN" sz="2400" dirty="0" smtClean="0"/>
              <a:t>was </a:t>
            </a:r>
            <a:r>
              <a:rPr lang="en-US" altLang="zh-CN" sz="2400" dirty="0"/>
              <a:t>rated as low </a:t>
            </a:r>
            <a:r>
              <a:rPr lang="en-US" altLang="zh-CN" sz="2400" dirty="0" smtClean="0"/>
              <a:t>quality.</a:t>
            </a:r>
            <a:endParaRPr lang="zh-CN" altLang="en-US" sz="2400" dirty="0"/>
          </a:p>
        </p:txBody>
      </p:sp>
      <p:sp>
        <p:nvSpPr>
          <p:cNvPr id="4" name="文本框 3"/>
          <p:cNvSpPr txBox="1"/>
          <p:nvPr/>
        </p:nvSpPr>
        <p:spPr>
          <a:xfrm>
            <a:off x="5449330" y="3744097"/>
            <a:ext cx="6079524" cy="1569660"/>
          </a:xfrm>
          <a:prstGeom prst="rect">
            <a:avLst/>
          </a:prstGeom>
          <a:noFill/>
        </p:spPr>
        <p:txBody>
          <a:bodyPr wrap="square" rtlCol="0">
            <a:spAutoFit/>
          </a:bodyPr>
          <a:lstStyle/>
          <a:p>
            <a:r>
              <a:rPr lang="en-US" altLang="zh-CN" sz="2400" dirty="0"/>
              <a:t>A total of 9234 FDRs were included across the 23 studies </a:t>
            </a:r>
            <a:r>
              <a:rPr lang="en-US" altLang="zh-CN" sz="2400" b="1" dirty="0"/>
              <a:t>from 1998 to 2022</a:t>
            </a:r>
            <a:r>
              <a:rPr lang="en-US" altLang="zh-CN" sz="2400" dirty="0"/>
              <a:t>. Of the 23 included studies, most were conducted in </a:t>
            </a:r>
            <a:r>
              <a:rPr lang="en-US" altLang="zh-CN" sz="2400" b="1" dirty="0" smtClean="0"/>
              <a:t>Asia, followed </a:t>
            </a:r>
            <a:r>
              <a:rPr lang="en-US" altLang="zh-CN" sz="2400" b="1" dirty="0"/>
              <a:t>by </a:t>
            </a:r>
            <a:r>
              <a:rPr lang="en-US" altLang="zh-CN" sz="2400" b="1" dirty="0" smtClean="0"/>
              <a:t>Europe, </a:t>
            </a:r>
            <a:r>
              <a:rPr lang="en-US" altLang="zh-CN" sz="2400" b="1" dirty="0"/>
              <a:t>and </a:t>
            </a:r>
            <a:r>
              <a:rPr lang="en-US" altLang="zh-CN" sz="2400" b="1" dirty="0" smtClean="0"/>
              <a:t>America. </a:t>
            </a:r>
            <a:endParaRPr lang="zh-CN" altLang="en-US" sz="2400" b="1" dirty="0"/>
          </a:p>
        </p:txBody>
      </p:sp>
    </p:spTree>
    <p:extLst>
      <p:ext uri="{BB962C8B-B14F-4D97-AF65-F5344CB8AC3E}">
        <p14:creationId xmlns:p14="http://schemas.microsoft.com/office/powerpoint/2010/main" val="120010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4964233" y="97717"/>
            <a:ext cx="18627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Results</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4" name="矩形 118"/>
          <p:cNvSpPr>
            <a:spLocks/>
          </p:cNvSpPr>
          <p:nvPr/>
        </p:nvSpPr>
        <p:spPr bwMode="auto">
          <a:xfrm>
            <a:off x="1734029" y="1324358"/>
            <a:ext cx="1336675" cy="566738"/>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Policy-related level</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5" name="矩形 117"/>
          <p:cNvSpPr>
            <a:spLocks/>
          </p:cNvSpPr>
          <p:nvPr/>
        </p:nvSpPr>
        <p:spPr bwMode="auto">
          <a:xfrm>
            <a:off x="3245830" y="1330708"/>
            <a:ext cx="1336675" cy="566738"/>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Community-based level</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6" name="矩形 119"/>
          <p:cNvSpPr>
            <a:spLocks/>
          </p:cNvSpPr>
          <p:nvPr/>
        </p:nvSpPr>
        <p:spPr bwMode="auto">
          <a:xfrm>
            <a:off x="4699479" y="1330708"/>
            <a:ext cx="1336675" cy="566738"/>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Organizational level</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7" name="矩形 120"/>
          <p:cNvSpPr>
            <a:spLocks/>
          </p:cNvSpPr>
          <p:nvPr/>
        </p:nvSpPr>
        <p:spPr bwMode="auto">
          <a:xfrm>
            <a:off x="6191729" y="1333883"/>
            <a:ext cx="1336675" cy="566738"/>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Interpersonal level</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8" name="矩形 121"/>
          <p:cNvSpPr>
            <a:spLocks/>
          </p:cNvSpPr>
          <p:nvPr/>
        </p:nvSpPr>
        <p:spPr bwMode="auto">
          <a:xfrm>
            <a:off x="7866542" y="1325946"/>
            <a:ext cx="1336675" cy="566737"/>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Intrapersonal level</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9" name="矩形 105"/>
          <p:cNvSpPr>
            <a:spLocks/>
          </p:cNvSpPr>
          <p:nvPr/>
        </p:nvSpPr>
        <p:spPr bwMode="auto">
          <a:xfrm>
            <a:off x="7741129" y="2665630"/>
            <a:ext cx="1716088" cy="51276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D0D0D"/>
                </a:solidFill>
                <a:effectLst/>
                <a:ea typeface="宋体" panose="02010600030101010101" pitchFamily="2" charset="-122"/>
                <a:cs typeface="Arial" panose="020B0604020202020204" pitchFamily="34" charset="0"/>
              </a:rPr>
              <a:t>Misconceptions about CRC and colonoscopy(-)</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10" name="矩形 102"/>
          <p:cNvSpPr>
            <a:spLocks/>
          </p:cNvSpPr>
          <p:nvPr/>
        </p:nvSpPr>
        <p:spPr bwMode="auto">
          <a:xfrm>
            <a:off x="7741129" y="3249347"/>
            <a:ext cx="1722438" cy="38735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Health motivation(+)</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11" name="矩形 97"/>
          <p:cNvSpPr>
            <a:spLocks/>
          </p:cNvSpPr>
          <p:nvPr/>
        </p:nvSpPr>
        <p:spPr bwMode="auto">
          <a:xfrm>
            <a:off x="7744622" y="4184904"/>
            <a:ext cx="1704975" cy="49371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Perceived susceptibility(+)</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12" name="矩形 93"/>
          <p:cNvSpPr>
            <a:spLocks/>
          </p:cNvSpPr>
          <p:nvPr/>
        </p:nvSpPr>
        <p:spPr bwMode="auto">
          <a:xfrm>
            <a:off x="7744622" y="4862247"/>
            <a:ext cx="1693863" cy="5175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Concerns about the procedure(-)</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13" name="矩形 109"/>
          <p:cNvSpPr>
            <a:spLocks/>
          </p:cNvSpPr>
          <p:nvPr/>
        </p:nvSpPr>
        <p:spPr bwMode="auto">
          <a:xfrm>
            <a:off x="7727692" y="2153032"/>
            <a:ext cx="1720850" cy="34925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Fear of CRC(-)</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14" name="矩形 96"/>
          <p:cNvSpPr>
            <a:spLocks/>
          </p:cNvSpPr>
          <p:nvPr/>
        </p:nvSpPr>
        <p:spPr bwMode="auto">
          <a:xfrm>
            <a:off x="6197762" y="4245027"/>
            <a:ext cx="1336675" cy="88582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Recommendations from CRC patients(+)</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15" name="矩形 89"/>
          <p:cNvSpPr>
            <a:spLocks/>
          </p:cNvSpPr>
          <p:nvPr/>
        </p:nvSpPr>
        <p:spPr bwMode="auto">
          <a:xfrm>
            <a:off x="1771664" y="5192288"/>
            <a:ext cx="1336675" cy="496887"/>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Health insurance(+)</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16" name="矩形 114"/>
          <p:cNvSpPr>
            <a:spLocks/>
          </p:cNvSpPr>
          <p:nvPr/>
        </p:nvSpPr>
        <p:spPr bwMode="auto">
          <a:xfrm>
            <a:off x="1771664" y="1954022"/>
            <a:ext cx="1336675" cy="38100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Cost(-) </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17" name="矩形 107"/>
          <p:cNvSpPr>
            <a:spLocks/>
          </p:cNvSpPr>
          <p:nvPr/>
        </p:nvSpPr>
        <p:spPr bwMode="auto">
          <a:xfrm>
            <a:off x="4801612" y="2335022"/>
            <a:ext cx="1336675" cy="566737"/>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Physicians’ recommendations(+)</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18" name="矩形 104"/>
          <p:cNvSpPr>
            <a:spLocks/>
          </p:cNvSpPr>
          <p:nvPr/>
        </p:nvSpPr>
        <p:spPr bwMode="auto">
          <a:xfrm>
            <a:off x="4785215" y="3355942"/>
            <a:ext cx="1336675" cy="566738"/>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Colonoscopy schedules(-)</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19" name="矩形 100"/>
          <p:cNvSpPr>
            <a:spLocks/>
          </p:cNvSpPr>
          <p:nvPr/>
        </p:nvSpPr>
        <p:spPr bwMode="auto">
          <a:xfrm>
            <a:off x="3215167" y="3922680"/>
            <a:ext cx="1336675" cy="566737"/>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Cancer taboo(-)</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sp>
        <p:nvSpPr>
          <p:cNvPr id="20" name="矩形 115"/>
          <p:cNvSpPr>
            <a:spLocks/>
          </p:cNvSpPr>
          <p:nvPr/>
        </p:nvSpPr>
        <p:spPr bwMode="auto">
          <a:xfrm>
            <a:off x="9742628" y="1755103"/>
            <a:ext cx="815975" cy="387350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zh-CN" sz="1200" dirty="0">
                <a:ea typeface="等线" panose="02010600030101010101" pitchFamily="2" charset="-122"/>
                <a:cs typeface="Arial" panose="020B0604020202020204" pitchFamily="34" charset="0"/>
              </a:rPr>
              <a:t>Colonoscopy screening</a:t>
            </a:r>
          </a:p>
        </p:txBody>
      </p:sp>
      <p:cxnSp>
        <p:nvCxnSpPr>
          <p:cNvPr id="22" name="直接箭头连接符 21"/>
          <p:cNvCxnSpPr>
            <a:cxnSpLocks/>
          </p:cNvCxnSpPr>
          <p:nvPr/>
        </p:nvCxnSpPr>
        <p:spPr>
          <a:xfrm flipV="1">
            <a:off x="3115472" y="2048562"/>
            <a:ext cx="6610985" cy="450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p:cNvCxnSpPr>
            <a:cxnSpLocks/>
          </p:cNvCxnSpPr>
          <p:nvPr/>
        </p:nvCxnSpPr>
        <p:spPr>
          <a:xfrm>
            <a:off x="6146962" y="2604822"/>
            <a:ext cx="3582670" cy="17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p:cNvCxnSpPr>
            <a:cxnSpLocks/>
          </p:cNvCxnSpPr>
          <p:nvPr/>
        </p:nvCxnSpPr>
        <p:spPr>
          <a:xfrm>
            <a:off x="6146962" y="3673768"/>
            <a:ext cx="3582035" cy="17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p:cNvCxnSpPr>
            <a:cxnSpLocks/>
          </p:cNvCxnSpPr>
          <p:nvPr/>
        </p:nvCxnSpPr>
        <p:spPr>
          <a:xfrm flipV="1">
            <a:off x="4567717" y="4144062"/>
            <a:ext cx="5162550" cy="292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p:cNvCxnSpPr>
            <a:cxnSpLocks/>
          </p:cNvCxnSpPr>
          <p:nvPr/>
        </p:nvCxnSpPr>
        <p:spPr>
          <a:xfrm flipV="1">
            <a:off x="3126267" y="5440732"/>
            <a:ext cx="6580505" cy="5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p:cNvCxnSpPr>
            <a:cxnSpLocks/>
          </p:cNvCxnSpPr>
          <p:nvPr/>
        </p:nvCxnSpPr>
        <p:spPr>
          <a:xfrm>
            <a:off x="9457217" y="2348917"/>
            <a:ext cx="2724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接箭头连接符 27"/>
          <p:cNvCxnSpPr>
            <a:cxnSpLocks/>
          </p:cNvCxnSpPr>
          <p:nvPr/>
        </p:nvCxnSpPr>
        <p:spPr>
          <a:xfrm>
            <a:off x="9476267" y="2933117"/>
            <a:ext cx="2724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矩形 1"/>
          <p:cNvSpPr>
            <a:spLocks/>
          </p:cNvSpPr>
          <p:nvPr/>
        </p:nvSpPr>
        <p:spPr bwMode="auto">
          <a:xfrm>
            <a:off x="7728141" y="3733852"/>
            <a:ext cx="1724025" cy="34925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ea typeface="等线" panose="02010600030101010101" pitchFamily="2" charset="-122"/>
                <a:cs typeface="Arial" panose="020B0604020202020204" pitchFamily="34" charset="0"/>
              </a:rPr>
              <a:t>Fatalism(-) </a:t>
            </a:r>
            <a:endParaRPr kumimoji="0" lang="en-US" altLang="zh-CN" sz="1800" b="0" i="0" u="none" strike="noStrike" cap="none" normalizeH="0" baseline="0" dirty="0" smtClean="0">
              <a:ln>
                <a:noFill/>
              </a:ln>
              <a:solidFill>
                <a:schemeClr val="tx1"/>
              </a:solidFill>
              <a:effectLst/>
              <a:cs typeface="Arial" panose="020B0604020202020204" pitchFamily="34" charset="0"/>
            </a:endParaRPr>
          </a:p>
        </p:txBody>
      </p:sp>
      <p:cxnSp>
        <p:nvCxnSpPr>
          <p:cNvPr id="30" name="直接箭头连接符 29"/>
          <p:cNvCxnSpPr>
            <a:cxnSpLocks/>
          </p:cNvCxnSpPr>
          <p:nvPr/>
        </p:nvCxnSpPr>
        <p:spPr>
          <a:xfrm>
            <a:off x="9464202" y="3408097"/>
            <a:ext cx="2724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p:cNvCxnSpPr>
            <a:cxnSpLocks/>
          </p:cNvCxnSpPr>
          <p:nvPr/>
        </p:nvCxnSpPr>
        <p:spPr>
          <a:xfrm>
            <a:off x="9459757" y="5099102"/>
            <a:ext cx="2724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p:cNvCxnSpPr>
            <a:cxnSpLocks/>
          </p:cNvCxnSpPr>
          <p:nvPr/>
        </p:nvCxnSpPr>
        <p:spPr>
          <a:xfrm>
            <a:off x="9450867" y="4449497"/>
            <a:ext cx="2724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p:cNvCxnSpPr>
            <a:cxnSpLocks/>
          </p:cNvCxnSpPr>
          <p:nvPr/>
        </p:nvCxnSpPr>
        <p:spPr>
          <a:xfrm>
            <a:off x="9471187" y="3883712"/>
            <a:ext cx="2724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p:cNvCxnSpPr/>
          <p:nvPr/>
        </p:nvCxnSpPr>
        <p:spPr>
          <a:xfrm flipV="1">
            <a:off x="7543327" y="4782554"/>
            <a:ext cx="2193290" cy="44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p:cNvCxnSpPr/>
          <p:nvPr/>
        </p:nvCxnSpPr>
        <p:spPr>
          <a:xfrm>
            <a:off x="4556287" y="4245027"/>
            <a:ext cx="1637665" cy="4984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6" name="直接箭头连接符 35"/>
          <p:cNvCxnSpPr/>
          <p:nvPr/>
        </p:nvCxnSpPr>
        <p:spPr>
          <a:xfrm flipV="1">
            <a:off x="7534437" y="4513632"/>
            <a:ext cx="210185" cy="2641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p:cNvCxnSpPr/>
          <p:nvPr/>
        </p:nvCxnSpPr>
        <p:spPr>
          <a:xfrm>
            <a:off x="7535222" y="4812004"/>
            <a:ext cx="219710" cy="2736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Rectangle 34"/>
          <p:cNvSpPr>
            <a:spLocks noChangeArrowheads="1"/>
          </p:cNvSpPr>
          <p:nvPr/>
        </p:nvSpPr>
        <p:spPr bwMode="auto">
          <a:xfrm>
            <a:off x="39541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53"/>
          <p:cNvSpPr>
            <a:spLocks noChangeArrowheads="1"/>
          </p:cNvSpPr>
          <p:nvPr/>
        </p:nvSpPr>
        <p:spPr bwMode="auto">
          <a:xfrm>
            <a:off x="395418" y="3583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椭圆 2">
            <a:hlinkClick r:id="rId4" action="ppaction://hlinksldjump"/>
          </p:cNvPr>
          <p:cNvSpPr/>
          <p:nvPr/>
        </p:nvSpPr>
        <p:spPr>
          <a:xfrm>
            <a:off x="7516047" y="2864688"/>
            <a:ext cx="199288" cy="1503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hlinkClick r:id="rId5" action="ppaction://hlinksldjump"/>
          </p:cNvPr>
          <p:cNvSpPr/>
          <p:nvPr/>
        </p:nvSpPr>
        <p:spPr>
          <a:xfrm>
            <a:off x="7813498" y="5131042"/>
            <a:ext cx="199288" cy="1503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hlinkClick r:id="rId6" action="ppaction://hlinksldjump"/>
          </p:cNvPr>
          <p:cNvSpPr/>
          <p:nvPr/>
        </p:nvSpPr>
        <p:spPr>
          <a:xfrm>
            <a:off x="556054" y="5702783"/>
            <a:ext cx="506627" cy="5295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2932405" y="5738314"/>
            <a:ext cx="6489700" cy="461665"/>
          </a:xfrm>
          <a:prstGeom prst="rect">
            <a:avLst/>
          </a:prstGeom>
          <a:noFill/>
        </p:spPr>
        <p:txBody>
          <a:bodyPr wrap="square" rtlCol="0">
            <a:spAutoFit/>
          </a:bodyPr>
          <a:lstStyle/>
          <a:p>
            <a:r>
              <a:rPr lang="en-US" altLang="zh-CN" sz="2400" dirty="0" smtClean="0"/>
              <a:t>The proposed </a:t>
            </a:r>
            <a:r>
              <a:rPr lang="en-US" altLang="zh-CN" sz="2400" dirty="0"/>
              <a:t>full model of the ecological model</a:t>
            </a:r>
            <a:endParaRPr lang="zh-CN" altLang="en-US" sz="2400" dirty="0"/>
          </a:p>
        </p:txBody>
      </p:sp>
      <p:sp>
        <p:nvSpPr>
          <p:cNvPr id="43" name="文本框 42"/>
          <p:cNvSpPr txBox="1"/>
          <p:nvPr/>
        </p:nvSpPr>
        <p:spPr>
          <a:xfrm>
            <a:off x="947979" y="3301433"/>
            <a:ext cx="6489700" cy="830997"/>
          </a:xfrm>
          <a:prstGeom prst="rect">
            <a:avLst/>
          </a:prstGeom>
          <a:noFill/>
        </p:spPr>
        <p:txBody>
          <a:bodyPr wrap="square" rtlCol="0">
            <a:spAutoFit/>
          </a:bodyPr>
          <a:lstStyle/>
          <a:p>
            <a:r>
              <a:rPr lang="en-US" altLang="zh-CN" sz="2400" dirty="0" smtClean="0"/>
              <a:t>-  Negative</a:t>
            </a:r>
          </a:p>
          <a:p>
            <a:r>
              <a:rPr lang="en-US" altLang="zh-CN" sz="2400" dirty="0" smtClean="0"/>
              <a:t>+  Positive </a:t>
            </a:r>
            <a:endParaRPr lang="zh-CN" altLang="en-US" sz="2400" dirty="0"/>
          </a:p>
        </p:txBody>
      </p:sp>
    </p:spTree>
    <p:extLst>
      <p:ext uri="{BB962C8B-B14F-4D97-AF65-F5344CB8AC3E}">
        <p14:creationId xmlns:p14="http://schemas.microsoft.com/office/powerpoint/2010/main" val="293295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3956404" cy="769441"/>
          </a:xfrm>
          <a:prstGeom prst="rect">
            <a:avLst/>
          </a:prstGeom>
          <a:noFill/>
        </p:spPr>
        <p:txBody>
          <a:bodyPr wrap="none" rtlCol="0">
            <a:spAutoFit/>
          </a:bodyPr>
          <a:lstStyle/>
          <a:p>
            <a:r>
              <a:rPr lang="en-ID" sz="4400" b="1" u="sng" dirty="0" smtClean="0">
                <a:solidFill>
                  <a:srgbClr val="7030A0"/>
                </a:solidFill>
              </a:rPr>
              <a:t>Misconceptions</a:t>
            </a:r>
            <a:endParaRPr lang="en-ID" sz="4400" b="1" u="sng" dirty="0">
              <a:solidFill>
                <a:srgbClr val="7030A0"/>
              </a:solidFill>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1275883" y="1728413"/>
            <a:ext cx="11299874" cy="461665"/>
          </a:xfrm>
          <a:prstGeom prst="rect">
            <a:avLst/>
          </a:prstGeom>
          <a:noFill/>
        </p:spPr>
        <p:txBody>
          <a:bodyPr wrap="square">
            <a:spAutoFit/>
          </a:bodyPr>
          <a:lstStyle/>
          <a:p>
            <a:pPr marL="342900" indent="-342900" algn="just">
              <a:spcAft>
                <a:spcPts val="1200"/>
              </a:spcAft>
              <a:buFontTx/>
              <a:buChar char="-"/>
            </a:pPr>
            <a:r>
              <a:rPr lang="en-US" sz="2400" dirty="0" smtClean="0">
                <a:solidFill>
                  <a:srgbClr val="403B3B"/>
                </a:solidFill>
                <a:cs typeface="Arial" panose="020B0604020202020204" pitchFamily="34" charset="0"/>
              </a:rPr>
              <a:t>The </a:t>
            </a:r>
            <a:r>
              <a:rPr lang="en-US" sz="2400" dirty="0">
                <a:solidFill>
                  <a:srgbClr val="403B3B"/>
                </a:solidFill>
                <a:cs typeface="Arial" panose="020B0604020202020204" pitchFamily="34" charset="0"/>
              </a:rPr>
              <a:t>screening tests should be received </a:t>
            </a:r>
            <a:r>
              <a:rPr lang="en-US" sz="2400" b="1" dirty="0">
                <a:solidFill>
                  <a:srgbClr val="403B3B"/>
                </a:solidFill>
                <a:cs typeface="Arial" panose="020B0604020202020204" pitchFamily="34" charset="0"/>
              </a:rPr>
              <a:t>when they have </a:t>
            </a:r>
            <a:r>
              <a:rPr lang="en-US" sz="2400" b="1" dirty="0" smtClean="0">
                <a:solidFill>
                  <a:srgbClr val="403B3B"/>
                </a:solidFill>
                <a:cs typeface="Arial" panose="020B0604020202020204" pitchFamily="34" charset="0"/>
              </a:rPr>
              <a:t>symptoms. </a:t>
            </a:r>
          </a:p>
        </p:txBody>
      </p:sp>
      <p:sp>
        <p:nvSpPr>
          <p:cNvPr id="5" name="TextBox 3">
            <a:extLst>
              <a:ext uri="{FF2B5EF4-FFF2-40B4-BE49-F238E27FC236}">
                <a16:creationId xmlns:a16="http://schemas.microsoft.com/office/drawing/2014/main" id="{0397340E-3607-6772-E341-5A3D6C7539DE}"/>
              </a:ext>
            </a:extLst>
          </p:cNvPr>
          <p:cNvSpPr txBox="1"/>
          <p:nvPr/>
        </p:nvSpPr>
        <p:spPr>
          <a:xfrm>
            <a:off x="1275883" y="2574329"/>
            <a:ext cx="8659029" cy="830997"/>
          </a:xfrm>
          <a:prstGeom prst="rect">
            <a:avLst/>
          </a:prstGeom>
          <a:noFill/>
        </p:spPr>
        <p:txBody>
          <a:bodyPr wrap="square">
            <a:spAutoFit/>
          </a:bodyPr>
          <a:lstStyle/>
          <a:p>
            <a:pPr marL="342900" indent="-342900" algn="just">
              <a:spcAft>
                <a:spcPts val="1200"/>
              </a:spcAft>
              <a:buFontTx/>
              <a:buChar char="-"/>
            </a:pPr>
            <a:r>
              <a:rPr lang="en-US" sz="2400" b="1" dirty="0" smtClean="0">
                <a:solidFill>
                  <a:srgbClr val="403B3B"/>
                </a:solidFill>
                <a:cs typeface="Arial" panose="020B0604020202020204" pitchFamily="34" charset="0"/>
              </a:rPr>
              <a:t>Fecal </a:t>
            </a:r>
            <a:r>
              <a:rPr lang="en-US" sz="2400" b="1" dirty="0">
                <a:solidFill>
                  <a:srgbClr val="403B3B"/>
                </a:solidFill>
                <a:cs typeface="Arial" panose="020B0604020202020204" pitchFamily="34" charset="0"/>
              </a:rPr>
              <a:t>occult blood tests (FOBTs), </a:t>
            </a:r>
            <a:r>
              <a:rPr lang="en-US" sz="2400" dirty="0">
                <a:solidFill>
                  <a:srgbClr val="403B3B"/>
                </a:solidFill>
                <a:cs typeface="Arial" panose="020B0604020202020204" pitchFamily="34" charset="0"/>
              </a:rPr>
              <a:t>or normal routine physical examinations </a:t>
            </a:r>
            <a:r>
              <a:rPr lang="en-US" sz="2400" b="1" dirty="0">
                <a:solidFill>
                  <a:srgbClr val="403B3B"/>
                </a:solidFill>
                <a:cs typeface="Arial" panose="020B0604020202020204" pitchFamily="34" charset="0"/>
              </a:rPr>
              <a:t>could replace colonoscopy </a:t>
            </a:r>
            <a:r>
              <a:rPr lang="en-US" sz="2400" b="1" dirty="0" smtClean="0">
                <a:solidFill>
                  <a:srgbClr val="403B3B"/>
                </a:solidFill>
                <a:cs typeface="Arial" panose="020B0604020202020204" pitchFamily="34" charset="0"/>
              </a:rPr>
              <a:t>screening</a:t>
            </a:r>
            <a:endParaRPr lang="en-US" sz="2400" b="1" dirty="0">
              <a:solidFill>
                <a:srgbClr val="403B3B"/>
              </a:solidFill>
              <a:cs typeface="Arial" panose="020B0604020202020204" pitchFamily="34" charset="0"/>
            </a:endParaRPr>
          </a:p>
        </p:txBody>
      </p:sp>
      <p:sp>
        <p:nvSpPr>
          <p:cNvPr id="6" name="TextBox 3">
            <a:extLst>
              <a:ext uri="{FF2B5EF4-FFF2-40B4-BE49-F238E27FC236}">
                <a16:creationId xmlns:a16="http://schemas.microsoft.com/office/drawing/2014/main" id="{0397340E-3607-6772-E341-5A3D6C7539DE}"/>
              </a:ext>
            </a:extLst>
          </p:cNvPr>
          <p:cNvSpPr txBox="1"/>
          <p:nvPr/>
        </p:nvSpPr>
        <p:spPr>
          <a:xfrm>
            <a:off x="1275883" y="3789577"/>
            <a:ext cx="8655515" cy="830997"/>
          </a:xfrm>
          <a:prstGeom prst="rect">
            <a:avLst/>
          </a:prstGeom>
          <a:noFill/>
        </p:spPr>
        <p:txBody>
          <a:bodyPr wrap="square">
            <a:spAutoFit/>
          </a:bodyPr>
          <a:lstStyle/>
          <a:p>
            <a:pPr marL="342900" indent="-342900" algn="just">
              <a:spcAft>
                <a:spcPts val="1200"/>
              </a:spcAft>
              <a:buFontTx/>
              <a:buChar char="-"/>
            </a:pPr>
            <a:r>
              <a:rPr lang="en-US" sz="2400" b="1" dirty="0">
                <a:solidFill>
                  <a:srgbClr val="403B3B"/>
                </a:solidFill>
                <a:cs typeface="Arial" panose="020B0604020202020204" pitchFamily="34" charset="0"/>
              </a:rPr>
              <a:t>A</a:t>
            </a:r>
            <a:r>
              <a:rPr lang="en-US" sz="2400" b="1" dirty="0" smtClean="0">
                <a:solidFill>
                  <a:srgbClr val="403B3B"/>
                </a:solidFill>
                <a:cs typeface="Arial" panose="020B0604020202020204" pitchFamily="34" charset="0"/>
              </a:rPr>
              <a:t> </a:t>
            </a:r>
            <a:r>
              <a:rPr lang="en-US" sz="2400" b="1" dirty="0">
                <a:solidFill>
                  <a:srgbClr val="403B3B"/>
                </a:solidFill>
                <a:cs typeface="Arial" panose="020B0604020202020204" pitchFamily="34" charset="0"/>
              </a:rPr>
              <a:t>balanced diet and regular physical exercise guaranteed good health </a:t>
            </a:r>
            <a:r>
              <a:rPr lang="en-US" sz="2400" dirty="0">
                <a:solidFill>
                  <a:srgbClr val="403B3B"/>
                </a:solidFill>
                <a:cs typeface="Arial" panose="020B0604020202020204" pitchFamily="34" charset="0"/>
              </a:rPr>
              <a:t>and </a:t>
            </a:r>
            <a:r>
              <a:rPr lang="en-US" sz="2400" dirty="0" smtClean="0">
                <a:solidFill>
                  <a:srgbClr val="403B3B"/>
                </a:solidFill>
                <a:cs typeface="Arial" panose="020B0604020202020204" pitchFamily="34" charset="0"/>
              </a:rPr>
              <a:t>there </a:t>
            </a:r>
            <a:r>
              <a:rPr lang="en-US" sz="2400" dirty="0">
                <a:solidFill>
                  <a:srgbClr val="403B3B"/>
                </a:solidFill>
                <a:cs typeface="Arial" panose="020B0604020202020204" pitchFamily="34" charset="0"/>
              </a:rPr>
              <a:t>was no need to undergo </a:t>
            </a:r>
            <a:r>
              <a:rPr lang="en-US" sz="2400" dirty="0" smtClean="0">
                <a:solidFill>
                  <a:srgbClr val="403B3B"/>
                </a:solidFill>
                <a:cs typeface="Arial" panose="020B0604020202020204" pitchFamily="34" charset="0"/>
              </a:rPr>
              <a:t>screening</a:t>
            </a:r>
            <a:endParaRPr lang="en-US" sz="2400" dirty="0">
              <a:solidFill>
                <a:srgbClr val="403B3B"/>
              </a:solidFill>
              <a:cs typeface="Arial" panose="020B0604020202020204" pitchFamily="34" charset="0"/>
            </a:endParaRPr>
          </a:p>
        </p:txBody>
      </p:sp>
      <p:sp>
        <p:nvSpPr>
          <p:cNvPr id="3" name="椭圆 2">
            <a:hlinkClick r:id="rId4" action="ppaction://hlinksldjump"/>
          </p:cNvPr>
          <p:cNvSpPr/>
          <p:nvPr/>
        </p:nvSpPr>
        <p:spPr>
          <a:xfrm>
            <a:off x="4876800" y="361785"/>
            <a:ext cx="222422" cy="2224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59189" y="5194592"/>
            <a:ext cx="9372209" cy="1200329"/>
          </a:xfrm>
          <a:prstGeom prst="rect">
            <a:avLst/>
          </a:prstGeom>
          <a:noFill/>
        </p:spPr>
        <p:txBody>
          <a:bodyPr wrap="square" rtlCol="0">
            <a:spAutoFit/>
          </a:bodyPr>
          <a:lstStyle/>
          <a:p>
            <a:r>
              <a:rPr lang="en-US" altLang="zh-CN" dirty="0" err="1" smtClean="0"/>
              <a:t>Chouhdari</a:t>
            </a:r>
            <a:r>
              <a:rPr lang="en-US" altLang="zh-CN" dirty="0" smtClean="0"/>
              <a:t> et al.,(2019). The </a:t>
            </a:r>
            <a:r>
              <a:rPr lang="en-US" altLang="zh-CN" dirty="0"/>
              <a:t>Relationship Between Lifestyle and Compliance with Colonoscopy in First-Degree Relatives of Patients with Colorectal Cancer. </a:t>
            </a:r>
            <a:endParaRPr lang="en-US" altLang="zh-CN" dirty="0" smtClean="0"/>
          </a:p>
          <a:p>
            <a:r>
              <a:rPr lang="en-US" altLang="zh-CN" dirty="0" err="1" smtClean="0"/>
              <a:t>McGarragle</a:t>
            </a:r>
            <a:r>
              <a:rPr lang="en-US" altLang="zh-CN" dirty="0" smtClean="0"/>
              <a:t> et al.,(</a:t>
            </a:r>
            <a:r>
              <a:rPr lang="en-US" altLang="zh-CN" dirty="0"/>
              <a:t>2019). Examining </a:t>
            </a:r>
            <a:r>
              <a:rPr lang="en-US" altLang="zh-CN" dirty="0" err="1"/>
              <a:t>intrafamilial</a:t>
            </a:r>
            <a:r>
              <a:rPr lang="en-US" altLang="zh-CN" dirty="0"/>
              <a:t> communication of colorectal cancer risk status to family members and kin responses to colonoscopy: a qualitative study. </a:t>
            </a:r>
            <a:endParaRPr lang="zh-CN" altLang="en-US" dirty="0"/>
          </a:p>
        </p:txBody>
      </p:sp>
    </p:spTree>
    <p:extLst>
      <p:ext uri="{BB962C8B-B14F-4D97-AF65-F5344CB8AC3E}">
        <p14:creationId xmlns:p14="http://schemas.microsoft.com/office/powerpoint/2010/main" val="6089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3403197" y="115535"/>
            <a:ext cx="7288790" cy="769441"/>
          </a:xfrm>
          <a:prstGeom prst="rect">
            <a:avLst/>
          </a:prstGeom>
          <a:noFill/>
        </p:spPr>
        <p:txBody>
          <a:bodyPr wrap="none" rtlCol="0">
            <a:spAutoFit/>
          </a:bodyPr>
          <a:lstStyle/>
          <a:p>
            <a:r>
              <a:rPr lang="en-ID" sz="4400" b="1" u="sng" dirty="0" smtClean="0">
                <a:solidFill>
                  <a:srgbClr val="7030A0"/>
                </a:solidFill>
              </a:rPr>
              <a:t>Concerns about the procedure</a:t>
            </a:r>
            <a:endParaRPr lang="en-ID" sz="4400" b="1" u="sng" dirty="0">
              <a:solidFill>
                <a:srgbClr val="7030A0"/>
              </a:solidFill>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2079072" y="1498236"/>
            <a:ext cx="11299874" cy="461665"/>
          </a:xfrm>
          <a:prstGeom prst="rect">
            <a:avLst/>
          </a:prstGeom>
          <a:noFill/>
        </p:spPr>
        <p:txBody>
          <a:bodyPr wrap="square">
            <a:spAutoFit/>
          </a:bodyPr>
          <a:lstStyle/>
          <a:p>
            <a:pPr marL="342900" indent="-342900" algn="just">
              <a:spcAft>
                <a:spcPts val="1200"/>
              </a:spcAft>
              <a:buFontTx/>
              <a:buChar char="-"/>
            </a:pPr>
            <a:r>
              <a:rPr lang="en-US" altLang="zh-CN" sz="2400" dirty="0">
                <a:solidFill>
                  <a:srgbClr val="403B3B"/>
                </a:solidFill>
                <a:cs typeface="Arial" panose="020B0604020202020204" pitchFamily="34" charset="0"/>
              </a:rPr>
              <a:t>Inconvenience </a:t>
            </a:r>
          </a:p>
        </p:txBody>
      </p:sp>
      <p:sp>
        <p:nvSpPr>
          <p:cNvPr id="5" name="TextBox 3">
            <a:extLst>
              <a:ext uri="{FF2B5EF4-FFF2-40B4-BE49-F238E27FC236}">
                <a16:creationId xmlns:a16="http://schemas.microsoft.com/office/drawing/2014/main" id="{0397340E-3607-6772-E341-5A3D6C7539DE}"/>
              </a:ext>
            </a:extLst>
          </p:cNvPr>
          <p:cNvSpPr txBox="1"/>
          <p:nvPr/>
        </p:nvSpPr>
        <p:spPr>
          <a:xfrm>
            <a:off x="1992574" y="2320990"/>
            <a:ext cx="11299874" cy="461665"/>
          </a:xfrm>
          <a:prstGeom prst="rect">
            <a:avLst/>
          </a:prstGeom>
          <a:noFill/>
        </p:spPr>
        <p:txBody>
          <a:bodyPr wrap="square">
            <a:spAutoFit/>
          </a:bodyPr>
          <a:lstStyle/>
          <a:p>
            <a:pPr marL="342900" indent="-342900" algn="just">
              <a:buFontTx/>
              <a:buChar char="-"/>
            </a:pPr>
            <a:r>
              <a:rPr lang="en-US" altLang="zh-CN" sz="2400" dirty="0">
                <a:solidFill>
                  <a:srgbClr val="403B3B"/>
                </a:solidFill>
                <a:cs typeface="Arial" panose="020B0604020202020204" pitchFamily="34" charset="0"/>
              </a:rPr>
              <a:t>Pain or discomfort </a:t>
            </a:r>
          </a:p>
        </p:txBody>
      </p:sp>
      <p:sp>
        <p:nvSpPr>
          <p:cNvPr id="6" name="TextBox 3">
            <a:extLst>
              <a:ext uri="{FF2B5EF4-FFF2-40B4-BE49-F238E27FC236}">
                <a16:creationId xmlns:a16="http://schemas.microsoft.com/office/drawing/2014/main" id="{0397340E-3607-6772-E341-5A3D6C7539DE}"/>
              </a:ext>
            </a:extLst>
          </p:cNvPr>
          <p:cNvSpPr txBox="1"/>
          <p:nvPr/>
        </p:nvSpPr>
        <p:spPr>
          <a:xfrm>
            <a:off x="1992574" y="3143744"/>
            <a:ext cx="11299874" cy="461665"/>
          </a:xfrm>
          <a:prstGeom prst="rect">
            <a:avLst/>
          </a:prstGeom>
          <a:noFill/>
        </p:spPr>
        <p:txBody>
          <a:bodyPr wrap="square">
            <a:spAutoFit/>
          </a:bodyPr>
          <a:lstStyle/>
          <a:p>
            <a:pPr marL="342900" indent="-342900" algn="just">
              <a:buFontTx/>
              <a:buChar char="-"/>
            </a:pPr>
            <a:r>
              <a:rPr lang="en-US" altLang="zh-CN" sz="2400" dirty="0">
                <a:solidFill>
                  <a:srgbClr val="403B3B"/>
                </a:solidFill>
                <a:cs typeface="Arial" panose="020B0604020202020204" pitchFamily="34" charset="0"/>
              </a:rPr>
              <a:t>Bowel preparation </a:t>
            </a:r>
          </a:p>
        </p:txBody>
      </p:sp>
      <p:sp>
        <p:nvSpPr>
          <p:cNvPr id="7" name="TextBox 3">
            <a:extLst>
              <a:ext uri="{FF2B5EF4-FFF2-40B4-BE49-F238E27FC236}">
                <a16:creationId xmlns:a16="http://schemas.microsoft.com/office/drawing/2014/main" id="{0397340E-3607-6772-E341-5A3D6C7539DE}"/>
              </a:ext>
            </a:extLst>
          </p:cNvPr>
          <p:cNvSpPr txBox="1"/>
          <p:nvPr/>
        </p:nvSpPr>
        <p:spPr>
          <a:xfrm>
            <a:off x="2079072" y="3966498"/>
            <a:ext cx="11299874" cy="461665"/>
          </a:xfrm>
          <a:prstGeom prst="rect">
            <a:avLst/>
          </a:prstGeom>
          <a:noFill/>
        </p:spPr>
        <p:txBody>
          <a:bodyPr wrap="square">
            <a:spAutoFit/>
          </a:bodyPr>
          <a:lstStyle/>
          <a:p>
            <a:pPr marL="342900" indent="-342900" algn="just">
              <a:buFontTx/>
              <a:buChar char="-"/>
            </a:pPr>
            <a:r>
              <a:rPr lang="en-US" altLang="zh-CN" sz="2400" dirty="0">
                <a:solidFill>
                  <a:srgbClr val="403B3B"/>
                </a:solidFill>
                <a:cs typeface="Arial" panose="020B0604020202020204" pitchFamily="34" charset="0"/>
              </a:rPr>
              <a:t>Transportation</a:t>
            </a:r>
            <a:r>
              <a:rPr lang="en-US" sz="2400" dirty="0">
                <a:solidFill>
                  <a:srgbClr val="403B3B"/>
                </a:solidFill>
                <a:cs typeface="Arial" panose="020B0604020202020204" pitchFamily="34" charset="0"/>
              </a:rPr>
              <a:t> </a:t>
            </a:r>
          </a:p>
        </p:txBody>
      </p:sp>
      <p:sp>
        <p:nvSpPr>
          <p:cNvPr id="8" name="椭圆 7">
            <a:hlinkClick r:id="rId3" action="ppaction://hlinksldjump"/>
          </p:cNvPr>
          <p:cNvSpPr/>
          <p:nvPr/>
        </p:nvSpPr>
        <p:spPr>
          <a:xfrm>
            <a:off x="3180775" y="389044"/>
            <a:ext cx="222422" cy="2224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34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5" name="TextBox 3">
            <a:extLst>
              <a:ext uri="{FF2B5EF4-FFF2-40B4-BE49-F238E27FC236}">
                <a16:creationId xmlns:a16="http://schemas.microsoft.com/office/drawing/2014/main" id="{0397340E-3607-6772-E341-5A3D6C7539DE}"/>
              </a:ext>
            </a:extLst>
          </p:cNvPr>
          <p:cNvSpPr txBox="1"/>
          <p:nvPr/>
        </p:nvSpPr>
        <p:spPr>
          <a:xfrm>
            <a:off x="1414898" y="1899880"/>
            <a:ext cx="9026562" cy="1200329"/>
          </a:xfrm>
          <a:prstGeom prst="rect">
            <a:avLst/>
          </a:prstGeom>
          <a:noFill/>
        </p:spPr>
        <p:txBody>
          <a:bodyPr wrap="square">
            <a:spAutoFit/>
          </a:bodyPr>
          <a:lstStyle/>
          <a:p>
            <a:pPr marL="342900" indent="-342900" algn="just">
              <a:spcAft>
                <a:spcPts val="1800"/>
              </a:spcAft>
              <a:buFontTx/>
              <a:buChar char="-"/>
            </a:pPr>
            <a:r>
              <a:rPr lang="en-US" altLang="zh-CN" sz="2400" b="1" dirty="0"/>
              <a:t>T</a:t>
            </a:r>
            <a:r>
              <a:rPr lang="en-US" altLang="zh-CN" sz="2400" b="1" dirty="0" smtClean="0"/>
              <a:t>he </a:t>
            </a:r>
            <a:r>
              <a:rPr lang="en-US" altLang="zh-CN" sz="2400" b="1" dirty="0"/>
              <a:t>first mixed-method systematic review </a:t>
            </a:r>
            <a:r>
              <a:rPr lang="en-US" altLang="zh-CN" sz="2400" dirty="0" smtClean="0"/>
              <a:t>examines </a:t>
            </a:r>
            <a:r>
              <a:rPr lang="en-US" altLang="zh-CN" sz="2400" dirty="0"/>
              <a:t>factors associated with colonoscopy screening behavior among FDRs </a:t>
            </a:r>
            <a:r>
              <a:rPr lang="en-US" altLang="zh-CN" sz="2400" b="1" dirty="0"/>
              <a:t>based on the ecological model. </a:t>
            </a:r>
            <a:endParaRPr lang="en-US" altLang="zh-CN" sz="2400" b="1" dirty="0" smtClean="0"/>
          </a:p>
        </p:txBody>
      </p:sp>
      <p:sp>
        <p:nvSpPr>
          <p:cNvPr id="7" name="TextBox 3">
            <a:extLst>
              <a:ext uri="{FF2B5EF4-FFF2-40B4-BE49-F238E27FC236}">
                <a16:creationId xmlns:a16="http://schemas.microsoft.com/office/drawing/2014/main" id="{0397340E-3607-6772-E341-5A3D6C7539DE}"/>
              </a:ext>
            </a:extLst>
          </p:cNvPr>
          <p:cNvSpPr txBox="1"/>
          <p:nvPr/>
        </p:nvSpPr>
        <p:spPr>
          <a:xfrm>
            <a:off x="1414898" y="3594461"/>
            <a:ext cx="9026562" cy="1200329"/>
          </a:xfrm>
          <a:prstGeom prst="rect">
            <a:avLst/>
          </a:prstGeom>
          <a:noFill/>
        </p:spPr>
        <p:txBody>
          <a:bodyPr wrap="square">
            <a:spAutoFit/>
          </a:bodyPr>
          <a:lstStyle/>
          <a:p>
            <a:pPr marL="342900" indent="-342900" algn="just">
              <a:spcAft>
                <a:spcPts val="1800"/>
              </a:spcAft>
              <a:buFontTx/>
              <a:buChar char="-"/>
            </a:pPr>
            <a:r>
              <a:rPr lang="en-US" altLang="zh-CN" sz="2400" b="1" dirty="0" smtClean="0"/>
              <a:t>Five </a:t>
            </a:r>
            <a:r>
              <a:rPr lang="en-US" altLang="zh-CN" sz="2400" b="1" dirty="0"/>
              <a:t>main types of factors </a:t>
            </a:r>
            <a:r>
              <a:rPr lang="en-US" altLang="zh-CN" sz="2400" dirty="0"/>
              <a:t>(intrapersonal, interpersonal, organizational, community, and policy) and </a:t>
            </a:r>
            <a:r>
              <a:rPr lang="en-US" altLang="zh-CN" sz="2400" b="1" dirty="0"/>
              <a:t>interactions </a:t>
            </a:r>
            <a:r>
              <a:rPr lang="en-US" altLang="zh-CN" sz="2400" dirty="0"/>
              <a:t>across multiple factors were identified. </a:t>
            </a:r>
            <a:endParaRPr kumimoji="0" lang="en-US" altLang="zh-CN" sz="2400" b="0" i="0" u="none" strike="noStrike" kern="1200" cap="none" spc="0" normalizeH="0" baseline="0" noProof="0" dirty="0" smtClean="0">
              <a:ln>
                <a:noFill/>
              </a:ln>
              <a:solidFill>
                <a:srgbClr val="403B3B"/>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9609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61" y="1106867"/>
            <a:ext cx="10046043" cy="5017280"/>
          </a:xfrm>
          <a:prstGeom prst="rect">
            <a:avLst/>
          </a:prstGeom>
        </p:spPr>
      </p:pic>
    </p:spTree>
    <p:extLst>
      <p:ext uri="{BB962C8B-B14F-4D97-AF65-F5344CB8AC3E}">
        <p14:creationId xmlns:p14="http://schemas.microsoft.com/office/powerpoint/2010/main" val="181686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1440001" y="2644696"/>
            <a:ext cx="9718152" cy="461665"/>
          </a:xfrm>
          <a:prstGeom prst="rect">
            <a:avLst/>
          </a:prstGeom>
          <a:noFill/>
        </p:spPr>
        <p:txBody>
          <a:bodyPr wrap="square">
            <a:spAutoFit/>
          </a:bodyPr>
          <a:lstStyle/>
          <a:p>
            <a:pPr marL="342900" indent="-342900" algn="just">
              <a:spcAft>
                <a:spcPts val="1800"/>
              </a:spcAft>
              <a:buFontTx/>
              <a:buChar char="-"/>
            </a:pPr>
            <a:r>
              <a:rPr lang="en-US" altLang="zh-CN" sz="2400" dirty="0" smtClean="0">
                <a:solidFill>
                  <a:srgbClr val="403B3B"/>
                </a:solidFill>
              </a:rPr>
              <a:t>FDRs have </a:t>
            </a:r>
            <a:r>
              <a:rPr lang="en-US" altLang="zh-CN" sz="2400" b="1" dirty="0">
                <a:solidFill>
                  <a:srgbClr val="403B3B"/>
                </a:solidFill>
              </a:rPr>
              <a:t>a strong life-emotional connection </a:t>
            </a:r>
            <a:r>
              <a:rPr lang="en-US" altLang="zh-CN" sz="2400" dirty="0">
                <a:solidFill>
                  <a:srgbClr val="403B3B"/>
                </a:solidFill>
              </a:rPr>
              <a:t>with CRC </a:t>
            </a:r>
            <a:r>
              <a:rPr lang="en-US" altLang="zh-CN" sz="2400" dirty="0" smtClean="0">
                <a:solidFill>
                  <a:srgbClr val="403B3B"/>
                </a:solidFill>
              </a:rPr>
              <a:t>patients</a:t>
            </a:r>
          </a:p>
        </p:txBody>
      </p:sp>
      <p:sp>
        <p:nvSpPr>
          <p:cNvPr id="5" name="TextBox 3">
            <a:extLst>
              <a:ext uri="{FF2B5EF4-FFF2-40B4-BE49-F238E27FC236}">
                <a16:creationId xmlns:a16="http://schemas.microsoft.com/office/drawing/2014/main" id="{0397340E-3607-6772-E341-5A3D6C7539DE}"/>
              </a:ext>
            </a:extLst>
          </p:cNvPr>
          <p:cNvSpPr txBox="1"/>
          <p:nvPr/>
        </p:nvSpPr>
        <p:spPr>
          <a:xfrm>
            <a:off x="1440001" y="3322789"/>
            <a:ext cx="8581329" cy="830997"/>
          </a:xfrm>
          <a:prstGeom prst="rect">
            <a:avLst/>
          </a:prstGeom>
          <a:noFill/>
        </p:spPr>
        <p:txBody>
          <a:bodyPr wrap="square">
            <a:spAutoFit/>
          </a:bodyPr>
          <a:lstStyle/>
          <a:p>
            <a:pPr marL="342900" indent="-342900" algn="just">
              <a:spcAft>
                <a:spcPts val="1800"/>
              </a:spcAft>
              <a:buFontTx/>
              <a:buChar char="-"/>
            </a:pPr>
            <a:r>
              <a:rPr lang="en-US" altLang="zh-CN" sz="2400" dirty="0">
                <a:solidFill>
                  <a:srgbClr val="403B3B"/>
                </a:solidFill>
              </a:rPr>
              <a:t>T</a:t>
            </a:r>
            <a:r>
              <a:rPr lang="en-US" altLang="zh-CN" sz="2400" dirty="0" smtClean="0">
                <a:solidFill>
                  <a:srgbClr val="403B3B"/>
                </a:solidFill>
              </a:rPr>
              <a:t>he </a:t>
            </a:r>
            <a:r>
              <a:rPr lang="en-US" altLang="zh-CN" sz="2400" b="1" dirty="0">
                <a:solidFill>
                  <a:srgbClr val="403B3B"/>
                </a:solidFill>
              </a:rPr>
              <a:t>real experience of CRC patients</a:t>
            </a:r>
            <a:r>
              <a:rPr lang="en-US" altLang="zh-CN" sz="2400" dirty="0">
                <a:solidFill>
                  <a:srgbClr val="403B3B"/>
                </a:solidFill>
              </a:rPr>
              <a:t>, emotional communication, and support in the family, </a:t>
            </a:r>
            <a:endParaRPr lang="en-US" altLang="zh-CN" sz="2400" dirty="0" smtClean="0">
              <a:solidFill>
                <a:srgbClr val="403B3B"/>
              </a:solidFill>
            </a:endParaRPr>
          </a:p>
        </p:txBody>
      </p:sp>
      <p:sp>
        <p:nvSpPr>
          <p:cNvPr id="6" name="TextBox 3">
            <a:extLst>
              <a:ext uri="{FF2B5EF4-FFF2-40B4-BE49-F238E27FC236}">
                <a16:creationId xmlns:a16="http://schemas.microsoft.com/office/drawing/2014/main" id="{0397340E-3607-6772-E341-5A3D6C7539DE}"/>
              </a:ext>
            </a:extLst>
          </p:cNvPr>
          <p:cNvSpPr txBox="1"/>
          <p:nvPr/>
        </p:nvSpPr>
        <p:spPr>
          <a:xfrm>
            <a:off x="1440001" y="4507665"/>
            <a:ext cx="11299874" cy="461665"/>
          </a:xfrm>
          <a:prstGeom prst="rect">
            <a:avLst/>
          </a:prstGeom>
          <a:noFill/>
        </p:spPr>
        <p:txBody>
          <a:bodyPr wrap="square">
            <a:spAutoFit/>
          </a:bodyPr>
          <a:lstStyle/>
          <a:p>
            <a:pPr marL="342900" indent="-342900" algn="just">
              <a:spcAft>
                <a:spcPts val="1800"/>
              </a:spcAft>
              <a:buFontTx/>
              <a:buChar char="-"/>
            </a:pPr>
            <a:r>
              <a:rPr lang="en-US" altLang="zh-CN" sz="2400" dirty="0" smtClean="0">
                <a:solidFill>
                  <a:srgbClr val="403B3B"/>
                </a:solidFill>
              </a:rPr>
              <a:t>Besides</a:t>
            </a:r>
            <a:r>
              <a:rPr lang="en-US" altLang="zh-CN" sz="2400" dirty="0">
                <a:solidFill>
                  <a:srgbClr val="403B3B"/>
                </a:solidFill>
              </a:rPr>
              <a:t>, some FDRs are the </a:t>
            </a:r>
            <a:r>
              <a:rPr lang="en-US" altLang="zh-CN" sz="2400" b="1" dirty="0">
                <a:solidFill>
                  <a:srgbClr val="403B3B"/>
                </a:solidFill>
              </a:rPr>
              <a:t>main caregivers </a:t>
            </a:r>
            <a:r>
              <a:rPr lang="en-US" altLang="zh-CN" sz="2400" dirty="0">
                <a:solidFill>
                  <a:srgbClr val="403B3B"/>
                </a:solidFill>
              </a:rPr>
              <a:t>of bowel cancer </a:t>
            </a:r>
            <a:r>
              <a:rPr lang="en-US" altLang="zh-CN" sz="2400" dirty="0" smtClean="0">
                <a:solidFill>
                  <a:srgbClr val="403B3B"/>
                </a:solidFill>
              </a:rPr>
              <a:t>patients</a:t>
            </a:r>
            <a:r>
              <a:rPr lang="en-US" altLang="zh-CN" sz="2400" dirty="0">
                <a:solidFill>
                  <a:srgbClr val="403B3B"/>
                </a:solidFill>
              </a:rPr>
              <a:t>.</a:t>
            </a:r>
          </a:p>
        </p:txBody>
      </p:sp>
      <p:sp>
        <p:nvSpPr>
          <p:cNvPr id="7" name="TextBox 3">
            <a:extLst>
              <a:ext uri="{FF2B5EF4-FFF2-40B4-BE49-F238E27FC236}">
                <a16:creationId xmlns:a16="http://schemas.microsoft.com/office/drawing/2014/main" id="{0397340E-3607-6772-E341-5A3D6C7539DE}"/>
              </a:ext>
            </a:extLst>
          </p:cNvPr>
          <p:cNvSpPr txBox="1"/>
          <p:nvPr/>
        </p:nvSpPr>
        <p:spPr>
          <a:xfrm>
            <a:off x="1440001" y="1272943"/>
            <a:ext cx="9718152" cy="461665"/>
          </a:xfrm>
          <a:prstGeom prst="rect">
            <a:avLst/>
          </a:prstGeom>
          <a:noFill/>
        </p:spPr>
        <p:txBody>
          <a:bodyPr wrap="square">
            <a:spAutoFit/>
          </a:bodyPr>
          <a:lstStyle/>
          <a:p>
            <a:pPr algn="just">
              <a:spcAft>
                <a:spcPts val="1800"/>
              </a:spcAft>
            </a:pPr>
            <a:r>
              <a:rPr lang="en-US" altLang="zh-CN" sz="2400" b="1" dirty="0">
                <a:solidFill>
                  <a:srgbClr val="403B3B"/>
                </a:solidFill>
              </a:rPr>
              <a:t>F</a:t>
            </a:r>
            <a:r>
              <a:rPr lang="en-US" altLang="zh-CN" sz="2400" b="1" dirty="0" smtClean="0">
                <a:solidFill>
                  <a:srgbClr val="403B3B"/>
                </a:solidFill>
              </a:rPr>
              <a:t>amily </a:t>
            </a:r>
            <a:r>
              <a:rPr lang="en-US" altLang="zh-CN" sz="2400" b="1" dirty="0">
                <a:solidFill>
                  <a:srgbClr val="403B3B"/>
                </a:solidFill>
              </a:rPr>
              <a:t>history-based cancer risk and the potential benefits of screening.</a:t>
            </a:r>
          </a:p>
        </p:txBody>
      </p:sp>
    </p:spTree>
    <p:extLst>
      <p:ext uri="{BB962C8B-B14F-4D97-AF65-F5344CB8AC3E}">
        <p14:creationId xmlns:p14="http://schemas.microsoft.com/office/powerpoint/2010/main" val="235452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534" y="1297460"/>
            <a:ext cx="8684408" cy="2228538"/>
          </a:xfrm>
          <a:prstGeom prst="rect">
            <a:avLst/>
          </a:prstGeom>
        </p:spPr>
      </p:pic>
      <p:sp>
        <p:nvSpPr>
          <p:cNvPr id="5" name="TextBox 3">
            <a:extLst>
              <a:ext uri="{FF2B5EF4-FFF2-40B4-BE49-F238E27FC236}">
                <a16:creationId xmlns:a16="http://schemas.microsoft.com/office/drawing/2014/main" id="{0397340E-3607-6772-E341-5A3D6C7539DE}"/>
              </a:ext>
            </a:extLst>
          </p:cNvPr>
          <p:cNvSpPr txBox="1"/>
          <p:nvPr/>
        </p:nvSpPr>
        <p:spPr>
          <a:xfrm>
            <a:off x="1492534" y="3525998"/>
            <a:ext cx="9443196" cy="2862322"/>
          </a:xfrm>
          <a:prstGeom prst="rect">
            <a:avLst/>
          </a:prstGeom>
          <a:noFill/>
        </p:spPr>
        <p:txBody>
          <a:bodyPr wrap="square">
            <a:spAutoFit/>
          </a:bodyPr>
          <a:lstStyle/>
          <a:p>
            <a:pPr algn="just">
              <a:spcAft>
                <a:spcPts val="1800"/>
              </a:spcAft>
            </a:pPr>
            <a:r>
              <a:rPr lang="en-US" altLang="zh-CN" sz="2400" dirty="0" smtClean="0"/>
              <a:t>Recommendations </a:t>
            </a:r>
            <a:r>
              <a:rPr lang="en-US" altLang="zh-CN" sz="2400" dirty="0"/>
              <a:t>from patients would </a:t>
            </a:r>
            <a:endParaRPr lang="en-US" altLang="zh-CN" sz="2400" dirty="0" smtClean="0"/>
          </a:p>
          <a:p>
            <a:pPr marL="342900" indent="-342900" algn="just">
              <a:spcAft>
                <a:spcPts val="1800"/>
              </a:spcAft>
              <a:buFontTx/>
              <a:buChar char="-"/>
            </a:pPr>
            <a:r>
              <a:rPr lang="en-US" altLang="zh-CN" sz="2400" b="1" dirty="0" smtClean="0"/>
              <a:t>increase </a:t>
            </a:r>
            <a:r>
              <a:rPr lang="en-US" altLang="zh-CN" sz="2400" dirty="0"/>
              <a:t>their FDRs’ perception of </a:t>
            </a:r>
            <a:r>
              <a:rPr lang="en-US" altLang="zh-CN" sz="2400" dirty="0" smtClean="0"/>
              <a:t>susceptibility. </a:t>
            </a:r>
          </a:p>
          <a:p>
            <a:pPr marL="342900" indent="-342900" algn="just">
              <a:spcAft>
                <a:spcPts val="1800"/>
              </a:spcAft>
              <a:buFontTx/>
              <a:buChar char="-"/>
            </a:pPr>
            <a:r>
              <a:rPr lang="en-US" altLang="zh-CN" sz="2400" b="1" dirty="0" smtClean="0"/>
              <a:t>ease </a:t>
            </a:r>
            <a:r>
              <a:rPr lang="en-US" altLang="zh-CN" sz="2400" dirty="0"/>
              <a:t>concerns about colonoscopy </a:t>
            </a:r>
            <a:r>
              <a:rPr lang="en-US" altLang="zh-CN" sz="2400" dirty="0" smtClean="0"/>
              <a:t>procedures. </a:t>
            </a:r>
          </a:p>
          <a:p>
            <a:pPr algn="just">
              <a:spcAft>
                <a:spcPts val="1800"/>
              </a:spcAft>
            </a:pPr>
            <a:r>
              <a:rPr lang="en-US" altLang="zh-CN" sz="2400" dirty="0"/>
              <a:t>Cancer taboo </a:t>
            </a:r>
            <a:r>
              <a:rPr lang="en-US" altLang="zh-CN" sz="2400" b="1" dirty="0"/>
              <a:t>restricted</a:t>
            </a:r>
            <a:r>
              <a:rPr lang="en-US" altLang="zh-CN" sz="2400" dirty="0"/>
              <a:t> the recommended behavior of CRC patients. </a:t>
            </a:r>
            <a:endParaRPr lang="en-US" altLang="zh-CN" sz="2400" b="1" u="sng" dirty="0">
              <a:solidFill>
                <a:srgbClr val="403B3B"/>
              </a:solidFill>
            </a:endParaRPr>
          </a:p>
          <a:p>
            <a:pPr marL="342900" indent="-342900" algn="just">
              <a:spcAft>
                <a:spcPts val="1800"/>
              </a:spcAft>
              <a:buFontTx/>
              <a:buChar char="-"/>
            </a:pPr>
            <a:endParaRPr lang="en-US" sz="2400" b="1" i="0" u="sng" strike="noStrike" dirty="0">
              <a:solidFill>
                <a:srgbClr val="403B3B"/>
              </a:solidFill>
              <a:effectLst/>
            </a:endParaRPr>
          </a:p>
        </p:txBody>
      </p:sp>
    </p:spTree>
    <p:extLst>
      <p:ext uri="{BB962C8B-B14F-4D97-AF65-F5344CB8AC3E}">
        <p14:creationId xmlns:p14="http://schemas.microsoft.com/office/powerpoint/2010/main" val="3347977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r>
              <a:rPr lang="en-ID" sz="4400" b="1" u="sng" dirty="0" smtClean="0">
                <a:solidFill>
                  <a:srgbClr val="7030A0"/>
                </a:solidFill>
              </a:rPr>
              <a:t>Discussion</a:t>
            </a:r>
            <a:endParaRPr lang="en-ID" sz="4400" b="1" u="sng" dirty="0">
              <a:solidFill>
                <a:srgbClr val="7030A0"/>
              </a:solidFill>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1448877" y="2240718"/>
            <a:ext cx="8584809" cy="1569660"/>
          </a:xfrm>
          <a:prstGeom prst="rect">
            <a:avLst/>
          </a:prstGeom>
          <a:noFill/>
        </p:spPr>
        <p:txBody>
          <a:bodyPr wrap="square">
            <a:spAutoFit/>
          </a:bodyPr>
          <a:lstStyle/>
          <a:p>
            <a:pPr marL="342900" indent="-342900" algn="just">
              <a:spcAft>
                <a:spcPts val="1800"/>
              </a:spcAft>
              <a:buFontTx/>
              <a:buChar char="-"/>
            </a:pPr>
            <a:r>
              <a:rPr lang="en-US" sz="2400" dirty="0" smtClean="0">
                <a:solidFill>
                  <a:srgbClr val="403B3B"/>
                </a:solidFill>
              </a:rPr>
              <a:t>However</a:t>
            </a:r>
            <a:r>
              <a:rPr lang="en-US" sz="2400" dirty="0">
                <a:solidFill>
                  <a:srgbClr val="403B3B"/>
                </a:solidFill>
              </a:rPr>
              <a:t>, </a:t>
            </a:r>
            <a:r>
              <a:rPr lang="en-US" sz="2400" b="1" u="sng" dirty="0">
                <a:solidFill>
                  <a:srgbClr val="403B3B"/>
                </a:solidFill>
              </a:rPr>
              <a:t>the fact should not be ignored that the initial task for CRC patients is to treat and fight against disease, when and how to communicate with their at-risk relatives remains unclear and need to be further explored. </a:t>
            </a:r>
            <a:endParaRPr lang="en-US" sz="2400" b="1" i="0" u="sng" strike="noStrike" dirty="0">
              <a:solidFill>
                <a:srgbClr val="403B3B"/>
              </a:solidFill>
              <a:effectLst/>
            </a:endParaRPr>
          </a:p>
        </p:txBody>
      </p:sp>
    </p:spTree>
    <p:extLst>
      <p:ext uri="{BB962C8B-B14F-4D97-AF65-F5344CB8AC3E}">
        <p14:creationId xmlns:p14="http://schemas.microsoft.com/office/powerpoint/2010/main" val="3344113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43" y="1124466"/>
            <a:ext cx="9846834" cy="4836148"/>
          </a:xfrm>
          <a:prstGeom prst="rect">
            <a:avLst/>
          </a:prstGeom>
        </p:spPr>
      </p:pic>
      <p:sp>
        <p:nvSpPr>
          <p:cNvPr id="5" name="椭圆 4"/>
          <p:cNvSpPr/>
          <p:nvPr/>
        </p:nvSpPr>
        <p:spPr>
          <a:xfrm>
            <a:off x="4112503" y="2076197"/>
            <a:ext cx="2002055" cy="109728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5156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4257963" y="95657"/>
            <a:ext cx="3106043"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dirty="0" smtClean="0">
                <a:ln>
                  <a:noFill/>
                </a:ln>
                <a:solidFill>
                  <a:srgbClr val="7030A0"/>
                </a:solidFill>
                <a:effectLst/>
                <a:uLnTx/>
                <a:uFillTx/>
                <a:latin typeface="Calibri" panose="020F0502020204030204"/>
                <a:ea typeface="等线" panose="02010600030101010101" pitchFamily="2" charset="-122"/>
                <a:cs typeface="+mn-cs"/>
              </a:rPr>
              <a:t>Introduction</a:t>
            </a:r>
            <a:endParaRPr kumimoji="0" lang="en-US" altLang="zh-CN" sz="4400" b="1" i="0" u="sng" strike="noStrike" kern="1200" cap="none" spc="0" normalizeH="0" baseline="0" noProof="0" dirty="0">
              <a:ln>
                <a:noFill/>
              </a:ln>
              <a:solidFill>
                <a:srgbClr val="7030A0"/>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201" y="1289939"/>
            <a:ext cx="8937838" cy="4357099"/>
          </a:xfrm>
          <a:prstGeom prst="rect">
            <a:avLst/>
          </a:prstGeom>
        </p:spPr>
      </p:pic>
      <p:pic>
        <p:nvPicPr>
          <p:cNvPr id="6" name="图片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2441" y="3753021"/>
            <a:ext cx="2591598" cy="1052321"/>
          </a:xfrm>
          <a:prstGeom prst="rect">
            <a:avLst/>
          </a:prstGeom>
        </p:spPr>
      </p:pic>
    </p:spTree>
    <p:extLst>
      <p:ext uri="{BB962C8B-B14F-4D97-AF65-F5344CB8AC3E}">
        <p14:creationId xmlns:p14="http://schemas.microsoft.com/office/powerpoint/2010/main" val="360756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4400" b="1" u="sng" dirty="0" smtClean="0">
                <a:solidFill>
                  <a:srgbClr val="7030A0"/>
                </a:solidFill>
                <a:latin typeface="Calibri" panose="020F0502020204030204"/>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662164" y="1185557"/>
            <a:ext cx="11299874" cy="830997"/>
          </a:xfrm>
          <a:prstGeom prst="rect">
            <a:avLst/>
          </a:prstGeom>
          <a:noFill/>
        </p:spPr>
        <p:txBody>
          <a:bodyPr wrap="square">
            <a:spAutoFit/>
          </a:bodyPr>
          <a:lstStyle/>
          <a:p>
            <a:pPr marL="342900" indent="-342900" algn="just">
              <a:buFont typeface="Arial" panose="020B0604020202020204" pitchFamily="34" charset="0"/>
              <a:buChar char="•"/>
            </a:pPr>
            <a:r>
              <a:rPr lang="en-US" altLang="zh-CN" sz="2400" dirty="0">
                <a:solidFill>
                  <a:srgbClr val="403B3B"/>
                </a:solidFill>
                <a:latin typeface="Calibri" panose="020F0502020204030204"/>
              </a:rPr>
              <a:t>L</a:t>
            </a:r>
            <a:r>
              <a:rPr lang="en-US" altLang="zh-CN" sz="2400" dirty="0" smtClean="0">
                <a:solidFill>
                  <a:srgbClr val="403B3B"/>
                </a:solidFill>
                <a:latin typeface="Calibri" panose="020F0502020204030204"/>
              </a:rPr>
              <a:t>imited </a:t>
            </a:r>
            <a:r>
              <a:rPr lang="en-US" altLang="zh-CN" sz="2400" dirty="0">
                <a:solidFill>
                  <a:srgbClr val="403B3B"/>
                </a:solidFill>
                <a:latin typeface="Calibri" panose="020F0502020204030204"/>
              </a:rPr>
              <a:t>contact with the FDRs of CRC patients (</a:t>
            </a:r>
            <a:r>
              <a:rPr lang="en-US" altLang="zh-CN" sz="2400" dirty="0" err="1">
                <a:solidFill>
                  <a:srgbClr val="403B3B"/>
                </a:solidFill>
                <a:latin typeface="Calibri" panose="020F0502020204030204"/>
              </a:rPr>
              <a:t>McGarragle</a:t>
            </a:r>
            <a:r>
              <a:rPr lang="en-US" altLang="zh-CN" sz="2400" dirty="0">
                <a:solidFill>
                  <a:srgbClr val="403B3B"/>
                </a:solidFill>
                <a:latin typeface="Calibri" panose="020F0502020204030204"/>
              </a:rPr>
              <a:t> et al., 2019) </a:t>
            </a:r>
            <a:endParaRPr lang="en-US" altLang="zh-CN" sz="2400" dirty="0" smtClean="0">
              <a:solidFill>
                <a:srgbClr val="403B3B"/>
              </a:solidFill>
              <a:latin typeface="Calibri" panose="020F0502020204030204"/>
            </a:endParaRPr>
          </a:p>
          <a:p>
            <a:pPr marL="342900" indent="-342900" algn="just">
              <a:buFont typeface="Arial" panose="020B0604020202020204" pitchFamily="34" charset="0"/>
              <a:buChar char="•"/>
            </a:pPr>
            <a:r>
              <a:rPr lang="en-US" altLang="zh-CN" sz="2400" dirty="0" smtClean="0">
                <a:solidFill>
                  <a:srgbClr val="403B3B"/>
                </a:solidFill>
                <a:latin typeface="Calibri" panose="020F0502020204030204"/>
              </a:rPr>
              <a:t>Extensive </a:t>
            </a:r>
            <a:r>
              <a:rPr lang="en-US" altLang="zh-CN" sz="2400" dirty="0">
                <a:solidFill>
                  <a:srgbClr val="403B3B"/>
                </a:solidFill>
                <a:latin typeface="Calibri" panose="020F0502020204030204"/>
              </a:rPr>
              <a:t>workload (Sahota et al., 2015</a:t>
            </a:r>
            <a:r>
              <a:rPr lang="en-US" altLang="zh-CN" sz="2400" dirty="0" smtClean="0">
                <a:solidFill>
                  <a:srgbClr val="403B3B"/>
                </a:solidFill>
                <a:latin typeface="Calibri" panose="020F0502020204030204"/>
              </a:rPr>
              <a:t>)</a:t>
            </a:r>
            <a:endParaRPr lang="en-US" sz="2400" dirty="0">
              <a:solidFill>
                <a:srgbClr val="403B3B"/>
              </a:solidFill>
              <a:latin typeface="Calibri" panose="020F0502020204030204"/>
            </a:endParaRPr>
          </a:p>
        </p:txBody>
      </p:sp>
      <p:sp>
        <p:nvSpPr>
          <p:cNvPr id="5" name="TextBox 3">
            <a:extLst>
              <a:ext uri="{FF2B5EF4-FFF2-40B4-BE49-F238E27FC236}">
                <a16:creationId xmlns:a16="http://schemas.microsoft.com/office/drawing/2014/main" id="{0397340E-3607-6772-E341-5A3D6C7539DE}"/>
              </a:ext>
            </a:extLst>
          </p:cNvPr>
          <p:cNvSpPr txBox="1"/>
          <p:nvPr/>
        </p:nvSpPr>
        <p:spPr>
          <a:xfrm>
            <a:off x="662164" y="4606322"/>
            <a:ext cx="11299874" cy="461665"/>
          </a:xfrm>
          <a:prstGeom prst="rect">
            <a:avLst/>
          </a:prstGeom>
          <a:noFill/>
        </p:spPr>
        <p:txBody>
          <a:bodyPr wrap="square">
            <a:spAutoFit/>
          </a:bodyPr>
          <a:lstStyle/>
          <a:p>
            <a:pPr marL="342900" indent="-342900" algn="just">
              <a:buFont typeface="Arial" panose="020B0604020202020204" pitchFamily="34" charset="0"/>
              <a:buChar char="•"/>
            </a:pPr>
            <a:r>
              <a:rPr lang="en-US" altLang="zh-CN" sz="2400" dirty="0">
                <a:solidFill>
                  <a:srgbClr val="403B3B"/>
                </a:solidFill>
                <a:latin typeface="Calibri" panose="020F0502020204030204"/>
              </a:rPr>
              <a:t>D</a:t>
            </a:r>
            <a:r>
              <a:rPr lang="en-US" altLang="zh-CN" sz="2400" dirty="0" smtClean="0">
                <a:solidFill>
                  <a:srgbClr val="403B3B"/>
                </a:solidFill>
                <a:latin typeface="Calibri" panose="020F0502020204030204"/>
              </a:rPr>
              <a:t>isclosing </a:t>
            </a:r>
            <a:r>
              <a:rPr lang="en-US" altLang="zh-CN" sz="2400" dirty="0">
                <a:solidFill>
                  <a:srgbClr val="403B3B"/>
                </a:solidFill>
                <a:latin typeface="Calibri" panose="020F0502020204030204"/>
              </a:rPr>
              <a:t>cancer risk and screening information to at-risk family </a:t>
            </a:r>
            <a:r>
              <a:rPr lang="en-US" altLang="zh-CN" sz="2400" dirty="0" smtClean="0">
                <a:solidFill>
                  <a:srgbClr val="403B3B"/>
                </a:solidFill>
                <a:latin typeface="Calibri" panose="020F0502020204030204"/>
              </a:rPr>
              <a:t>members</a:t>
            </a:r>
            <a:endParaRPr lang="en-US" sz="2400" dirty="0">
              <a:solidFill>
                <a:srgbClr val="403B3B"/>
              </a:solidFill>
              <a:latin typeface="Calibri" panose="020F0502020204030204"/>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168" y="2412073"/>
            <a:ext cx="1748235" cy="1742368"/>
          </a:xfrm>
          <a:prstGeom prst="rect">
            <a:avLst/>
          </a:prstGeom>
        </p:spPr>
      </p:pic>
      <p:sp>
        <p:nvSpPr>
          <p:cNvPr id="3" name="下箭头 2"/>
          <p:cNvSpPr/>
          <p:nvPr/>
        </p:nvSpPr>
        <p:spPr>
          <a:xfrm>
            <a:off x="2708212" y="2069244"/>
            <a:ext cx="386149" cy="2515286"/>
          </a:xfrm>
          <a:prstGeom prst="down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3">
            <a:extLst>
              <a:ext uri="{FF2B5EF4-FFF2-40B4-BE49-F238E27FC236}">
                <a16:creationId xmlns:a16="http://schemas.microsoft.com/office/drawing/2014/main" id="{0397340E-3607-6772-E341-5A3D6C7539DE}"/>
              </a:ext>
            </a:extLst>
          </p:cNvPr>
          <p:cNvSpPr txBox="1"/>
          <p:nvPr/>
        </p:nvSpPr>
        <p:spPr>
          <a:xfrm>
            <a:off x="4456447" y="2731048"/>
            <a:ext cx="6014554" cy="830997"/>
          </a:xfrm>
          <a:prstGeom prst="rect">
            <a:avLst/>
          </a:prstGeom>
          <a:noFill/>
        </p:spPr>
        <p:txBody>
          <a:bodyPr wrap="square">
            <a:spAutoFit/>
          </a:bodyPr>
          <a:lstStyle/>
          <a:p>
            <a:pPr marL="342900" indent="-342900" algn="just">
              <a:buFont typeface="Arial" panose="020B0604020202020204" pitchFamily="34" charset="0"/>
              <a:buChar char="•"/>
            </a:pPr>
            <a:r>
              <a:rPr lang="en-US" altLang="zh-CN" sz="2400" dirty="0">
                <a:solidFill>
                  <a:srgbClr val="403B3B"/>
                </a:solidFill>
                <a:latin typeface="Calibri" panose="020F0502020204030204"/>
              </a:rPr>
              <a:t>P</a:t>
            </a:r>
            <a:r>
              <a:rPr lang="en-US" altLang="zh-CN" sz="2400" dirty="0" smtClean="0">
                <a:solidFill>
                  <a:srgbClr val="403B3B"/>
                </a:solidFill>
                <a:latin typeface="Calibri" panose="020F0502020204030204"/>
              </a:rPr>
              <a:t>atients </a:t>
            </a:r>
            <a:r>
              <a:rPr lang="en-US" altLang="zh-CN" sz="2400" dirty="0">
                <a:solidFill>
                  <a:srgbClr val="403B3B"/>
                </a:solidFill>
                <a:latin typeface="Calibri" panose="020F0502020204030204"/>
              </a:rPr>
              <a:t>did not disclose their diagnosis to their family members. </a:t>
            </a:r>
            <a:endParaRPr lang="en-US" sz="2400" dirty="0">
              <a:solidFill>
                <a:srgbClr val="403B3B"/>
              </a:solidFill>
              <a:latin typeface="Calibri" panose="020F0502020204030204"/>
            </a:endParaRPr>
          </a:p>
        </p:txBody>
      </p:sp>
    </p:spTree>
    <p:extLst>
      <p:ext uri="{BB962C8B-B14F-4D97-AF65-F5344CB8AC3E}">
        <p14:creationId xmlns:p14="http://schemas.microsoft.com/office/powerpoint/2010/main" val="309754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70" y="1228301"/>
            <a:ext cx="9640928" cy="4735020"/>
          </a:xfrm>
          <a:prstGeom prst="rect">
            <a:avLst/>
          </a:prstGeom>
        </p:spPr>
      </p:pic>
      <p:sp>
        <p:nvSpPr>
          <p:cNvPr id="3" name="圆角矩形 2"/>
          <p:cNvSpPr/>
          <p:nvPr/>
        </p:nvSpPr>
        <p:spPr>
          <a:xfrm>
            <a:off x="7216346" y="2669054"/>
            <a:ext cx="2125362" cy="69197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01895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4400" b="1" u="sng" dirty="0" smtClean="0">
                <a:solidFill>
                  <a:srgbClr val="7030A0"/>
                </a:solidFill>
                <a:latin typeface="Calibri" panose="020F0502020204030204"/>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559191" y="1809576"/>
            <a:ext cx="10277685" cy="120032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1800"/>
              </a:spcAft>
              <a:buClrTx/>
              <a:buSzTx/>
              <a:buFontTx/>
              <a:buChar char="-"/>
              <a:tabLst/>
              <a:defRPr/>
            </a:pPr>
            <a:r>
              <a:rPr lang="en-US" sz="2400" dirty="0" smtClean="0">
                <a:solidFill>
                  <a:srgbClr val="403B3B"/>
                </a:solidFill>
              </a:rPr>
              <a:t>The </a:t>
            </a:r>
            <a:r>
              <a:rPr lang="en-US" sz="2400" dirty="0">
                <a:solidFill>
                  <a:srgbClr val="403B3B"/>
                </a:solidFill>
              </a:rPr>
              <a:t>possible reason is that general knowledge about cancer risk and screening strategies may be not enough to help FDRs identify some common misconceptions and make appropriate decisions. </a:t>
            </a: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171" y="4998965"/>
            <a:ext cx="3530487" cy="1278273"/>
          </a:xfrm>
          <a:prstGeom prst="rect">
            <a:avLst/>
          </a:prstGeom>
        </p:spPr>
      </p:pic>
      <p:sp>
        <p:nvSpPr>
          <p:cNvPr id="5" name="TextBox 3">
            <a:extLst>
              <a:ext uri="{FF2B5EF4-FFF2-40B4-BE49-F238E27FC236}">
                <a16:creationId xmlns:a16="http://schemas.microsoft.com/office/drawing/2014/main" id="{0397340E-3607-6772-E341-5A3D6C7539DE}"/>
              </a:ext>
            </a:extLst>
          </p:cNvPr>
          <p:cNvSpPr txBox="1"/>
          <p:nvPr/>
        </p:nvSpPr>
        <p:spPr>
          <a:xfrm>
            <a:off x="559191" y="3798636"/>
            <a:ext cx="10277685" cy="120032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dirty="0" smtClean="0">
                <a:solidFill>
                  <a:srgbClr val="403B3B"/>
                </a:solidFill>
              </a:rPr>
              <a:t>Apart </a:t>
            </a:r>
            <a:r>
              <a:rPr lang="en-US" sz="2400" dirty="0">
                <a:solidFill>
                  <a:srgbClr val="403B3B"/>
                </a:solidFill>
              </a:rPr>
              <a:t>from general </a:t>
            </a:r>
            <a:r>
              <a:rPr lang="en-US" sz="2400" dirty="0" smtClean="0">
                <a:solidFill>
                  <a:srgbClr val="403B3B"/>
                </a:solidFill>
              </a:rPr>
              <a:t>knowledge about cancer risk and screening, </a:t>
            </a:r>
            <a:r>
              <a:rPr lang="en-US" sz="2400" b="1" u="sng" dirty="0" smtClean="0">
                <a:solidFill>
                  <a:srgbClr val="403B3B"/>
                </a:solidFill>
              </a:rPr>
              <a:t>decision aids should also be provided to FDRs of CRC patients when </a:t>
            </a:r>
            <a:r>
              <a:rPr lang="en-US" sz="2400" b="1" u="sng" dirty="0">
                <a:solidFill>
                  <a:srgbClr val="403B3B"/>
                </a:solidFill>
              </a:rPr>
              <a:t>they </a:t>
            </a:r>
            <a:r>
              <a:rPr lang="en-US" sz="2400" b="1" u="sng" dirty="0" smtClean="0">
                <a:solidFill>
                  <a:srgbClr val="403B3B"/>
                </a:solidFill>
              </a:rPr>
              <a:t>were confused </a:t>
            </a:r>
            <a:r>
              <a:rPr lang="en-US" sz="2400" b="1" u="sng" dirty="0">
                <a:solidFill>
                  <a:srgbClr val="403B3B"/>
                </a:solidFill>
              </a:rPr>
              <a:t>with various screening options.  </a:t>
            </a:r>
            <a:endParaRPr kumimoji="0" lang="en-US" sz="2400" b="1" i="0" u="sng" strike="noStrike" kern="1200" cap="none" spc="0" normalizeH="0" baseline="0" noProof="0" dirty="0">
              <a:ln>
                <a:noFill/>
              </a:ln>
              <a:solidFill>
                <a:srgbClr val="403B3B"/>
              </a:solidFill>
              <a:effectLst/>
              <a:uLnTx/>
              <a:uFillTx/>
              <a:latin typeface="Calibri" panose="020F0502020204030204"/>
            </a:endParaRPr>
          </a:p>
        </p:txBody>
      </p:sp>
    </p:spTree>
    <p:extLst>
      <p:ext uri="{BB962C8B-B14F-4D97-AF65-F5344CB8AC3E}">
        <p14:creationId xmlns:p14="http://schemas.microsoft.com/office/powerpoint/2010/main" val="7603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625" y="1103598"/>
            <a:ext cx="9293325" cy="4564299"/>
          </a:xfrm>
          <a:prstGeom prst="rect">
            <a:avLst/>
          </a:prstGeom>
        </p:spPr>
      </p:pic>
      <p:sp>
        <p:nvSpPr>
          <p:cNvPr id="3" name="圆角矩形 2"/>
          <p:cNvSpPr/>
          <p:nvPr/>
        </p:nvSpPr>
        <p:spPr>
          <a:xfrm>
            <a:off x="7475833" y="3682314"/>
            <a:ext cx="2125362" cy="39541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92762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559191" y="1599512"/>
            <a:ext cx="10104690" cy="1200329"/>
          </a:xfrm>
          <a:prstGeom prst="rect">
            <a:avLst/>
          </a:prstGeom>
          <a:noFill/>
        </p:spPr>
        <p:txBody>
          <a:bodyPr wrap="square">
            <a:spAutoFit/>
          </a:bodyPr>
          <a:lstStyle/>
          <a:p>
            <a:pPr marL="342900" lvl="0" indent="-342900" algn="just">
              <a:buFontTx/>
              <a:buChar char="-"/>
            </a:pPr>
            <a:r>
              <a:rPr lang="en-US" sz="2400" dirty="0">
                <a:solidFill>
                  <a:srgbClr val="403B3B"/>
                </a:solidFill>
              </a:rPr>
              <a:t>T</a:t>
            </a:r>
            <a:r>
              <a:rPr lang="en-US" sz="2400" dirty="0" smtClean="0">
                <a:solidFill>
                  <a:srgbClr val="403B3B"/>
                </a:solidFill>
              </a:rPr>
              <a:t>hree </a:t>
            </a:r>
            <a:r>
              <a:rPr lang="en-US" sz="2400" dirty="0">
                <a:solidFill>
                  <a:srgbClr val="403B3B"/>
                </a:solidFill>
              </a:rPr>
              <a:t>qualitative studies showed that fatalism </a:t>
            </a:r>
            <a:r>
              <a:rPr lang="en-US" sz="2400" dirty="0" smtClean="0">
                <a:solidFill>
                  <a:srgbClr val="403B3B"/>
                </a:solidFill>
              </a:rPr>
              <a:t>(+) (</a:t>
            </a:r>
            <a:r>
              <a:rPr lang="en-US" sz="2400" dirty="0" err="1">
                <a:solidFill>
                  <a:srgbClr val="403B3B"/>
                </a:solidFill>
              </a:rPr>
              <a:t>Ingrand</a:t>
            </a:r>
            <a:r>
              <a:rPr lang="en-US" sz="2400" dirty="0">
                <a:solidFill>
                  <a:srgbClr val="403B3B"/>
                </a:solidFill>
              </a:rPr>
              <a:t> et al., 2008; Tan et al., 2020; Zhang et al., 2021</a:t>
            </a:r>
            <a:r>
              <a:rPr lang="en-US" sz="2400" dirty="0" smtClean="0">
                <a:solidFill>
                  <a:srgbClr val="403B3B"/>
                </a:solidFill>
              </a:rPr>
              <a:t>),</a:t>
            </a:r>
          </a:p>
          <a:p>
            <a:pPr marL="342900" lvl="0" indent="-342900" algn="just">
              <a:buFontTx/>
              <a:buChar char="-"/>
            </a:pPr>
            <a:r>
              <a:rPr lang="en-US" sz="2400" dirty="0" smtClean="0">
                <a:solidFill>
                  <a:srgbClr val="403B3B"/>
                </a:solidFill>
              </a:rPr>
              <a:t>one </a:t>
            </a:r>
            <a:r>
              <a:rPr lang="en-US" sz="2400" dirty="0">
                <a:solidFill>
                  <a:srgbClr val="403B3B"/>
                </a:solidFill>
              </a:rPr>
              <a:t>quantitative study </a:t>
            </a:r>
            <a:r>
              <a:rPr lang="en-US" sz="2400" dirty="0" smtClean="0">
                <a:solidFill>
                  <a:srgbClr val="403B3B"/>
                </a:solidFill>
              </a:rPr>
              <a:t>showed fatalism (-) (</a:t>
            </a:r>
            <a:r>
              <a:rPr lang="en-US" sz="2400" dirty="0" err="1">
                <a:solidFill>
                  <a:srgbClr val="403B3B"/>
                </a:solidFill>
              </a:rPr>
              <a:t>Taouqi</a:t>
            </a:r>
            <a:r>
              <a:rPr lang="en-US" sz="2400" dirty="0">
                <a:solidFill>
                  <a:srgbClr val="403B3B"/>
                </a:solidFill>
              </a:rPr>
              <a:t> et al., 2010). </a:t>
            </a: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p:txBody>
      </p:sp>
      <p:sp>
        <p:nvSpPr>
          <p:cNvPr id="5" name="TextBox 3">
            <a:extLst>
              <a:ext uri="{FF2B5EF4-FFF2-40B4-BE49-F238E27FC236}">
                <a16:creationId xmlns:a16="http://schemas.microsoft.com/office/drawing/2014/main" id="{0397340E-3607-6772-E341-5A3D6C7539DE}"/>
              </a:ext>
            </a:extLst>
          </p:cNvPr>
          <p:cNvSpPr txBox="1"/>
          <p:nvPr/>
        </p:nvSpPr>
        <p:spPr>
          <a:xfrm>
            <a:off x="559191" y="3593890"/>
            <a:ext cx="10104690" cy="1200329"/>
          </a:xfrm>
          <a:prstGeom prst="rect">
            <a:avLst/>
          </a:prstGeom>
          <a:noFill/>
        </p:spPr>
        <p:txBody>
          <a:bodyPr wrap="square">
            <a:spAutoFit/>
          </a:bodyPr>
          <a:lstStyle/>
          <a:p>
            <a:pPr marL="342900" lvl="0" indent="-342900" algn="just">
              <a:buFontTx/>
              <a:buChar char="-"/>
            </a:pPr>
            <a:r>
              <a:rPr lang="en-US" sz="2400" dirty="0" smtClean="0">
                <a:solidFill>
                  <a:srgbClr val="403B3B"/>
                </a:solidFill>
              </a:rPr>
              <a:t>In </a:t>
            </a:r>
            <a:r>
              <a:rPr lang="en-US" sz="2400" dirty="0">
                <a:solidFill>
                  <a:srgbClr val="403B3B"/>
                </a:solidFill>
              </a:rPr>
              <a:t>qualitative studies, </a:t>
            </a:r>
            <a:r>
              <a:rPr lang="en-US" sz="2400" b="1" dirty="0">
                <a:solidFill>
                  <a:srgbClr val="403B3B"/>
                </a:solidFill>
              </a:rPr>
              <a:t>fatalism =</a:t>
            </a:r>
            <a:r>
              <a:rPr lang="en-US" sz="2400" b="1" dirty="0" smtClean="0">
                <a:solidFill>
                  <a:srgbClr val="403B3B"/>
                </a:solidFill>
              </a:rPr>
              <a:t>occurrence </a:t>
            </a:r>
            <a:r>
              <a:rPr lang="en-US" sz="2400" b="1" dirty="0">
                <a:solidFill>
                  <a:srgbClr val="403B3B"/>
                </a:solidFill>
              </a:rPr>
              <a:t>of cancer is predestined. </a:t>
            </a:r>
            <a:endParaRPr lang="en-US" sz="2400" b="1" dirty="0" smtClean="0">
              <a:solidFill>
                <a:srgbClr val="403B3B"/>
              </a:solidFill>
            </a:endParaRPr>
          </a:p>
          <a:p>
            <a:pPr marL="342900" lvl="0" indent="-342900" algn="just">
              <a:buFontTx/>
              <a:buChar char="-"/>
            </a:pPr>
            <a:r>
              <a:rPr lang="en-US" sz="2400" dirty="0" smtClean="0">
                <a:solidFill>
                  <a:srgbClr val="403B3B"/>
                </a:solidFill>
              </a:rPr>
              <a:t>In the </a:t>
            </a:r>
            <a:r>
              <a:rPr lang="en-US" sz="2400" dirty="0">
                <a:solidFill>
                  <a:srgbClr val="403B3B"/>
                </a:solidFill>
              </a:rPr>
              <a:t>quantitative </a:t>
            </a:r>
            <a:r>
              <a:rPr lang="en-US" sz="2400" dirty="0" smtClean="0">
                <a:solidFill>
                  <a:srgbClr val="403B3B"/>
                </a:solidFill>
              </a:rPr>
              <a:t>study, </a:t>
            </a:r>
            <a:r>
              <a:rPr lang="en-US" sz="2400" b="1" dirty="0" smtClean="0">
                <a:solidFill>
                  <a:srgbClr val="403B3B"/>
                </a:solidFill>
              </a:rPr>
              <a:t>fatalism = death </a:t>
            </a:r>
            <a:r>
              <a:rPr lang="en-US" sz="2400" b="1" dirty="0">
                <a:solidFill>
                  <a:srgbClr val="403B3B"/>
                </a:solidFill>
              </a:rPr>
              <a:t>is inevitable when cancer is diagnosed </a:t>
            </a:r>
            <a:r>
              <a:rPr lang="en-US" sz="2400" dirty="0">
                <a:solidFill>
                  <a:srgbClr val="403B3B"/>
                </a:solidFill>
              </a:rPr>
              <a:t>(</a:t>
            </a:r>
            <a:r>
              <a:rPr lang="en-US" sz="2400" dirty="0" err="1">
                <a:solidFill>
                  <a:srgbClr val="403B3B"/>
                </a:solidFill>
              </a:rPr>
              <a:t>Powe</a:t>
            </a:r>
            <a:r>
              <a:rPr lang="en-US" sz="2400" dirty="0">
                <a:solidFill>
                  <a:srgbClr val="403B3B"/>
                </a:solidFill>
              </a:rPr>
              <a:t> &amp; Finnie, 2003). </a:t>
            </a: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9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6" name="TextBox 3">
            <a:extLst>
              <a:ext uri="{FF2B5EF4-FFF2-40B4-BE49-F238E27FC236}">
                <a16:creationId xmlns:a16="http://schemas.microsoft.com/office/drawing/2014/main" id="{0397340E-3607-6772-E341-5A3D6C7539DE}"/>
              </a:ext>
            </a:extLst>
          </p:cNvPr>
          <p:cNvSpPr txBox="1"/>
          <p:nvPr/>
        </p:nvSpPr>
        <p:spPr>
          <a:xfrm>
            <a:off x="1325309" y="2228033"/>
            <a:ext cx="9412712" cy="193899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smtClean="0">
                <a:ln>
                  <a:noFill/>
                </a:ln>
                <a:solidFill>
                  <a:srgbClr val="403B3B"/>
                </a:solidFill>
                <a:effectLst/>
                <a:uLnTx/>
                <a:uFillTx/>
                <a:latin typeface="Calibri" panose="020F0502020204030204"/>
                <a:ea typeface="+mn-ea"/>
                <a:cs typeface="+mn-cs"/>
              </a:rPr>
              <a:t>Thus</a:t>
            </a:r>
            <a:r>
              <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rPr>
              <a:t>, future studies are suggested to investigate the relationship between colonoscopy screening and fatalism measured with a fatalism scale focused on </a:t>
            </a:r>
            <a:r>
              <a:rPr kumimoji="0" lang="en-US" sz="2400" b="1" i="0" u="sng" strike="noStrike" kern="1200" cap="none" spc="0" normalizeH="0" baseline="0" noProof="0" dirty="0">
                <a:ln>
                  <a:noFill/>
                </a:ln>
                <a:solidFill>
                  <a:srgbClr val="403B3B"/>
                </a:solidFill>
                <a:effectLst/>
                <a:uLnTx/>
                <a:uFillTx/>
                <a:latin typeface="Calibri" panose="020F0502020204030204"/>
                <a:ea typeface="+mn-ea"/>
                <a:cs typeface="+mn-cs"/>
              </a:rPr>
              <a:t>cancer occurrence</a:t>
            </a:r>
            <a:r>
              <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rPr>
              <a:t>, such as the cancer fatalism scale developed by Shen et al. (Shen et al., 2009). </a:t>
            </a:r>
            <a:endParaRPr kumimoji="0" lang="en-US" sz="2400" b="0" i="0" u="none" strike="noStrike" kern="1200" cap="none" spc="0" normalizeH="0" baseline="0" noProof="0" dirty="0" smtClean="0">
              <a:ln>
                <a:noFill/>
              </a:ln>
              <a:solidFill>
                <a:srgbClr val="403B3B"/>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p:txBody>
      </p:sp>
      <p:sp>
        <p:nvSpPr>
          <p:cNvPr id="3" name="文本框 2"/>
          <p:cNvSpPr txBox="1"/>
          <p:nvPr/>
        </p:nvSpPr>
        <p:spPr>
          <a:xfrm>
            <a:off x="1325309" y="6261100"/>
            <a:ext cx="10071100" cy="307777"/>
          </a:xfrm>
          <a:prstGeom prst="rect">
            <a:avLst/>
          </a:prstGeom>
          <a:noFill/>
        </p:spPr>
        <p:txBody>
          <a:bodyPr wrap="square" rtlCol="0">
            <a:spAutoFit/>
          </a:bodyPr>
          <a:lstStyle/>
          <a:p>
            <a:r>
              <a:rPr lang="en-US" altLang="zh-CN" sz="1400" dirty="0" smtClean="0"/>
              <a:t>Shen et al., (</a:t>
            </a:r>
            <a:r>
              <a:rPr lang="en-US" altLang="zh-CN" sz="1400" dirty="0"/>
              <a:t>2009). The psychometric property and validation of a fatalism scale. </a:t>
            </a:r>
            <a:endParaRPr lang="zh-CN" altLang="en-US" sz="1400" dirty="0"/>
          </a:p>
        </p:txBody>
      </p:sp>
    </p:spTree>
    <p:extLst>
      <p:ext uri="{BB962C8B-B14F-4D97-AF65-F5344CB8AC3E}">
        <p14:creationId xmlns:p14="http://schemas.microsoft.com/office/powerpoint/2010/main" val="1834818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Discussion</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64" y="1099751"/>
            <a:ext cx="9947472" cy="4885575"/>
          </a:xfrm>
          <a:prstGeom prst="rect">
            <a:avLst/>
          </a:prstGeom>
        </p:spPr>
      </p:pic>
      <p:sp>
        <p:nvSpPr>
          <p:cNvPr id="7" name="圆角矩形 6"/>
          <p:cNvSpPr/>
          <p:nvPr/>
        </p:nvSpPr>
        <p:spPr>
          <a:xfrm>
            <a:off x="1297459" y="1853512"/>
            <a:ext cx="1705232" cy="50663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6453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634054" cy="769441"/>
          </a:xfrm>
          <a:prstGeom prst="rect">
            <a:avLst/>
          </a:prstGeom>
          <a:noFill/>
        </p:spPr>
        <p:txBody>
          <a:bodyPr wrap="none" rtlCol="0">
            <a:spAutoFit/>
          </a:bodyPr>
          <a:lstStyle/>
          <a:p>
            <a:r>
              <a:rPr lang="en-ID" sz="4400" b="1" u="sng" dirty="0" smtClean="0">
                <a:solidFill>
                  <a:srgbClr val="7030A0"/>
                </a:solidFill>
              </a:rPr>
              <a:t>Discussion</a:t>
            </a:r>
            <a:endParaRPr lang="en-ID" sz="4400" b="1" u="sng" dirty="0">
              <a:solidFill>
                <a:srgbClr val="7030A0"/>
              </a:solidFill>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1237103" y="1371993"/>
            <a:ext cx="8722443" cy="830997"/>
          </a:xfrm>
          <a:prstGeom prst="rect">
            <a:avLst/>
          </a:prstGeom>
          <a:noFill/>
        </p:spPr>
        <p:txBody>
          <a:bodyPr wrap="square">
            <a:spAutoFit/>
          </a:bodyPr>
          <a:lstStyle/>
          <a:p>
            <a:pPr marL="342900" indent="-342900" algn="just">
              <a:buFontTx/>
              <a:buChar char="-"/>
            </a:pPr>
            <a:r>
              <a:rPr lang="en-US" altLang="zh-CN" sz="2400" dirty="0" smtClean="0">
                <a:solidFill>
                  <a:srgbClr val="403B3B"/>
                </a:solidFill>
              </a:rPr>
              <a:t>It </a:t>
            </a:r>
            <a:r>
              <a:rPr lang="en-US" altLang="zh-CN" sz="2400" dirty="0">
                <a:solidFill>
                  <a:srgbClr val="403B3B"/>
                </a:solidFill>
              </a:rPr>
              <a:t>seems that free or partially covered colonoscopy may promote screening rates among </a:t>
            </a:r>
            <a:r>
              <a:rPr lang="en-US" altLang="zh-CN" sz="2400" dirty="0" smtClean="0">
                <a:solidFill>
                  <a:srgbClr val="403B3B"/>
                </a:solidFill>
              </a:rPr>
              <a:t>FDRs.</a:t>
            </a:r>
          </a:p>
        </p:txBody>
      </p:sp>
      <p:sp>
        <p:nvSpPr>
          <p:cNvPr id="5" name="TextBox 3">
            <a:extLst>
              <a:ext uri="{FF2B5EF4-FFF2-40B4-BE49-F238E27FC236}">
                <a16:creationId xmlns:a16="http://schemas.microsoft.com/office/drawing/2014/main" id="{0397340E-3607-6772-E341-5A3D6C7539DE}"/>
              </a:ext>
            </a:extLst>
          </p:cNvPr>
          <p:cNvSpPr txBox="1"/>
          <p:nvPr/>
        </p:nvSpPr>
        <p:spPr>
          <a:xfrm>
            <a:off x="1237103" y="2663854"/>
            <a:ext cx="8722443" cy="830997"/>
          </a:xfrm>
          <a:prstGeom prst="rect">
            <a:avLst/>
          </a:prstGeom>
          <a:noFill/>
        </p:spPr>
        <p:txBody>
          <a:bodyPr wrap="square">
            <a:spAutoFit/>
          </a:bodyPr>
          <a:lstStyle/>
          <a:p>
            <a:pPr marL="342900" indent="-342900" algn="just">
              <a:buFontTx/>
              <a:buChar char="-"/>
            </a:pPr>
            <a:r>
              <a:rPr lang="en-US" altLang="zh-CN" sz="2400" dirty="0">
                <a:solidFill>
                  <a:srgbClr val="403B3B"/>
                </a:solidFill>
              </a:rPr>
              <a:t>A</a:t>
            </a:r>
            <a:r>
              <a:rPr lang="en-US" altLang="zh-CN" sz="2400" dirty="0" smtClean="0">
                <a:solidFill>
                  <a:srgbClr val="403B3B"/>
                </a:solidFill>
              </a:rPr>
              <a:t>n </a:t>
            </a:r>
            <a:r>
              <a:rPr lang="en-US" altLang="zh-CN" sz="2400" dirty="0">
                <a:solidFill>
                  <a:srgbClr val="403B3B"/>
                </a:solidFill>
              </a:rPr>
              <a:t>extremely low screening rate was </a:t>
            </a:r>
            <a:r>
              <a:rPr lang="en-US" altLang="zh-CN" sz="2400" dirty="0" smtClean="0">
                <a:solidFill>
                  <a:srgbClr val="403B3B"/>
                </a:solidFill>
              </a:rPr>
              <a:t>still reported </a:t>
            </a:r>
            <a:r>
              <a:rPr lang="en-US" altLang="zh-CN" sz="2400" dirty="0">
                <a:solidFill>
                  <a:srgbClr val="403B3B"/>
                </a:solidFill>
              </a:rPr>
              <a:t>by Bai et al. </a:t>
            </a:r>
            <a:r>
              <a:rPr lang="en-US" altLang="zh-CN" sz="2400" dirty="0" smtClean="0">
                <a:solidFill>
                  <a:srgbClr val="403B3B"/>
                </a:solidFill>
              </a:rPr>
              <a:t>in </a:t>
            </a:r>
            <a:r>
              <a:rPr lang="en-US" altLang="zh-CN" sz="2400" dirty="0">
                <a:solidFill>
                  <a:srgbClr val="403B3B"/>
                </a:solidFill>
              </a:rPr>
              <a:t>a free-colonoscopy screening program. </a:t>
            </a:r>
            <a:endParaRPr lang="en-US" altLang="zh-CN" sz="2400" dirty="0" smtClean="0">
              <a:solidFill>
                <a:srgbClr val="403B3B"/>
              </a:solidFill>
            </a:endParaRPr>
          </a:p>
        </p:txBody>
      </p:sp>
      <p:sp>
        <p:nvSpPr>
          <p:cNvPr id="6" name="TextBox 3">
            <a:extLst>
              <a:ext uri="{FF2B5EF4-FFF2-40B4-BE49-F238E27FC236}">
                <a16:creationId xmlns:a16="http://schemas.microsoft.com/office/drawing/2014/main" id="{0397340E-3607-6772-E341-5A3D6C7539DE}"/>
              </a:ext>
            </a:extLst>
          </p:cNvPr>
          <p:cNvSpPr txBox="1"/>
          <p:nvPr/>
        </p:nvSpPr>
        <p:spPr>
          <a:xfrm>
            <a:off x="1237103" y="3955715"/>
            <a:ext cx="11299874" cy="461665"/>
          </a:xfrm>
          <a:prstGeom prst="rect">
            <a:avLst/>
          </a:prstGeom>
          <a:noFill/>
        </p:spPr>
        <p:txBody>
          <a:bodyPr wrap="square">
            <a:spAutoFit/>
          </a:bodyPr>
          <a:lstStyle/>
          <a:p>
            <a:pPr marL="342900" indent="-342900" algn="just">
              <a:buFontTx/>
              <a:buChar char="-"/>
            </a:pPr>
            <a:r>
              <a:rPr lang="en-US" altLang="zh-CN" sz="2400" dirty="0">
                <a:solidFill>
                  <a:srgbClr val="403B3B"/>
                </a:solidFill>
              </a:rPr>
              <a:t>C</a:t>
            </a:r>
            <a:r>
              <a:rPr lang="en-US" altLang="zh-CN" sz="2400" dirty="0" smtClean="0">
                <a:solidFill>
                  <a:srgbClr val="403B3B"/>
                </a:solidFill>
              </a:rPr>
              <a:t>ancer </a:t>
            </a:r>
            <a:r>
              <a:rPr lang="en-US" altLang="zh-CN" sz="2400" dirty="0">
                <a:solidFill>
                  <a:srgbClr val="403B3B"/>
                </a:solidFill>
              </a:rPr>
              <a:t>risk- and screening-related information </a:t>
            </a:r>
            <a:r>
              <a:rPr lang="en-US" altLang="zh-CN" sz="2400" dirty="0" smtClean="0">
                <a:solidFill>
                  <a:srgbClr val="403B3B"/>
                </a:solidFill>
              </a:rPr>
              <a:t>support</a:t>
            </a:r>
            <a:r>
              <a:rPr lang="en-US" altLang="zh-CN" sz="2400" dirty="0">
                <a:solidFill>
                  <a:srgbClr val="403B3B"/>
                </a:solidFill>
              </a:rPr>
              <a:t>.</a:t>
            </a:r>
            <a:endParaRPr lang="en-US" sz="2400" b="0" i="0" u="none" strike="noStrike" dirty="0">
              <a:solidFill>
                <a:srgbClr val="403B3B"/>
              </a:solidFill>
              <a:effectLst/>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491" y="4556969"/>
            <a:ext cx="2906378" cy="1708225"/>
          </a:xfrm>
          <a:prstGeom prst="rect">
            <a:avLst/>
          </a:prstGeom>
        </p:spPr>
      </p:pic>
    </p:spTree>
    <p:extLst>
      <p:ext uri="{BB962C8B-B14F-4D97-AF65-F5344CB8AC3E}">
        <p14:creationId xmlns:p14="http://schemas.microsoft.com/office/powerpoint/2010/main" val="264411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957861" cy="769441"/>
          </a:xfrm>
          <a:prstGeom prst="rect">
            <a:avLst/>
          </a:prstGeom>
          <a:noFill/>
        </p:spPr>
        <p:txBody>
          <a:bodyPr wrap="none" rtlCol="0">
            <a:spAutoFit/>
          </a:bodyPr>
          <a:lstStyle/>
          <a:p>
            <a:r>
              <a:rPr lang="en-ID" sz="4400" b="1" u="sng" dirty="0" smtClean="0">
                <a:solidFill>
                  <a:srgbClr val="7030A0"/>
                </a:solidFill>
              </a:rPr>
              <a:t>Conclusions</a:t>
            </a:r>
            <a:endParaRPr lang="en-ID" sz="4400" b="1" u="sng" dirty="0">
              <a:solidFill>
                <a:srgbClr val="7030A0"/>
              </a:solidFill>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1611397" y="1716301"/>
            <a:ext cx="9250193" cy="1569660"/>
          </a:xfrm>
          <a:prstGeom prst="rect">
            <a:avLst/>
          </a:prstGeom>
          <a:noFill/>
        </p:spPr>
        <p:txBody>
          <a:bodyPr wrap="square">
            <a:spAutoFit/>
          </a:bodyPr>
          <a:lstStyle/>
          <a:p>
            <a:pPr marL="342900" indent="-342900" algn="just">
              <a:buFontTx/>
              <a:buChar char="-"/>
            </a:pPr>
            <a:r>
              <a:rPr lang="en-US" altLang="zh-CN" sz="2400" b="1" u="sng" dirty="0" smtClean="0">
                <a:solidFill>
                  <a:srgbClr val="403B3B"/>
                </a:solidFill>
              </a:rPr>
              <a:t>The detailed classification </a:t>
            </a:r>
            <a:r>
              <a:rPr lang="en-US" altLang="zh-CN" sz="2400" dirty="0" smtClean="0">
                <a:solidFill>
                  <a:srgbClr val="403B3B"/>
                </a:solidFill>
              </a:rPr>
              <a:t>supplements the findings from previous reviews by identifying </a:t>
            </a:r>
            <a:r>
              <a:rPr lang="en-US" altLang="zh-CN" sz="2400" b="1" u="sng" dirty="0" smtClean="0">
                <a:solidFill>
                  <a:srgbClr val="403B3B"/>
                </a:solidFill>
              </a:rPr>
              <a:t>new factors and interpreting interactions </a:t>
            </a:r>
            <a:r>
              <a:rPr lang="en-US" altLang="zh-CN" sz="2400" dirty="0" smtClean="0">
                <a:solidFill>
                  <a:srgbClr val="403B3B"/>
                </a:solidFill>
              </a:rPr>
              <a:t>between factors. </a:t>
            </a:r>
            <a:endParaRPr lang="zh-CN" altLang="zh-CN" sz="2400" dirty="0" smtClean="0">
              <a:solidFill>
                <a:srgbClr val="403B3B"/>
              </a:solidFill>
            </a:endParaRPr>
          </a:p>
          <a:p>
            <a:pPr algn="just"/>
            <a:r>
              <a:rPr lang="en-US" sz="2400" dirty="0" smtClean="0">
                <a:solidFill>
                  <a:srgbClr val="403B3B"/>
                </a:solidFill>
              </a:rPr>
              <a:t> </a:t>
            </a:r>
            <a:endParaRPr lang="en-US" sz="2400" dirty="0">
              <a:solidFill>
                <a:srgbClr val="403B3B"/>
              </a:solidFill>
            </a:endParaRPr>
          </a:p>
        </p:txBody>
      </p:sp>
      <p:sp>
        <p:nvSpPr>
          <p:cNvPr id="5" name="TextBox 3">
            <a:extLst>
              <a:ext uri="{FF2B5EF4-FFF2-40B4-BE49-F238E27FC236}">
                <a16:creationId xmlns:a16="http://schemas.microsoft.com/office/drawing/2014/main" id="{0397340E-3607-6772-E341-5A3D6C7539DE}"/>
              </a:ext>
            </a:extLst>
          </p:cNvPr>
          <p:cNvSpPr txBox="1"/>
          <p:nvPr/>
        </p:nvSpPr>
        <p:spPr>
          <a:xfrm>
            <a:off x="1611397" y="3554249"/>
            <a:ext cx="9250193" cy="1938992"/>
          </a:xfrm>
          <a:prstGeom prst="rect">
            <a:avLst/>
          </a:prstGeom>
          <a:noFill/>
        </p:spPr>
        <p:txBody>
          <a:bodyPr wrap="square">
            <a:spAutoFit/>
          </a:bodyPr>
          <a:lstStyle/>
          <a:p>
            <a:pPr marL="342900" indent="-342900" algn="just">
              <a:buFontTx/>
              <a:buChar char="-"/>
            </a:pPr>
            <a:r>
              <a:rPr lang="en-US" altLang="zh-CN" sz="2400" b="1" dirty="0">
                <a:solidFill>
                  <a:srgbClr val="403B3B"/>
                </a:solidFill>
              </a:rPr>
              <a:t>F</a:t>
            </a:r>
            <a:r>
              <a:rPr lang="en-US" altLang="zh-CN" sz="2400" b="1" dirty="0" smtClean="0">
                <a:solidFill>
                  <a:srgbClr val="403B3B"/>
                </a:solidFill>
              </a:rPr>
              <a:t>amily </a:t>
            </a:r>
            <a:r>
              <a:rPr lang="en-US" altLang="zh-CN" sz="2400" b="1" dirty="0">
                <a:solidFill>
                  <a:srgbClr val="403B3B"/>
                </a:solidFill>
              </a:rPr>
              <a:t>communication-centered</a:t>
            </a:r>
            <a:r>
              <a:rPr lang="en-US" altLang="zh-CN" sz="2400" dirty="0">
                <a:solidFill>
                  <a:srgbClr val="403B3B"/>
                </a:solidFill>
              </a:rPr>
              <a:t> multilevel interventions are recommended for future CRC screening promotion programs for at-risk FDRs of CRC patients. </a:t>
            </a:r>
            <a:endParaRPr lang="en-US" altLang="zh-CN" sz="2400" dirty="0" smtClean="0">
              <a:solidFill>
                <a:srgbClr val="403B3B"/>
              </a:solidFill>
            </a:endParaRPr>
          </a:p>
          <a:p>
            <a:pPr marL="342900" indent="-342900" algn="just">
              <a:buFontTx/>
              <a:buChar char="-"/>
            </a:pPr>
            <a:endParaRPr lang="zh-CN" altLang="zh-CN" sz="2400" dirty="0">
              <a:solidFill>
                <a:srgbClr val="403B3B"/>
              </a:solidFill>
            </a:endParaRPr>
          </a:p>
          <a:p>
            <a:pPr marL="342900" indent="-342900" algn="just">
              <a:buFontTx/>
              <a:buChar char="-"/>
            </a:pPr>
            <a:r>
              <a:rPr lang="en-US" sz="2400" dirty="0">
                <a:solidFill>
                  <a:srgbClr val="403B3B"/>
                </a:solidFill>
              </a:rPr>
              <a:t> </a:t>
            </a:r>
          </a:p>
        </p:txBody>
      </p:sp>
    </p:spTree>
    <p:extLst>
      <p:ext uri="{BB962C8B-B14F-4D97-AF65-F5344CB8AC3E}">
        <p14:creationId xmlns:p14="http://schemas.microsoft.com/office/powerpoint/2010/main" val="275716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95786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Conclusions</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2010932" y="3057843"/>
            <a:ext cx="8047468" cy="2308324"/>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altLang="zh-CN" sz="2400" b="0" i="0" u="none" strike="noStrike" kern="1200" cap="none" spc="0" normalizeH="0" baseline="0" noProof="0" dirty="0" smtClean="0">
                <a:ln>
                  <a:noFill/>
                </a:ln>
                <a:solidFill>
                  <a:srgbClr val="403B3B"/>
                </a:solidFill>
                <a:effectLst/>
                <a:uLnTx/>
                <a:uFillTx/>
                <a:latin typeface="Calibri" panose="020F0502020204030204"/>
                <a:ea typeface="等线" panose="02010600030101010101" pitchFamily="2" charset="-122"/>
                <a:cs typeface="+mn-cs"/>
              </a:rPr>
              <a:t>Future </a:t>
            </a:r>
            <a:r>
              <a:rPr kumimoji="0" lang="en-US" altLang="zh-CN" sz="2400" b="0" i="0" u="none" strike="noStrike" kern="1200" cap="none" spc="0" normalizeH="0" baseline="0" noProof="0" dirty="0">
                <a:ln>
                  <a:noFill/>
                </a:ln>
                <a:solidFill>
                  <a:srgbClr val="403B3B"/>
                </a:solidFill>
                <a:effectLst/>
                <a:uLnTx/>
                <a:uFillTx/>
                <a:latin typeface="Calibri" panose="020F0502020204030204"/>
                <a:ea typeface="等线" panose="02010600030101010101" pitchFamily="2" charset="-122"/>
                <a:cs typeface="+mn-cs"/>
              </a:rPr>
              <a:t>studies are suggested to </a:t>
            </a:r>
            <a:r>
              <a:rPr kumimoji="0" lang="en-US" altLang="zh-CN" sz="2400" b="1" i="0" u="none" strike="noStrike" kern="1200" cap="none" spc="0" normalizeH="0" baseline="0" noProof="0" dirty="0">
                <a:ln>
                  <a:noFill/>
                </a:ln>
                <a:solidFill>
                  <a:srgbClr val="403B3B"/>
                </a:solidFill>
                <a:effectLst/>
                <a:uLnTx/>
                <a:uFillTx/>
                <a:latin typeface="Calibri" panose="020F0502020204030204"/>
                <a:ea typeface="等线" panose="02010600030101010101" pitchFamily="2" charset="-122"/>
                <a:cs typeface="+mn-cs"/>
              </a:rPr>
              <a:t>define fatalism </a:t>
            </a:r>
            <a:r>
              <a:rPr kumimoji="0" lang="en-US" altLang="zh-CN" sz="2400" b="1" i="0" u="sng" strike="noStrike" kern="1200" cap="none" spc="0" normalizeH="0" baseline="0" noProof="0" dirty="0">
                <a:ln>
                  <a:noFill/>
                </a:ln>
                <a:solidFill>
                  <a:srgbClr val="403B3B"/>
                </a:solidFill>
                <a:effectLst/>
                <a:uLnTx/>
                <a:uFillTx/>
                <a:latin typeface="Calibri" panose="020F0502020204030204"/>
                <a:ea typeface="等线" panose="02010600030101010101" pitchFamily="2" charset="-122"/>
                <a:cs typeface="+mn-cs"/>
              </a:rPr>
              <a:t>from the aspect of the occurrence of </a:t>
            </a:r>
            <a:r>
              <a:rPr kumimoji="0" lang="en-US" altLang="zh-CN" sz="2400" b="1" i="0" u="sng" strike="noStrike" kern="1200" cap="none" spc="0" normalizeH="0" baseline="0" noProof="0" dirty="0" smtClean="0">
                <a:ln>
                  <a:noFill/>
                </a:ln>
                <a:solidFill>
                  <a:srgbClr val="403B3B"/>
                </a:solidFill>
                <a:effectLst/>
                <a:uLnTx/>
                <a:uFillTx/>
                <a:latin typeface="Calibri" panose="020F0502020204030204"/>
                <a:ea typeface="等线" panose="02010600030101010101" pitchFamily="2" charset="-122"/>
              </a:rPr>
              <a:t>cancer</a:t>
            </a:r>
            <a:r>
              <a:rPr lang="en-US" altLang="zh-CN" sz="2400" dirty="0" smtClean="0">
                <a:solidFill>
                  <a:srgbClr val="403B3B"/>
                </a:solidFill>
                <a:latin typeface="Calibri" panose="020F0502020204030204"/>
                <a:ea typeface="等线" panose="02010600030101010101" pitchFamily="2" charset="-122"/>
              </a:rPr>
              <a:t>, </a:t>
            </a:r>
            <a:r>
              <a:rPr kumimoji="0" lang="en-US" altLang="zh-CN" sz="2400" i="0" strike="noStrike" kern="1200" cap="none" spc="0" normalizeH="0" baseline="0" noProof="0" dirty="0" smtClean="0">
                <a:ln>
                  <a:noFill/>
                </a:ln>
                <a:solidFill>
                  <a:srgbClr val="403B3B"/>
                </a:solidFill>
                <a:effectLst/>
                <a:uLnTx/>
                <a:uFillTx/>
                <a:latin typeface="Calibri" panose="020F0502020204030204"/>
                <a:ea typeface="等线" panose="02010600030101010101" pitchFamily="2" charset="-122"/>
              </a:rPr>
              <a:t>using</a:t>
            </a:r>
            <a:r>
              <a:rPr kumimoji="0" lang="en-US" altLang="zh-CN" sz="2400" b="0" i="0" u="none" strike="noStrike" kern="1200" cap="none" spc="0" normalizeH="0" baseline="0" noProof="0" dirty="0" smtClean="0">
                <a:ln>
                  <a:noFill/>
                </a:ln>
                <a:solidFill>
                  <a:srgbClr val="403B3B"/>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srgbClr val="403B3B"/>
                </a:solidFill>
                <a:effectLst/>
                <a:uLnTx/>
                <a:uFillTx/>
                <a:latin typeface="Calibri" panose="020F0502020204030204"/>
                <a:ea typeface="等线" panose="02010600030101010101" pitchFamily="2" charset="-122"/>
                <a:cs typeface="+mn-cs"/>
              </a:rPr>
              <a:t>the instrument of the cancer fatalism scale developed by Shen et al. (Shen et al., 2009)</a:t>
            </a:r>
            <a:endParaRPr kumimoji="0" lang="zh-CN" altLang="zh-CN" sz="2400" b="0" i="0" u="none" strike="noStrike" kern="1200" cap="none" spc="0" normalizeH="0" baseline="0" noProof="0" dirty="0">
              <a:ln>
                <a:noFill/>
              </a:ln>
              <a:solidFill>
                <a:srgbClr val="403B3B"/>
              </a:solidFill>
              <a:effectLst/>
              <a:uLnTx/>
              <a:uFillTx/>
              <a:latin typeface="Calibri" panose="020F0502020204030204"/>
              <a:ea typeface="等线" panose="02010600030101010101" pitchFamily="2" charset="-122"/>
              <a:cs typeface="+mn-cs"/>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zh-CN" altLang="zh-CN" sz="2400" b="0" i="0" u="none" strike="noStrike" kern="1200" cap="none" spc="0" normalizeH="0" baseline="0" noProof="0" dirty="0">
              <a:ln>
                <a:noFill/>
              </a:ln>
              <a:solidFill>
                <a:srgbClr val="403B3B"/>
              </a:solidFill>
              <a:effectLst/>
              <a:uLnTx/>
              <a:uFillTx/>
              <a:latin typeface="Calibri" panose="020F0502020204030204"/>
              <a:ea typeface="等线" panose="02010600030101010101" pitchFamily="2" charset="-122"/>
              <a:cs typeface="+mn-cs"/>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rPr>
              <a:t> </a:t>
            </a:r>
          </a:p>
        </p:txBody>
      </p:sp>
      <p:sp>
        <p:nvSpPr>
          <p:cNvPr id="5" name="TextBox 3">
            <a:extLst>
              <a:ext uri="{FF2B5EF4-FFF2-40B4-BE49-F238E27FC236}">
                <a16:creationId xmlns:a16="http://schemas.microsoft.com/office/drawing/2014/main" id="{0397340E-3607-6772-E341-5A3D6C7539DE}"/>
              </a:ext>
            </a:extLst>
          </p:cNvPr>
          <p:cNvSpPr txBox="1"/>
          <p:nvPr/>
        </p:nvSpPr>
        <p:spPr>
          <a:xfrm>
            <a:off x="2010932" y="1696013"/>
            <a:ext cx="7763263" cy="120032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altLang="zh-CN" sz="2400" b="1" dirty="0">
                <a:solidFill>
                  <a:srgbClr val="403B3B"/>
                </a:solidFill>
                <a:latin typeface="Calibri" panose="020F0502020204030204"/>
                <a:ea typeface="等线" panose="02010600030101010101" pitchFamily="2" charset="-122"/>
              </a:rPr>
              <a:t>D</a:t>
            </a:r>
            <a:r>
              <a:rPr kumimoji="0" lang="en-US" altLang="zh-CN" sz="2400" b="1" i="0" u="none" strike="noStrike" kern="1200" cap="none" spc="0" normalizeH="0" baseline="0" noProof="0" dirty="0" err="1" smtClean="0">
                <a:ln>
                  <a:noFill/>
                </a:ln>
                <a:solidFill>
                  <a:srgbClr val="403B3B"/>
                </a:solidFill>
                <a:effectLst/>
                <a:uLnTx/>
                <a:uFillTx/>
                <a:latin typeface="Calibri" panose="020F0502020204030204"/>
                <a:ea typeface="等线" panose="02010600030101010101" pitchFamily="2" charset="-122"/>
                <a:cs typeface="+mn-cs"/>
              </a:rPr>
              <a:t>ecision</a:t>
            </a:r>
            <a:r>
              <a:rPr kumimoji="0" lang="en-US" altLang="zh-CN" sz="2400" b="1" i="0" u="none" strike="noStrike" kern="1200" cap="none" spc="0" normalizeH="0" baseline="0" noProof="0" dirty="0" smtClean="0">
                <a:ln>
                  <a:noFill/>
                </a:ln>
                <a:solidFill>
                  <a:srgbClr val="403B3B"/>
                </a:solidFill>
                <a:effectLst/>
                <a:uLnTx/>
                <a:uFillTx/>
                <a:latin typeface="Calibri" panose="020F0502020204030204"/>
                <a:ea typeface="等线" panose="02010600030101010101" pitchFamily="2" charset="-122"/>
                <a:cs typeface="+mn-cs"/>
              </a:rPr>
              <a:t> </a:t>
            </a:r>
            <a:r>
              <a:rPr kumimoji="0" lang="en-US" altLang="zh-CN" sz="2400" b="1" i="0" u="none" strike="noStrike" kern="1200" cap="none" spc="0" normalizeH="0" baseline="0" noProof="0" dirty="0">
                <a:ln>
                  <a:noFill/>
                </a:ln>
                <a:solidFill>
                  <a:srgbClr val="403B3B"/>
                </a:solidFill>
                <a:effectLst/>
                <a:uLnTx/>
                <a:uFillTx/>
                <a:latin typeface="Calibri" panose="020F0502020204030204"/>
                <a:ea typeface="等线" panose="02010600030101010101" pitchFamily="2" charset="-122"/>
                <a:cs typeface="+mn-cs"/>
              </a:rPr>
              <a:t>aids </a:t>
            </a:r>
            <a:r>
              <a:rPr kumimoji="0" lang="en-US" altLang="zh-CN" sz="2400" b="0" i="0" u="none" strike="noStrike" kern="1200" cap="none" spc="0" normalizeH="0" baseline="0" noProof="0" dirty="0">
                <a:ln>
                  <a:noFill/>
                </a:ln>
                <a:solidFill>
                  <a:srgbClr val="403B3B"/>
                </a:solidFill>
                <a:effectLst/>
                <a:uLnTx/>
                <a:uFillTx/>
                <a:latin typeface="Calibri" panose="020F0502020204030204"/>
                <a:ea typeface="等线" panose="02010600030101010101" pitchFamily="2" charset="-122"/>
                <a:cs typeface="+mn-cs"/>
              </a:rPr>
              <a:t>are recommended for FDRs of CRC patients with confusion about multiple options.</a:t>
            </a:r>
            <a:endParaRPr kumimoji="0" lang="zh-CN" altLang="zh-CN" sz="2400" b="0" i="0" u="none" strike="noStrike" kern="1200" cap="none" spc="0" normalizeH="0" baseline="0" noProof="0" dirty="0">
              <a:ln>
                <a:noFill/>
              </a:ln>
              <a:solidFill>
                <a:srgbClr val="403B3B"/>
              </a:solidFill>
              <a:effectLst/>
              <a:uLnTx/>
              <a:uFillTx/>
              <a:latin typeface="Calibri" panose="020F0502020204030204"/>
              <a:ea typeface="等线" panose="02010600030101010101" pitchFamily="2" charset="-122"/>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403B3B"/>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srgbClr val="403B3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22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3106043"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dirty="0" smtClean="0">
                <a:ln>
                  <a:noFill/>
                </a:ln>
                <a:solidFill>
                  <a:srgbClr val="7030A0"/>
                </a:solidFill>
                <a:effectLst/>
                <a:uLnTx/>
                <a:uFillTx/>
                <a:latin typeface="Calibri" panose="020F0502020204030204"/>
                <a:ea typeface="等线" panose="02010600030101010101" pitchFamily="2" charset="-122"/>
                <a:cs typeface="+mn-cs"/>
              </a:rPr>
              <a:t>Introduction</a:t>
            </a:r>
            <a:endParaRPr kumimoji="0" lang="en-US" altLang="zh-CN" sz="4400" b="1" i="0" u="sng" strike="noStrike" kern="1200" cap="none" spc="0" normalizeH="0" baseline="0" noProof="0" dirty="0">
              <a:ln>
                <a:noFill/>
              </a:ln>
              <a:solidFill>
                <a:srgbClr val="7030A0"/>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313" y="2011069"/>
            <a:ext cx="2477387" cy="2080302"/>
          </a:xfrm>
          <a:prstGeom prst="rect">
            <a:avLst/>
          </a:prstGeom>
        </p:spPr>
      </p:pic>
      <p:sp>
        <p:nvSpPr>
          <p:cNvPr id="9" name="文本框 8"/>
          <p:cNvSpPr txBox="1"/>
          <p:nvPr/>
        </p:nvSpPr>
        <p:spPr>
          <a:xfrm>
            <a:off x="1837038" y="4652472"/>
            <a:ext cx="3019228" cy="461665"/>
          </a:xfrm>
          <a:prstGeom prst="rect">
            <a:avLst/>
          </a:prstGeom>
          <a:noFill/>
        </p:spPr>
        <p:txBody>
          <a:bodyPr wrap="square" rtlCol="0">
            <a:spAutoFit/>
          </a:bodyPr>
          <a:lstStyle/>
          <a:p>
            <a:r>
              <a:rPr lang="en-US" altLang="zh-CN" sz="2400" dirty="0" smtClean="0">
                <a:cs typeface="Arial" panose="020B0604020202020204" pitchFamily="34" charset="0"/>
              </a:rPr>
              <a:t>Colonoscopy </a:t>
            </a:r>
            <a:endParaRPr lang="zh-CN" altLang="en-US" sz="2400" dirty="0">
              <a:cs typeface="Arial" panose="020B0604020202020204" pitchFamily="34" charset="0"/>
            </a:endParaRPr>
          </a:p>
        </p:txBody>
      </p:sp>
      <p:sp>
        <p:nvSpPr>
          <p:cNvPr id="11" name="TextBox 3">
            <a:extLst>
              <a:ext uri="{FF2B5EF4-FFF2-40B4-BE49-F238E27FC236}">
                <a16:creationId xmlns:a16="http://schemas.microsoft.com/office/drawing/2014/main" id="{0397340E-3607-6772-E341-5A3D6C7539DE}"/>
              </a:ext>
            </a:extLst>
          </p:cNvPr>
          <p:cNvSpPr txBox="1"/>
          <p:nvPr/>
        </p:nvSpPr>
        <p:spPr>
          <a:xfrm>
            <a:off x="4411423" y="2097877"/>
            <a:ext cx="6042393" cy="3000821"/>
          </a:xfrm>
          <a:prstGeom prst="rect">
            <a:avLst/>
          </a:prstGeom>
          <a:noFill/>
        </p:spPr>
        <p:txBody>
          <a:bodyPr wrap="square">
            <a:spAutoFit/>
          </a:bodyPr>
          <a:lstStyle/>
          <a:p>
            <a:pPr marL="342900" indent="-342900" algn="just">
              <a:spcAft>
                <a:spcPts val="1800"/>
              </a:spcAft>
              <a:buFontTx/>
              <a:buChar char="-"/>
              <a:defRPr/>
            </a:pPr>
            <a:r>
              <a:rPr lang="en-US" altLang="zh-CN" sz="2400" b="1" dirty="0" smtClean="0">
                <a:cs typeface="Arial" panose="020B0604020202020204" pitchFamily="34" charset="0"/>
              </a:rPr>
              <a:t>looking</a:t>
            </a:r>
            <a:r>
              <a:rPr lang="en-US" altLang="zh-CN" sz="2400" dirty="0" smtClean="0">
                <a:cs typeface="Arial" panose="020B0604020202020204" pitchFamily="34" charset="0"/>
              </a:rPr>
              <a:t> </a:t>
            </a:r>
            <a:r>
              <a:rPr lang="en-US" altLang="zh-CN" sz="2400" dirty="0">
                <a:cs typeface="Arial" panose="020B0604020202020204" pitchFamily="34" charset="0"/>
              </a:rPr>
              <a:t>at the inside of the colon and </a:t>
            </a:r>
            <a:r>
              <a:rPr lang="en-US" altLang="zh-CN" sz="2400" dirty="0" smtClean="0">
                <a:cs typeface="Arial" panose="020B0604020202020204" pitchFamily="34" charset="0"/>
              </a:rPr>
              <a:t>rectum</a:t>
            </a:r>
          </a:p>
          <a:p>
            <a:pPr marL="342900" indent="-342900" algn="just">
              <a:spcAft>
                <a:spcPts val="1800"/>
              </a:spcAft>
              <a:buFontTx/>
              <a:buChar char="-"/>
              <a:defRPr/>
            </a:pPr>
            <a:r>
              <a:rPr lang="en-US" altLang="zh-CN" sz="2400" b="1" dirty="0"/>
              <a:t>removing</a:t>
            </a:r>
            <a:r>
              <a:rPr lang="en-US" altLang="zh-CN" sz="2400" dirty="0"/>
              <a:t> adenomatous polyps and the precursors of CRC </a:t>
            </a:r>
            <a:r>
              <a:rPr lang="en-US" altLang="zh-CN" sz="2400" b="1" dirty="0"/>
              <a:t>at the same time </a:t>
            </a:r>
            <a:endParaRPr lang="en-US" altLang="zh-CN" sz="2400" b="1" dirty="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1800"/>
              </a:spcAft>
              <a:buClrTx/>
              <a:buSzTx/>
              <a:buFontTx/>
              <a:buChar char="-"/>
              <a:tabLst/>
              <a:defRPr/>
            </a:pPr>
            <a:endParaRPr lang="zh-CN" altLang="zh-CN" sz="2400" dirty="0" smtClean="0">
              <a:latin typeface="Calibri" panose="020F0502020204030204"/>
              <a:ea typeface="等线" panose="02010600030101010101" pitchFamily="2" charset="-122"/>
            </a:endParaRP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en-US" sz="2400" b="0" i="0" u="none" strike="noStrike" kern="1200" cap="none" spc="0" normalizeH="0" baseline="0" noProof="0" dirty="0" smtClean="0">
                <a:ln>
                  <a:noFill/>
                </a:ln>
                <a:solidFill>
                  <a:srgbClr val="403B3B"/>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dirty="0">
              <a:ln>
                <a:noFill/>
              </a:ln>
              <a:solidFill>
                <a:srgbClr val="403B3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087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3659047" y="107941"/>
            <a:ext cx="5958298" cy="769441"/>
          </a:xfrm>
          <a:prstGeom prst="rect">
            <a:avLst/>
          </a:prstGeom>
          <a:noFill/>
        </p:spPr>
        <p:txBody>
          <a:bodyPr wrap="none" rtlCol="0">
            <a:spAutoFit/>
          </a:bodyPr>
          <a:lstStyle/>
          <a:p>
            <a:r>
              <a:rPr lang="en-ID" sz="4400" b="1" u="sng" dirty="0" smtClean="0">
                <a:solidFill>
                  <a:srgbClr val="7030A0"/>
                </a:solidFill>
              </a:rPr>
              <a:t>Strength and limitations</a:t>
            </a:r>
            <a:endParaRPr lang="en-ID" sz="4400" b="1" u="sng" dirty="0">
              <a:solidFill>
                <a:srgbClr val="7030A0"/>
              </a:solidFill>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2528746" y="1054779"/>
            <a:ext cx="7907635" cy="2062103"/>
          </a:xfrm>
          <a:prstGeom prst="rect">
            <a:avLst/>
          </a:prstGeom>
          <a:noFill/>
        </p:spPr>
        <p:txBody>
          <a:bodyPr wrap="square">
            <a:spAutoFit/>
          </a:bodyPr>
          <a:lstStyle/>
          <a:p>
            <a:pPr algn="just"/>
            <a:endParaRPr lang="en-US" sz="3200" b="1" dirty="0">
              <a:solidFill>
                <a:srgbClr val="7030A0"/>
              </a:solidFill>
            </a:endParaRPr>
          </a:p>
          <a:p>
            <a:pPr marL="342900" indent="-342900" algn="just">
              <a:buFontTx/>
              <a:buChar char="-"/>
            </a:pPr>
            <a:r>
              <a:rPr lang="en-US" altLang="zh-CN" sz="2400" dirty="0">
                <a:solidFill>
                  <a:srgbClr val="403B3B"/>
                </a:solidFill>
              </a:rPr>
              <a:t>This review only concentrated on FDRs and their colonoscopy screening behavior. </a:t>
            </a:r>
          </a:p>
          <a:p>
            <a:pPr marL="342900" indent="-342900" algn="just">
              <a:spcAft>
                <a:spcPts val="2400"/>
              </a:spcAft>
              <a:buFontTx/>
              <a:buChar char="-"/>
            </a:pPr>
            <a:r>
              <a:rPr lang="en-US" altLang="zh-CN" sz="2400" dirty="0">
                <a:solidFill>
                  <a:srgbClr val="403B3B"/>
                </a:solidFill>
              </a:rPr>
              <a:t>Secondly, both qualitative and quantitative studies were included in this review. </a:t>
            </a:r>
            <a:r>
              <a:rPr lang="en-US" sz="2400" dirty="0">
                <a:solidFill>
                  <a:srgbClr val="403B3B"/>
                </a:solidFill>
              </a:rPr>
              <a:t> </a:t>
            </a:r>
          </a:p>
        </p:txBody>
      </p:sp>
      <p:sp>
        <p:nvSpPr>
          <p:cNvPr id="5" name="TextBox 3">
            <a:extLst>
              <a:ext uri="{FF2B5EF4-FFF2-40B4-BE49-F238E27FC236}">
                <a16:creationId xmlns:a16="http://schemas.microsoft.com/office/drawing/2014/main" id="{0397340E-3607-6772-E341-5A3D6C7539DE}"/>
              </a:ext>
            </a:extLst>
          </p:cNvPr>
          <p:cNvSpPr txBox="1"/>
          <p:nvPr/>
        </p:nvSpPr>
        <p:spPr>
          <a:xfrm>
            <a:off x="701280" y="3642332"/>
            <a:ext cx="8133801" cy="1200329"/>
          </a:xfrm>
          <a:prstGeom prst="rect">
            <a:avLst/>
          </a:prstGeom>
          <a:noFill/>
        </p:spPr>
        <p:txBody>
          <a:bodyPr wrap="square">
            <a:spAutoFit/>
          </a:bodyPr>
          <a:lstStyle/>
          <a:p>
            <a:pPr marL="342900" indent="-342900" algn="just">
              <a:buFontTx/>
              <a:buChar char="-"/>
            </a:pPr>
            <a:r>
              <a:rPr lang="en-US" altLang="zh-CN" sz="2400" dirty="0">
                <a:solidFill>
                  <a:srgbClr val="403B3B"/>
                </a:solidFill>
              </a:rPr>
              <a:t>W</a:t>
            </a:r>
            <a:r>
              <a:rPr lang="en-US" altLang="zh-CN" sz="2400" dirty="0" smtClean="0">
                <a:solidFill>
                  <a:srgbClr val="403B3B"/>
                </a:solidFill>
              </a:rPr>
              <a:t>e </a:t>
            </a:r>
            <a:r>
              <a:rPr lang="en-US" altLang="zh-CN" sz="2400" dirty="0">
                <a:solidFill>
                  <a:srgbClr val="403B3B"/>
                </a:solidFill>
              </a:rPr>
              <a:t>did not include gray </a:t>
            </a:r>
            <a:r>
              <a:rPr lang="en-US" altLang="zh-CN" sz="2400" dirty="0" smtClean="0">
                <a:solidFill>
                  <a:srgbClr val="403B3B"/>
                </a:solidFill>
              </a:rPr>
              <a:t>literature. </a:t>
            </a:r>
            <a:endParaRPr lang="en-US" altLang="zh-CN" sz="2400" dirty="0">
              <a:solidFill>
                <a:srgbClr val="403B3B"/>
              </a:solidFill>
            </a:endParaRPr>
          </a:p>
          <a:p>
            <a:pPr marL="342900" indent="-342900" algn="just">
              <a:buFontTx/>
              <a:buChar char="-"/>
            </a:pPr>
            <a:r>
              <a:rPr lang="en-US" altLang="zh-CN" sz="2400" dirty="0">
                <a:solidFill>
                  <a:srgbClr val="403B3B"/>
                </a:solidFill>
              </a:rPr>
              <a:t>W</a:t>
            </a:r>
            <a:r>
              <a:rPr lang="en-US" altLang="zh-CN" sz="2400" dirty="0" smtClean="0">
                <a:solidFill>
                  <a:srgbClr val="403B3B"/>
                </a:solidFill>
              </a:rPr>
              <a:t>e </a:t>
            </a:r>
            <a:r>
              <a:rPr lang="en-US" altLang="zh-CN" sz="2400" dirty="0">
                <a:solidFill>
                  <a:srgbClr val="403B3B"/>
                </a:solidFill>
              </a:rPr>
              <a:t>excluded some studies that explored factors of both colonoscopy and other stool </a:t>
            </a:r>
            <a:r>
              <a:rPr lang="en-US" altLang="zh-CN" sz="2400" dirty="0" smtClean="0">
                <a:solidFill>
                  <a:srgbClr val="403B3B"/>
                </a:solidFill>
              </a:rPr>
              <a:t>tests.</a:t>
            </a:r>
            <a:r>
              <a:rPr lang="en-US" sz="2400" dirty="0" smtClean="0">
                <a:solidFill>
                  <a:srgbClr val="403B3B"/>
                </a:solidFill>
              </a:rPr>
              <a:t> </a:t>
            </a:r>
            <a:endParaRPr lang="en-US" sz="2400" dirty="0">
              <a:solidFill>
                <a:srgbClr val="403B3B"/>
              </a:solidFill>
            </a:endParaRPr>
          </a:p>
        </p:txBody>
      </p:sp>
      <p:pic>
        <p:nvPicPr>
          <p:cNvPr id="3" name="图片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29722" y="3642332"/>
            <a:ext cx="1579927" cy="1041212"/>
          </a:xfrm>
          <a:prstGeom prst="rect">
            <a:avLst/>
          </a:prstGeom>
        </p:spPr>
      </p:pic>
      <p:pic>
        <p:nvPicPr>
          <p:cNvPr id="6" name="图片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0100" y="1763606"/>
            <a:ext cx="1583357" cy="1048010"/>
          </a:xfrm>
          <a:prstGeom prst="rect">
            <a:avLst/>
          </a:prstGeom>
        </p:spPr>
      </p:pic>
    </p:spTree>
    <p:extLst>
      <p:ext uri="{BB962C8B-B14F-4D97-AF65-F5344CB8AC3E}">
        <p14:creationId xmlns:p14="http://schemas.microsoft.com/office/powerpoint/2010/main" val="16117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749663" cy="769441"/>
          </a:xfrm>
          <a:prstGeom prst="rect">
            <a:avLst/>
          </a:prstGeom>
          <a:noFill/>
        </p:spPr>
        <p:txBody>
          <a:bodyPr wrap="none" rtlCol="0">
            <a:spAutoFit/>
          </a:bodyPr>
          <a:lstStyle/>
          <a:p>
            <a:r>
              <a:rPr lang="en-ID" sz="4400" b="1" u="sng" dirty="0" smtClean="0">
                <a:solidFill>
                  <a:srgbClr val="7030A0"/>
                </a:solidFill>
              </a:rPr>
              <a:t>References</a:t>
            </a:r>
            <a:endParaRPr lang="en-ID" sz="4400" b="1" u="sng" dirty="0">
              <a:solidFill>
                <a:srgbClr val="7030A0"/>
              </a:solidFill>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509495" y="954542"/>
            <a:ext cx="11299874" cy="4770537"/>
          </a:xfrm>
          <a:prstGeom prst="rect">
            <a:avLst/>
          </a:prstGeom>
          <a:noFill/>
        </p:spPr>
        <p:txBody>
          <a:bodyPr wrap="square">
            <a:spAutoFit/>
          </a:bodyPr>
          <a:lstStyle/>
          <a:p>
            <a:pPr algn="just"/>
            <a:r>
              <a:rPr lang="en-US" sz="1600" b="0" i="0" u="none" strike="noStrike" dirty="0" smtClean="0">
                <a:solidFill>
                  <a:srgbClr val="403B3B"/>
                </a:solidFill>
                <a:effectLst/>
              </a:rPr>
              <a:t>-</a:t>
            </a:r>
            <a:r>
              <a:rPr lang="en-US" sz="1600" dirty="0" err="1" smtClean="0">
                <a:solidFill>
                  <a:srgbClr val="403B3B"/>
                </a:solidFill>
              </a:rPr>
              <a:t>Adakan</a:t>
            </a:r>
            <a:r>
              <a:rPr lang="en-US" sz="1600" dirty="0">
                <a:solidFill>
                  <a:srgbClr val="403B3B"/>
                </a:solidFill>
              </a:rPr>
              <a:t>, Y., </a:t>
            </a:r>
            <a:r>
              <a:rPr lang="en-US" sz="1600" dirty="0" err="1">
                <a:solidFill>
                  <a:srgbClr val="403B3B"/>
                </a:solidFill>
              </a:rPr>
              <a:t>Taskoparan</a:t>
            </a:r>
            <a:r>
              <a:rPr lang="en-US" sz="1600" dirty="0">
                <a:solidFill>
                  <a:srgbClr val="403B3B"/>
                </a:solidFill>
              </a:rPr>
              <a:t>, M., </a:t>
            </a:r>
            <a:r>
              <a:rPr lang="en-US" sz="1600" dirty="0" err="1">
                <a:solidFill>
                  <a:srgbClr val="403B3B"/>
                </a:solidFill>
              </a:rPr>
              <a:t>Cekin</a:t>
            </a:r>
            <a:r>
              <a:rPr lang="en-US" sz="1600" dirty="0">
                <a:solidFill>
                  <a:srgbClr val="403B3B"/>
                </a:solidFill>
              </a:rPr>
              <a:t>, A. H., </a:t>
            </a:r>
            <a:r>
              <a:rPr lang="en-US" sz="1600" dirty="0" err="1">
                <a:solidFill>
                  <a:srgbClr val="403B3B"/>
                </a:solidFill>
              </a:rPr>
              <a:t>Duman</a:t>
            </a:r>
            <a:r>
              <a:rPr lang="en-US" sz="1600" dirty="0">
                <a:solidFill>
                  <a:srgbClr val="403B3B"/>
                </a:solidFill>
              </a:rPr>
              <a:t>, A., </a:t>
            </a:r>
            <a:r>
              <a:rPr lang="en-US" sz="1600" dirty="0" err="1">
                <a:solidFill>
                  <a:srgbClr val="403B3B"/>
                </a:solidFill>
              </a:rPr>
              <a:t>Harmandar</a:t>
            </a:r>
            <a:r>
              <a:rPr lang="en-US" sz="1600" dirty="0">
                <a:solidFill>
                  <a:srgbClr val="403B3B"/>
                </a:solidFill>
              </a:rPr>
              <a:t>, F., </a:t>
            </a:r>
            <a:r>
              <a:rPr lang="en-US" sz="1600" dirty="0" err="1">
                <a:solidFill>
                  <a:srgbClr val="403B3B"/>
                </a:solidFill>
              </a:rPr>
              <a:t>Taskin</a:t>
            </a:r>
            <a:r>
              <a:rPr lang="en-US" sz="1600" dirty="0">
                <a:solidFill>
                  <a:srgbClr val="403B3B"/>
                </a:solidFill>
              </a:rPr>
              <a:t>, V., Yilmaz, U., &amp; </a:t>
            </a:r>
            <a:r>
              <a:rPr lang="en-US" sz="1600" dirty="0" err="1">
                <a:solidFill>
                  <a:srgbClr val="403B3B"/>
                </a:solidFill>
              </a:rPr>
              <a:t>Yesil</a:t>
            </a:r>
            <a:r>
              <a:rPr lang="en-US" sz="1600" dirty="0">
                <a:solidFill>
                  <a:srgbClr val="403B3B"/>
                </a:solidFill>
              </a:rPr>
              <a:t>, B. (2014). Implementation of screening colonoscopy amongst first- degree relatives of patients with colorectal cancer in Turkey: a cross-sectional questionnaire based survey. Asian Pac J Cancer </a:t>
            </a:r>
            <a:r>
              <a:rPr lang="en-US" sz="1600" dirty="0" err="1">
                <a:solidFill>
                  <a:srgbClr val="403B3B"/>
                </a:solidFill>
              </a:rPr>
              <a:t>Prev</a:t>
            </a:r>
            <a:r>
              <a:rPr lang="en-US" sz="1600" dirty="0">
                <a:solidFill>
                  <a:srgbClr val="403B3B"/>
                </a:solidFill>
              </a:rPr>
              <a:t>, 15(14), 5523-5528. https://doi.org/10.7314/apjcp.2014.15.14.5523 </a:t>
            </a:r>
            <a:endParaRPr lang="en-US" sz="1600" dirty="0" smtClean="0">
              <a:solidFill>
                <a:srgbClr val="403B3B"/>
              </a:solidFill>
            </a:endParaRPr>
          </a:p>
          <a:p>
            <a:pPr algn="just"/>
            <a:r>
              <a:rPr lang="en-US" altLang="zh-CN" sz="1600" dirty="0">
                <a:solidFill>
                  <a:srgbClr val="403B3B"/>
                </a:solidFill>
              </a:rPr>
              <a:t>- </a:t>
            </a:r>
            <a:r>
              <a:rPr lang="en-US" sz="1600" dirty="0" err="1" smtClean="0">
                <a:solidFill>
                  <a:srgbClr val="403B3B"/>
                </a:solidFill>
              </a:rPr>
              <a:t>Beshara</a:t>
            </a:r>
            <a:r>
              <a:rPr lang="en-US" sz="1600" dirty="0">
                <a:solidFill>
                  <a:srgbClr val="403B3B"/>
                </a:solidFill>
              </a:rPr>
              <a:t>, A., </a:t>
            </a:r>
            <a:r>
              <a:rPr lang="en-US" sz="1600" dirty="0" err="1">
                <a:solidFill>
                  <a:srgbClr val="403B3B"/>
                </a:solidFill>
              </a:rPr>
              <a:t>Ahoroni</a:t>
            </a:r>
            <a:r>
              <a:rPr lang="en-US" sz="1600" dirty="0">
                <a:solidFill>
                  <a:srgbClr val="403B3B"/>
                </a:solidFill>
              </a:rPr>
              <a:t>, M., </a:t>
            </a:r>
            <a:r>
              <a:rPr lang="en-US" sz="1600" dirty="0" err="1">
                <a:solidFill>
                  <a:srgbClr val="403B3B"/>
                </a:solidFill>
              </a:rPr>
              <a:t>Comanester</a:t>
            </a:r>
            <a:r>
              <a:rPr lang="en-US" sz="1600" dirty="0">
                <a:solidFill>
                  <a:srgbClr val="403B3B"/>
                </a:solidFill>
              </a:rPr>
              <a:t>, D., </a:t>
            </a:r>
            <a:r>
              <a:rPr lang="en-US" sz="1600" dirty="0" err="1">
                <a:solidFill>
                  <a:srgbClr val="403B3B"/>
                </a:solidFill>
              </a:rPr>
              <a:t>Vilkin</a:t>
            </a:r>
            <a:r>
              <a:rPr lang="en-US" sz="1600" dirty="0">
                <a:solidFill>
                  <a:srgbClr val="403B3B"/>
                </a:solidFill>
              </a:rPr>
              <a:t>, A., </a:t>
            </a:r>
            <a:r>
              <a:rPr lang="en-US" sz="1600" dirty="0" err="1">
                <a:solidFill>
                  <a:srgbClr val="403B3B"/>
                </a:solidFill>
              </a:rPr>
              <a:t>Boltin</a:t>
            </a:r>
            <a:r>
              <a:rPr lang="en-US" sz="1600" dirty="0">
                <a:solidFill>
                  <a:srgbClr val="403B3B"/>
                </a:solidFill>
              </a:rPr>
              <a:t>, D., </a:t>
            </a:r>
            <a:r>
              <a:rPr lang="en-US" sz="1600" dirty="0" err="1">
                <a:solidFill>
                  <a:srgbClr val="403B3B"/>
                </a:solidFill>
              </a:rPr>
              <a:t>Dotan</a:t>
            </a:r>
            <a:r>
              <a:rPr lang="en-US" sz="1600" dirty="0">
                <a:solidFill>
                  <a:srgbClr val="403B3B"/>
                </a:solidFill>
              </a:rPr>
              <a:t>, I., </a:t>
            </a:r>
            <a:r>
              <a:rPr lang="en-US" sz="1600" dirty="0" err="1">
                <a:solidFill>
                  <a:srgbClr val="403B3B"/>
                </a:solidFill>
              </a:rPr>
              <a:t>Niv</a:t>
            </a:r>
            <a:r>
              <a:rPr lang="en-US" sz="1600" dirty="0">
                <a:solidFill>
                  <a:srgbClr val="403B3B"/>
                </a:solidFill>
              </a:rPr>
              <a:t>, Y., Cohen, A. D., &amp; Levi, Z. (2020). Association between time to colonoscopy after a positive guaiac fecal test result and risk of colorectal cancer and advanced stage disease at diagnosis. </a:t>
            </a:r>
            <a:r>
              <a:rPr lang="en-US" sz="1600" dirty="0" err="1">
                <a:solidFill>
                  <a:srgbClr val="403B3B"/>
                </a:solidFill>
              </a:rPr>
              <a:t>Int</a:t>
            </a:r>
            <a:r>
              <a:rPr lang="en-US" sz="1600" dirty="0">
                <a:solidFill>
                  <a:srgbClr val="403B3B"/>
                </a:solidFill>
              </a:rPr>
              <a:t> J Cancer, 146(6), 1532-1540. https://doi.org/10.1002/ijc.32497 </a:t>
            </a:r>
          </a:p>
          <a:p>
            <a:pPr algn="just"/>
            <a:r>
              <a:rPr lang="en-US" altLang="zh-CN" sz="1600" dirty="0">
                <a:solidFill>
                  <a:srgbClr val="403B3B"/>
                </a:solidFill>
              </a:rPr>
              <a:t>- </a:t>
            </a:r>
            <a:r>
              <a:rPr lang="en-US" sz="1600" dirty="0" err="1" smtClean="0">
                <a:solidFill>
                  <a:srgbClr val="403B3B"/>
                </a:solidFill>
              </a:rPr>
              <a:t>Bronner</a:t>
            </a:r>
            <a:r>
              <a:rPr lang="en-US" sz="1600" dirty="0">
                <a:solidFill>
                  <a:srgbClr val="403B3B"/>
                </a:solidFill>
              </a:rPr>
              <a:t>, K., </a:t>
            </a:r>
            <a:r>
              <a:rPr lang="en-US" sz="1600" dirty="0" err="1">
                <a:solidFill>
                  <a:srgbClr val="403B3B"/>
                </a:solidFill>
              </a:rPr>
              <a:t>Mesters</a:t>
            </a:r>
            <a:r>
              <a:rPr lang="en-US" sz="1600" dirty="0">
                <a:solidFill>
                  <a:srgbClr val="403B3B"/>
                </a:solidFill>
              </a:rPr>
              <a:t>, I., Weiss-</a:t>
            </a:r>
            <a:r>
              <a:rPr lang="en-US" sz="1600" dirty="0" err="1">
                <a:solidFill>
                  <a:srgbClr val="403B3B"/>
                </a:solidFill>
              </a:rPr>
              <a:t>Meilik</a:t>
            </a:r>
            <a:r>
              <a:rPr lang="en-US" sz="1600" dirty="0">
                <a:solidFill>
                  <a:srgbClr val="403B3B"/>
                </a:solidFill>
              </a:rPr>
              <a:t>, A., </a:t>
            </a:r>
            <a:r>
              <a:rPr lang="en-US" sz="1600" dirty="0" err="1">
                <a:solidFill>
                  <a:srgbClr val="403B3B"/>
                </a:solidFill>
              </a:rPr>
              <a:t>Geva</a:t>
            </a:r>
            <a:r>
              <a:rPr lang="en-US" sz="1600" dirty="0">
                <a:solidFill>
                  <a:srgbClr val="403B3B"/>
                </a:solidFill>
              </a:rPr>
              <a:t>, R., </a:t>
            </a:r>
            <a:r>
              <a:rPr lang="en-US" sz="1600" dirty="0" err="1">
                <a:solidFill>
                  <a:srgbClr val="403B3B"/>
                </a:solidFill>
              </a:rPr>
              <a:t>Rozner</a:t>
            </a:r>
            <a:r>
              <a:rPr lang="en-US" sz="1600" dirty="0">
                <a:solidFill>
                  <a:srgbClr val="403B3B"/>
                </a:solidFill>
              </a:rPr>
              <a:t>, G., </a:t>
            </a:r>
            <a:r>
              <a:rPr lang="en-US" sz="1600" dirty="0" err="1">
                <a:solidFill>
                  <a:srgbClr val="403B3B"/>
                </a:solidFill>
              </a:rPr>
              <a:t>Strul</a:t>
            </a:r>
            <a:r>
              <a:rPr lang="en-US" sz="1600" dirty="0">
                <a:solidFill>
                  <a:srgbClr val="403B3B"/>
                </a:solidFill>
              </a:rPr>
              <a:t>, H., </a:t>
            </a:r>
            <a:r>
              <a:rPr lang="en-US" sz="1600" dirty="0" err="1">
                <a:solidFill>
                  <a:srgbClr val="403B3B"/>
                </a:solidFill>
              </a:rPr>
              <a:t>Inbar</a:t>
            </a:r>
            <a:r>
              <a:rPr lang="en-US" sz="1600" dirty="0">
                <a:solidFill>
                  <a:srgbClr val="403B3B"/>
                </a:solidFill>
              </a:rPr>
              <a:t>, M., Halpern, Z., &amp; </a:t>
            </a:r>
            <a:r>
              <a:rPr lang="en-US" sz="1600" dirty="0" err="1">
                <a:solidFill>
                  <a:srgbClr val="403B3B"/>
                </a:solidFill>
              </a:rPr>
              <a:t>Kariv</a:t>
            </a:r>
            <a:r>
              <a:rPr lang="en-US" sz="1600" dirty="0">
                <a:solidFill>
                  <a:srgbClr val="403B3B"/>
                </a:solidFill>
              </a:rPr>
              <a:t>, R. (2013). Determinants of adherence to screening by colonoscopy in individuals with a family history of colorectal cancer. Patient </a:t>
            </a:r>
            <a:r>
              <a:rPr lang="en-US" sz="1600" dirty="0" err="1">
                <a:solidFill>
                  <a:srgbClr val="403B3B"/>
                </a:solidFill>
              </a:rPr>
              <a:t>Educ</a:t>
            </a:r>
            <a:r>
              <a:rPr lang="en-US" sz="1600" dirty="0">
                <a:solidFill>
                  <a:srgbClr val="403B3B"/>
                </a:solidFill>
              </a:rPr>
              <a:t> </a:t>
            </a:r>
            <a:r>
              <a:rPr lang="en-US" sz="1600" dirty="0" err="1">
                <a:solidFill>
                  <a:srgbClr val="403B3B"/>
                </a:solidFill>
              </a:rPr>
              <a:t>Couns</a:t>
            </a:r>
            <a:r>
              <a:rPr lang="en-US" sz="1600" dirty="0">
                <a:solidFill>
                  <a:srgbClr val="403B3B"/>
                </a:solidFill>
              </a:rPr>
              <a:t>, 93(2), 272-281. https://doi.org/10.1016/j.pec.2013.06.029 </a:t>
            </a:r>
          </a:p>
          <a:p>
            <a:pPr algn="just"/>
            <a:r>
              <a:rPr lang="en-US" altLang="zh-CN" sz="1600" dirty="0">
                <a:solidFill>
                  <a:srgbClr val="403B3B"/>
                </a:solidFill>
              </a:rPr>
              <a:t>- </a:t>
            </a:r>
            <a:r>
              <a:rPr lang="en-US" sz="1600" dirty="0" err="1" smtClean="0">
                <a:solidFill>
                  <a:srgbClr val="403B3B"/>
                </a:solidFill>
              </a:rPr>
              <a:t>Bujanda</a:t>
            </a:r>
            <a:r>
              <a:rPr lang="en-US" sz="1600" dirty="0">
                <a:solidFill>
                  <a:srgbClr val="403B3B"/>
                </a:solidFill>
              </a:rPr>
              <a:t>, L., </a:t>
            </a:r>
            <a:r>
              <a:rPr lang="en-US" sz="1600" dirty="0" err="1">
                <a:solidFill>
                  <a:srgbClr val="403B3B"/>
                </a:solidFill>
              </a:rPr>
              <a:t>Sarasqueta</a:t>
            </a:r>
            <a:r>
              <a:rPr lang="en-US" sz="1600" dirty="0">
                <a:solidFill>
                  <a:srgbClr val="403B3B"/>
                </a:solidFill>
              </a:rPr>
              <a:t>, C., </a:t>
            </a:r>
            <a:r>
              <a:rPr lang="en-US" sz="1600" dirty="0" err="1">
                <a:solidFill>
                  <a:srgbClr val="403B3B"/>
                </a:solidFill>
              </a:rPr>
              <a:t>Zubiaurre</a:t>
            </a:r>
            <a:r>
              <a:rPr lang="en-US" sz="1600" dirty="0">
                <a:solidFill>
                  <a:srgbClr val="403B3B"/>
                </a:solidFill>
              </a:rPr>
              <a:t>, L., </a:t>
            </a:r>
            <a:r>
              <a:rPr lang="en-US" sz="1600" dirty="0" err="1">
                <a:solidFill>
                  <a:srgbClr val="403B3B"/>
                </a:solidFill>
              </a:rPr>
              <a:t>Cosme</a:t>
            </a:r>
            <a:r>
              <a:rPr lang="en-US" sz="1600" dirty="0">
                <a:solidFill>
                  <a:srgbClr val="403B3B"/>
                </a:solidFill>
              </a:rPr>
              <a:t>, A., Munoz, C., Sanchez, A., Martin, C., Tito, L., </a:t>
            </a:r>
            <a:r>
              <a:rPr lang="en-US" sz="1600" dirty="0" err="1">
                <a:solidFill>
                  <a:srgbClr val="403B3B"/>
                </a:solidFill>
              </a:rPr>
              <a:t>Pinol</a:t>
            </a:r>
            <a:r>
              <a:rPr lang="en-US" sz="1600" dirty="0">
                <a:solidFill>
                  <a:srgbClr val="403B3B"/>
                </a:solidFill>
              </a:rPr>
              <a:t>, V., Castells, A., </a:t>
            </a:r>
            <a:r>
              <a:rPr lang="en-US" sz="1600" dirty="0" err="1">
                <a:solidFill>
                  <a:srgbClr val="403B3B"/>
                </a:solidFill>
              </a:rPr>
              <a:t>Llor</a:t>
            </a:r>
            <a:r>
              <a:rPr lang="en-US" sz="1600" dirty="0">
                <a:solidFill>
                  <a:srgbClr val="403B3B"/>
                </a:solidFill>
              </a:rPr>
              <a:t>, X., </a:t>
            </a:r>
            <a:r>
              <a:rPr lang="en-US" sz="1600" dirty="0" err="1">
                <a:solidFill>
                  <a:srgbClr val="403B3B"/>
                </a:solidFill>
              </a:rPr>
              <a:t>Xicola</a:t>
            </a:r>
            <a:r>
              <a:rPr lang="en-US" sz="1600" dirty="0">
                <a:solidFill>
                  <a:srgbClr val="403B3B"/>
                </a:solidFill>
              </a:rPr>
              <a:t>, R. M., Pons, E., </a:t>
            </a:r>
            <a:r>
              <a:rPr lang="en-US" sz="1600" dirty="0" err="1">
                <a:solidFill>
                  <a:srgbClr val="403B3B"/>
                </a:solidFill>
              </a:rPr>
              <a:t>Clofent</a:t>
            </a:r>
            <a:r>
              <a:rPr lang="en-US" sz="1600" dirty="0">
                <a:solidFill>
                  <a:srgbClr val="403B3B"/>
                </a:solidFill>
              </a:rPr>
              <a:t>, J., de Castro, M. L., </a:t>
            </a:r>
            <a:r>
              <a:rPr lang="en-US" sz="1600" dirty="0" err="1">
                <a:solidFill>
                  <a:srgbClr val="403B3B"/>
                </a:solidFill>
              </a:rPr>
              <a:t>Cuquerella</a:t>
            </a:r>
            <a:r>
              <a:rPr lang="en-US" sz="1600" dirty="0">
                <a:solidFill>
                  <a:srgbClr val="403B3B"/>
                </a:solidFill>
              </a:rPr>
              <a:t>, J., Medina, E., Gutierrez, A., Arenas, J. I., </a:t>
            </a:r>
            <a:r>
              <a:rPr lang="en-US" sz="1600" dirty="0" err="1">
                <a:solidFill>
                  <a:srgbClr val="403B3B"/>
                </a:solidFill>
              </a:rPr>
              <a:t>Jover</a:t>
            </a:r>
            <a:r>
              <a:rPr lang="en-US" sz="1600" dirty="0">
                <a:solidFill>
                  <a:srgbClr val="403B3B"/>
                </a:solidFill>
              </a:rPr>
              <a:t>, R., &amp; Group, E. (2007). Low adherence to colonoscopy in the screening of first-degree relatives of patients with colorectal cancer. Gut, 56(12), 1714-1718. https://doi.org/10.1136/gut.2007.120709 </a:t>
            </a:r>
          </a:p>
          <a:p>
            <a:pPr algn="just"/>
            <a:r>
              <a:rPr lang="en-US" altLang="zh-CN" sz="1600" dirty="0">
                <a:solidFill>
                  <a:srgbClr val="403B3B"/>
                </a:solidFill>
              </a:rPr>
              <a:t>- </a:t>
            </a:r>
            <a:r>
              <a:rPr lang="en-US" sz="1600" dirty="0" err="1" smtClean="0">
                <a:solidFill>
                  <a:srgbClr val="403B3B"/>
                </a:solidFill>
              </a:rPr>
              <a:t>Chouhdari</a:t>
            </a:r>
            <a:r>
              <a:rPr lang="en-US" sz="1600" dirty="0">
                <a:solidFill>
                  <a:srgbClr val="403B3B"/>
                </a:solidFill>
              </a:rPr>
              <a:t>, A., </a:t>
            </a:r>
            <a:r>
              <a:rPr lang="en-US" sz="1600" dirty="0" err="1">
                <a:solidFill>
                  <a:srgbClr val="403B3B"/>
                </a:solidFill>
              </a:rPr>
              <a:t>Yavari</a:t>
            </a:r>
            <a:r>
              <a:rPr lang="en-US" sz="1600" dirty="0">
                <a:solidFill>
                  <a:srgbClr val="403B3B"/>
                </a:solidFill>
              </a:rPr>
              <a:t>, P., </a:t>
            </a:r>
            <a:r>
              <a:rPr lang="en-US" sz="1600" dirty="0" err="1">
                <a:solidFill>
                  <a:srgbClr val="403B3B"/>
                </a:solidFill>
              </a:rPr>
              <a:t>Pourhoseingholi</a:t>
            </a:r>
            <a:r>
              <a:rPr lang="en-US" sz="1600" dirty="0">
                <a:solidFill>
                  <a:srgbClr val="403B3B"/>
                </a:solidFill>
              </a:rPr>
              <a:t>, M. A., &amp; </a:t>
            </a:r>
            <a:r>
              <a:rPr lang="en-US" sz="1600" dirty="0" err="1">
                <a:solidFill>
                  <a:srgbClr val="403B3B"/>
                </a:solidFill>
              </a:rPr>
              <a:t>Shahrabi</a:t>
            </a:r>
            <a:r>
              <a:rPr lang="en-US" sz="1600" dirty="0">
                <a:solidFill>
                  <a:srgbClr val="403B3B"/>
                </a:solidFill>
              </a:rPr>
              <a:t> </a:t>
            </a:r>
            <a:r>
              <a:rPr lang="en-US" sz="1600" dirty="0" err="1">
                <a:solidFill>
                  <a:srgbClr val="403B3B"/>
                </a:solidFill>
              </a:rPr>
              <a:t>Farahani</a:t>
            </a:r>
            <a:r>
              <a:rPr lang="en-US" sz="1600" dirty="0">
                <a:solidFill>
                  <a:srgbClr val="403B3B"/>
                </a:solidFill>
              </a:rPr>
              <a:t>, H. (2019). The Relationship Between Lifestyle and Compliance with Colonoscopy in First-Degree Relatives of Patients with Colorectal Cancer. International Journal of Cancer Management, 12(8). https://doi.org/10.5812/ijcm.87824 </a:t>
            </a:r>
          </a:p>
          <a:p>
            <a:pPr algn="just"/>
            <a:r>
              <a:rPr lang="en-US" altLang="zh-CN" sz="1600" dirty="0">
                <a:solidFill>
                  <a:srgbClr val="403B3B"/>
                </a:solidFill>
              </a:rPr>
              <a:t>- </a:t>
            </a:r>
            <a:r>
              <a:rPr lang="en-US" sz="1600" dirty="0" err="1" smtClean="0">
                <a:solidFill>
                  <a:srgbClr val="403B3B"/>
                </a:solidFill>
              </a:rPr>
              <a:t>Chouhdari</a:t>
            </a:r>
            <a:r>
              <a:rPr lang="en-US" sz="1600" dirty="0">
                <a:solidFill>
                  <a:srgbClr val="403B3B"/>
                </a:solidFill>
              </a:rPr>
              <a:t>, A., </a:t>
            </a:r>
            <a:r>
              <a:rPr lang="en-US" sz="1600" dirty="0" err="1">
                <a:solidFill>
                  <a:srgbClr val="403B3B"/>
                </a:solidFill>
              </a:rPr>
              <a:t>Yavari</a:t>
            </a:r>
            <a:r>
              <a:rPr lang="en-US" sz="1600" dirty="0">
                <a:solidFill>
                  <a:srgbClr val="403B3B"/>
                </a:solidFill>
              </a:rPr>
              <a:t>, P., </a:t>
            </a:r>
            <a:r>
              <a:rPr lang="en-US" sz="1600" dirty="0" err="1">
                <a:solidFill>
                  <a:srgbClr val="403B3B"/>
                </a:solidFill>
              </a:rPr>
              <a:t>Pourhoseingholi</a:t>
            </a:r>
            <a:r>
              <a:rPr lang="en-US" sz="1600" dirty="0">
                <a:solidFill>
                  <a:srgbClr val="403B3B"/>
                </a:solidFill>
              </a:rPr>
              <a:t>, M. A., &amp; </a:t>
            </a:r>
            <a:r>
              <a:rPr lang="en-US" sz="1600" dirty="0" err="1">
                <a:solidFill>
                  <a:srgbClr val="403B3B"/>
                </a:solidFill>
              </a:rPr>
              <a:t>Zali</a:t>
            </a:r>
            <a:r>
              <a:rPr lang="en-US" sz="1600" dirty="0">
                <a:solidFill>
                  <a:srgbClr val="403B3B"/>
                </a:solidFill>
              </a:rPr>
              <a:t>, M.-R. (2016). Participation Rate and Related Factors in Colonoscopy Screening Program in First-Degree Relatives of Patients Affected by Colorectal Cancer. Iranian Journal of Cancer Prevention, In Press. https://doi.org/10.17795/ijcp-4808 </a:t>
            </a:r>
          </a:p>
        </p:txBody>
      </p:sp>
    </p:spTree>
    <p:extLst>
      <p:ext uri="{BB962C8B-B14F-4D97-AF65-F5344CB8AC3E}">
        <p14:creationId xmlns:p14="http://schemas.microsoft.com/office/powerpoint/2010/main" val="3521825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749663" cy="769441"/>
          </a:xfrm>
          <a:prstGeom prst="rect">
            <a:avLst/>
          </a:prstGeom>
          <a:noFill/>
        </p:spPr>
        <p:txBody>
          <a:bodyPr wrap="none" rtlCol="0">
            <a:spAutoFit/>
          </a:bodyPr>
          <a:lstStyle/>
          <a:p>
            <a:r>
              <a:rPr lang="en-ID" altLang="zh-CN" sz="4400" b="1" u="sng" dirty="0">
                <a:solidFill>
                  <a:srgbClr val="7030A0"/>
                </a:solidFill>
              </a:rPr>
              <a:t>References</a:t>
            </a:r>
          </a:p>
        </p:txBody>
      </p:sp>
      <p:sp>
        <p:nvSpPr>
          <p:cNvPr id="4" name="TextBox 3">
            <a:extLst>
              <a:ext uri="{FF2B5EF4-FFF2-40B4-BE49-F238E27FC236}">
                <a16:creationId xmlns:a16="http://schemas.microsoft.com/office/drawing/2014/main" id="{0397340E-3607-6772-E341-5A3D6C7539DE}"/>
              </a:ext>
            </a:extLst>
          </p:cNvPr>
          <p:cNvSpPr txBox="1"/>
          <p:nvPr/>
        </p:nvSpPr>
        <p:spPr>
          <a:xfrm>
            <a:off x="559191" y="974421"/>
            <a:ext cx="11299874" cy="5016758"/>
          </a:xfrm>
          <a:prstGeom prst="rect">
            <a:avLst/>
          </a:prstGeom>
          <a:noFill/>
        </p:spPr>
        <p:txBody>
          <a:bodyPr wrap="square">
            <a:spAutoFit/>
          </a:bodyPr>
          <a:lstStyle/>
          <a:p>
            <a:pPr algn="just"/>
            <a:r>
              <a:rPr lang="en-US" altLang="zh-CN" sz="1600" smtClean="0">
                <a:solidFill>
                  <a:srgbClr val="403B3B"/>
                </a:solidFill>
              </a:rPr>
              <a:t>-Courtney, R. J., Paul, C. L., Carey, M. L., Sanson-Fisher, R. W., Macrae, F. A., D'Este, C., Hill, D., Barker, D., &amp; Simmons, J. (2013). A population-based cross-sectional study of colorectal cancer screening practices of first-degree relatives of colorectal cancer patients. BMC Cancer, 13, 13. https://doi.org/10.1186/1471-2407-13-13 </a:t>
            </a:r>
          </a:p>
          <a:p>
            <a:pPr algn="just"/>
            <a:r>
              <a:rPr lang="en-US" altLang="zh-CN" sz="1600" smtClean="0">
                <a:solidFill>
                  <a:srgbClr val="403B3B"/>
                </a:solidFill>
              </a:rPr>
              <a:t>-Doubeni, C. A., Corley, D. A., Quinn, V. P., Jensen, C. D., Zauber, A. G., Goodman, M., Johnson, J. R., Mehta, S. J., Becerra, T. A., Zhao, W. K., Schottinger, J., Doria-Rose, V. P., Levin, T. R., Weiss, N. S., &amp; Fletcher, R. H. (2018). Effectiveness of screening colonoscopy in reducing the risk of death from right and left colon cancer: a large community-based study. Gut, 67(2), 291-298. https://doi.org/10.1136/gutjnl-2016-312712 </a:t>
            </a:r>
          </a:p>
          <a:p>
            <a:pPr algn="just"/>
            <a:r>
              <a:rPr lang="en-US" altLang="zh-CN" sz="1600" smtClean="0">
                <a:solidFill>
                  <a:srgbClr val="403B3B"/>
                </a:solidFill>
              </a:rPr>
              <a:t>-Dressler, J., Johnsen, A. T., Madsen, L. J., Rasmussen, M., &amp; Jorgensen, L. N. (2021). Factors affecting patient adherence to publicly funded colorectal cancer screening programmes: a systematic review. Public Health, 190, 67-74. https://doi.org/10.1016/j.puhe.2020.10.025 </a:t>
            </a:r>
          </a:p>
          <a:p>
            <a:pPr algn="just"/>
            <a:r>
              <a:rPr lang="en-US" altLang="zh-CN" sz="1600" smtClean="0">
                <a:solidFill>
                  <a:srgbClr val="403B3B"/>
                </a:solidFill>
              </a:rPr>
              <a:t>-Du, Q., Chen, J., Meng, Y., Gong, N., Wu, X., Lyu, Q., Zhang, Y., Wu, X., &amp; Zhang, M. (2022). Factors Associated With Colorectal Cancer Screening Among First-Degree Relatives of Patients With Colorectal Cancer in China. Cancer Nurs, 45(2), E447-E453. https://doi.org/10.1097/NCC.0000000000000985 </a:t>
            </a:r>
          </a:p>
          <a:p>
            <a:pPr algn="just"/>
            <a:r>
              <a:rPr lang="en-US" altLang="zh-CN" sz="1600" smtClean="0">
                <a:solidFill>
                  <a:srgbClr val="403B3B"/>
                </a:solidFill>
              </a:rPr>
              <a:t>-Garcia, G. H., Riechelmann, R. P., &amp; Hoff, P. M. (2015). Adherence to colonoscopy recommendations for first-degree relatives of young patients diagnosed with colorectal cancer. Clinics, 70(10), 696-699. https://doi.org/10.6061/clinics/2015(10)07</a:t>
            </a:r>
            <a:r>
              <a:rPr lang="en-US" sz="1600" b="0" i="0" u="none" strike="noStrike" smtClean="0">
                <a:solidFill>
                  <a:srgbClr val="403B3B"/>
                </a:solidFill>
                <a:effectLst/>
              </a:rPr>
              <a:t> </a:t>
            </a:r>
          </a:p>
          <a:p>
            <a:pPr algn="just"/>
            <a:r>
              <a:rPr lang="en-US" sz="1600" smtClean="0">
                <a:solidFill>
                  <a:srgbClr val="403B3B"/>
                </a:solidFill>
              </a:rPr>
              <a:t>Harris, M. A., Treloar, C. J., &amp; Byles, J. E. (1998). Colorectal cancer screening: discussions with first degree relatives. Aust N Z J Public Health, 22(7), 826-828. https://doi.org/10.1111/j.1467-842x.1998.tb01502.x </a:t>
            </a:r>
          </a:p>
          <a:p>
            <a:pPr algn="just"/>
            <a:r>
              <a:rPr lang="en-US" sz="1600" smtClean="0">
                <a:solidFill>
                  <a:srgbClr val="403B3B"/>
                </a:solidFill>
              </a:rPr>
              <a:t>Ingrand, I., Dujoncquoy, S., Migeot, V., Ghadi, V., Beauchant, M., &amp; Ingrand, P. (2008). Interactions among physicians, patients, and first-degree relatives in the familial screening of colorectal cancer in France. Patient Prefer Adherence, 2, 47-55. </a:t>
            </a:r>
          </a:p>
          <a:p>
            <a:pPr algn="just"/>
            <a:endParaRPr lang="en-US" sz="1600" b="0" i="0" u="none" strike="noStrike" dirty="0">
              <a:solidFill>
                <a:srgbClr val="403B3B"/>
              </a:solidFill>
              <a:effectLst/>
            </a:endParaRPr>
          </a:p>
        </p:txBody>
      </p:sp>
    </p:spTree>
    <p:extLst>
      <p:ext uri="{BB962C8B-B14F-4D97-AF65-F5344CB8AC3E}">
        <p14:creationId xmlns:p14="http://schemas.microsoft.com/office/powerpoint/2010/main" val="1691761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827577" y="107941"/>
            <a:ext cx="130997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Q&amp;A</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7" name="TextBox 3">
            <a:extLst>
              <a:ext uri="{FF2B5EF4-FFF2-40B4-BE49-F238E27FC236}">
                <a16:creationId xmlns:a16="http://schemas.microsoft.com/office/drawing/2014/main" id="{0397340E-3607-6772-E341-5A3D6C7539DE}"/>
              </a:ext>
            </a:extLst>
          </p:cNvPr>
          <p:cNvSpPr txBox="1"/>
          <p:nvPr/>
        </p:nvSpPr>
        <p:spPr>
          <a:xfrm>
            <a:off x="1507525" y="761104"/>
            <a:ext cx="8928858" cy="5016758"/>
          </a:xfrm>
          <a:prstGeom prst="rect">
            <a:avLst/>
          </a:prstGeom>
          <a:noFill/>
        </p:spPr>
        <p:txBody>
          <a:bodyPr wrap="square">
            <a:spAutoFit/>
          </a:bodyPr>
          <a:lstStyle/>
          <a:p>
            <a:pPr algn="just"/>
            <a:endParaRPr lang="en-US" sz="3200" b="1" dirty="0">
              <a:solidFill>
                <a:srgbClr val="7030A0"/>
              </a:solidFill>
            </a:endParaRPr>
          </a:p>
          <a:p>
            <a:pPr algn="just">
              <a:lnSpc>
                <a:spcPct val="150000"/>
              </a:lnSpc>
            </a:pPr>
            <a:r>
              <a:rPr lang="en-US" altLang="zh-CN" sz="2800" dirty="0">
                <a:solidFill>
                  <a:srgbClr val="403B3B"/>
                </a:solidFill>
              </a:rPr>
              <a:t>Why is colonoscopy the best choice for first-degree relatives participating in colorectal cancer </a:t>
            </a:r>
            <a:r>
              <a:rPr lang="en-US" altLang="zh-CN" sz="2800" dirty="0" smtClean="0">
                <a:solidFill>
                  <a:srgbClr val="403B3B"/>
                </a:solidFill>
              </a:rPr>
              <a:t>screening?</a:t>
            </a:r>
            <a:endParaRPr lang="en-US" altLang="zh-CN" sz="2800" b="1" dirty="0">
              <a:solidFill>
                <a:srgbClr val="403B3B"/>
              </a:solidFill>
            </a:endParaRPr>
          </a:p>
          <a:p>
            <a:pPr marL="342900" indent="-342900" algn="just">
              <a:lnSpc>
                <a:spcPct val="150000"/>
              </a:lnSpc>
              <a:buFontTx/>
              <a:buChar char="-"/>
            </a:pPr>
            <a:r>
              <a:rPr lang="en-US" altLang="zh-CN" sz="2400" b="1" dirty="0" smtClean="0">
                <a:solidFill>
                  <a:srgbClr val="403B3B"/>
                </a:solidFill>
              </a:rPr>
              <a:t>FOBT</a:t>
            </a:r>
            <a:r>
              <a:rPr lang="en-US" altLang="zh-CN" sz="2400" dirty="0" smtClean="0">
                <a:solidFill>
                  <a:srgbClr val="403B3B"/>
                </a:solidFill>
              </a:rPr>
              <a:t> </a:t>
            </a:r>
            <a:r>
              <a:rPr lang="en-US" altLang="zh-CN" sz="2400" dirty="0">
                <a:solidFill>
                  <a:srgbClr val="403B3B"/>
                </a:solidFill>
              </a:rPr>
              <a:t>has food restrictions </a:t>
            </a:r>
            <a:endParaRPr lang="en-US" altLang="zh-CN" sz="2400" dirty="0" smtClean="0">
              <a:solidFill>
                <a:srgbClr val="403B3B"/>
              </a:solidFill>
            </a:endParaRPr>
          </a:p>
          <a:p>
            <a:pPr marL="342900" indent="-342900" algn="just">
              <a:lnSpc>
                <a:spcPct val="150000"/>
              </a:lnSpc>
              <a:buFontTx/>
              <a:buChar char="-"/>
            </a:pPr>
            <a:r>
              <a:rPr lang="en-US" altLang="zh-CN" sz="2400" b="1" dirty="0" smtClean="0">
                <a:solidFill>
                  <a:srgbClr val="403B3B"/>
                </a:solidFill>
              </a:rPr>
              <a:t>FIT-DNA</a:t>
            </a:r>
            <a:r>
              <a:rPr lang="en-US" altLang="zh-CN" sz="2400" dirty="0" smtClean="0">
                <a:solidFill>
                  <a:srgbClr val="403B3B"/>
                </a:solidFill>
              </a:rPr>
              <a:t> is expensive.</a:t>
            </a:r>
          </a:p>
          <a:p>
            <a:pPr marL="342900" indent="-342900" algn="just">
              <a:lnSpc>
                <a:spcPct val="150000"/>
              </a:lnSpc>
              <a:buFontTx/>
              <a:buChar char="-"/>
            </a:pPr>
            <a:r>
              <a:rPr lang="en-US" altLang="zh-CN" sz="2400" b="1" dirty="0" smtClean="0">
                <a:solidFill>
                  <a:srgbClr val="403B3B"/>
                </a:solidFill>
              </a:rPr>
              <a:t>Capsule </a:t>
            </a:r>
            <a:r>
              <a:rPr lang="en-US" altLang="zh-CN" sz="2400" b="1" dirty="0">
                <a:solidFill>
                  <a:srgbClr val="403B3B"/>
                </a:solidFill>
              </a:rPr>
              <a:t>endoscopy </a:t>
            </a:r>
            <a:r>
              <a:rPr lang="en-US" altLang="zh-CN" sz="2400" dirty="0">
                <a:solidFill>
                  <a:srgbClr val="403B3B"/>
                </a:solidFill>
              </a:rPr>
              <a:t>cannot perform a </a:t>
            </a:r>
            <a:r>
              <a:rPr lang="en-US" altLang="zh-CN" sz="2400" dirty="0" smtClean="0">
                <a:solidFill>
                  <a:srgbClr val="403B3B"/>
                </a:solidFill>
              </a:rPr>
              <a:t>biopsy.</a:t>
            </a:r>
          </a:p>
          <a:p>
            <a:pPr marL="342900" indent="-342900" algn="just">
              <a:lnSpc>
                <a:spcPct val="150000"/>
              </a:lnSpc>
              <a:buFontTx/>
              <a:buChar char="-"/>
            </a:pPr>
            <a:r>
              <a:rPr lang="en-US" altLang="zh-CN" sz="2400" b="1" dirty="0" smtClean="0">
                <a:solidFill>
                  <a:srgbClr val="403B3B"/>
                </a:solidFill>
              </a:rPr>
              <a:t>CT colonoscopy</a:t>
            </a:r>
            <a:r>
              <a:rPr lang="en-US" altLang="zh-CN" sz="2400" dirty="0" smtClean="0">
                <a:solidFill>
                  <a:srgbClr val="403B3B"/>
                </a:solidFill>
              </a:rPr>
              <a:t>: </a:t>
            </a:r>
            <a:r>
              <a:rPr lang="en-US" altLang="zh-CN" sz="2400" dirty="0">
                <a:solidFill>
                  <a:srgbClr val="403B3B"/>
                </a:solidFill>
              </a:rPr>
              <a:t>After obtaining a positive </a:t>
            </a:r>
            <a:r>
              <a:rPr lang="en-US" altLang="zh-CN" sz="2400" dirty="0" smtClean="0">
                <a:solidFill>
                  <a:srgbClr val="403B3B"/>
                </a:solidFill>
              </a:rPr>
              <a:t>result, further </a:t>
            </a:r>
            <a:r>
              <a:rPr lang="en-US" altLang="zh-CN" sz="2400" dirty="0">
                <a:solidFill>
                  <a:srgbClr val="403B3B"/>
                </a:solidFill>
              </a:rPr>
              <a:t>examination with </a:t>
            </a:r>
            <a:r>
              <a:rPr lang="en-US" altLang="zh-CN" sz="2400" dirty="0" smtClean="0">
                <a:solidFill>
                  <a:srgbClr val="403B3B"/>
                </a:solidFill>
              </a:rPr>
              <a:t>colonoscopy </a:t>
            </a:r>
            <a:r>
              <a:rPr lang="en-US" altLang="zh-CN" sz="2400" dirty="0">
                <a:solidFill>
                  <a:srgbClr val="403B3B"/>
                </a:solidFill>
              </a:rPr>
              <a:t>is </a:t>
            </a:r>
            <a:r>
              <a:rPr lang="en-US" altLang="zh-CN" sz="2400" dirty="0" smtClean="0">
                <a:solidFill>
                  <a:srgbClr val="403B3B"/>
                </a:solidFill>
              </a:rPr>
              <a:t>required</a:t>
            </a:r>
          </a:p>
          <a:p>
            <a:pPr marL="342900" indent="-342900" algn="just">
              <a:buFontTx/>
              <a:buChar char="-"/>
            </a:pPr>
            <a:endParaRPr lang="en-US" altLang="zh-CN" sz="2400" dirty="0">
              <a:solidFill>
                <a:srgbClr val="403B3B"/>
              </a:solidFill>
            </a:endParaRPr>
          </a:p>
        </p:txBody>
      </p:sp>
    </p:spTree>
    <p:extLst>
      <p:ext uri="{BB962C8B-B14F-4D97-AF65-F5344CB8AC3E}">
        <p14:creationId xmlns:p14="http://schemas.microsoft.com/office/powerpoint/2010/main" val="1146921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827577" y="107941"/>
            <a:ext cx="130997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4400" b="1" i="0" u="sng" strike="noStrike" kern="1200" cap="none" spc="0" normalizeH="0" baseline="0" noProof="0" dirty="0" smtClean="0">
                <a:ln>
                  <a:noFill/>
                </a:ln>
                <a:solidFill>
                  <a:srgbClr val="7030A0"/>
                </a:solidFill>
                <a:effectLst/>
                <a:uLnTx/>
                <a:uFillTx/>
                <a:latin typeface="Calibri" panose="020F0502020204030204"/>
                <a:ea typeface="+mn-ea"/>
                <a:cs typeface="+mn-cs"/>
              </a:rPr>
              <a:t>Q&amp;A</a:t>
            </a: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7" name="TextBox 3">
            <a:extLst>
              <a:ext uri="{FF2B5EF4-FFF2-40B4-BE49-F238E27FC236}">
                <a16:creationId xmlns:a16="http://schemas.microsoft.com/office/drawing/2014/main" id="{0397340E-3607-6772-E341-5A3D6C7539DE}"/>
              </a:ext>
            </a:extLst>
          </p:cNvPr>
          <p:cNvSpPr txBox="1"/>
          <p:nvPr/>
        </p:nvSpPr>
        <p:spPr>
          <a:xfrm>
            <a:off x="1363148" y="390402"/>
            <a:ext cx="8928858" cy="55707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lvl="0" algn="just">
              <a:lnSpc>
                <a:spcPct val="150000"/>
              </a:lnSpc>
            </a:pPr>
            <a:r>
              <a:rPr lang="en-US" altLang="zh-CN" sz="2400" dirty="0" smtClean="0">
                <a:solidFill>
                  <a:srgbClr val="403B3B"/>
                </a:solidFill>
                <a:latin typeface="Calibri" panose="020F0502020204030204"/>
                <a:ea typeface="等线" panose="02010600030101010101" pitchFamily="2" charset="-122"/>
              </a:rPr>
              <a:t>What else do we need to do to </a:t>
            </a:r>
            <a:r>
              <a:rPr lang="en-US" altLang="zh-CN" sz="2400" b="1" dirty="0" smtClean="0">
                <a:solidFill>
                  <a:srgbClr val="403B3B"/>
                </a:solidFill>
                <a:latin typeface="Calibri" panose="020F0502020204030204"/>
                <a:ea typeface="等线" panose="02010600030101010101" pitchFamily="2" charset="-122"/>
              </a:rPr>
              <a:t>promote family communication</a:t>
            </a:r>
            <a:r>
              <a:rPr lang="en-US" altLang="zh-CN" sz="2400" dirty="0" smtClean="0">
                <a:solidFill>
                  <a:srgbClr val="403B3B"/>
                </a:solidFill>
                <a:latin typeface="Calibri" panose="020F0502020204030204"/>
                <a:ea typeface="等线" panose="02010600030101010101" pitchFamily="2" charset="-122"/>
              </a:rPr>
              <a:t>?</a:t>
            </a:r>
          </a:p>
          <a:p>
            <a:pPr marL="342900" marR="0" lvl="0" indent="-342900" algn="just" defTabSz="914400" rtl="0" eaLnBrk="1" fontAlgn="auto" latinLnBrk="0" hangingPunct="1">
              <a:lnSpc>
                <a:spcPct val="150000"/>
              </a:lnSpc>
              <a:spcBef>
                <a:spcPts val="0"/>
              </a:spcBef>
              <a:spcAft>
                <a:spcPts val="0"/>
              </a:spcAft>
              <a:buClrTx/>
              <a:buSzTx/>
              <a:buFontTx/>
              <a:buChar char="-"/>
              <a:tabLst/>
              <a:defRPr/>
            </a:pPr>
            <a:r>
              <a:rPr kumimoji="0" lang="en-US" altLang="zh-CN" sz="2400" b="1" i="0" u="none" strike="noStrike" kern="1200" cap="none" spc="0" normalizeH="0" baseline="0" noProof="0" dirty="0" smtClean="0">
                <a:ln>
                  <a:noFill/>
                </a:ln>
                <a:solidFill>
                  <a:srgbClr val="403B3B"/>
                </a:solidFill>
                <a:effectLst/>
                <a:uLnTx/>
                <a:uFillTx/>
                <a:latin typeface="Calibri" panose="020F0502020204030204"/>
                <a:ea typeface="等线" panose="02010600030101010101" pitchFamily="2" charset="-122"/>
                <a:cs typeface="+mn-cs"/>
              </a:rPr>
              <a:t>The barriers and facilitators </a:t>
            </a:r>
            <a:r>
              <a:rPr kumimoji="0" lang="en-US" altLang="zh-CN" sz="2400" i="0" u="none" strike="noStrike" kern="1200" cap="none" spc="0" normalizeH="0" baseline="0" noProof="0" dirty="0" smtClean="0">
                <a:ln>
                  <a:noFill/>
                </a:ln>
                <a:solidFill>
                  <a:srgbClr val="403B3B"/>
                </a:solidFill>
                <a:effectLst/>
                <a:uLnTx/>
                <a:uFillTx/>
                <a:latin typeface="Calibri" panose="020F0502020204030204"/>
                <a:ea typeface="等线" panose="02010600030101010101" pitchFamily="2" charset="-122"/>
                <a:cs typeface="+mn-cs"/>
              </a:rPr>
              <a:t>affecting family communication. </a:t>
            </a:r>
          </a:p>
          <a:p>
            <a:pPr marL="342900" lvl="0" indent="-342900" algn="just">
              <a:lnSpc>
                <a:spcPct val="150000"/>
              </a:lnSpc>
              <a:buFontTx/>
              <a:buChar char="-"/>
            </a:pPr>
            <a:r>
              <a:rPr lang="en-US" altLang="zh-CN" sz="2400" dirty="0">
                <a:solidFill>
                  <a:srgbClr val="403B3B"/>
                </a:solidFill>
              </a:rPr>
              <a:t>Does FDR believe that </a:t>
            </a:r>
            <a:r>
              <a:rPr lang="en-US" altLang="zh-CN" sz="2400" b="1" dirty="0">
                <a:solidFill>
                  <a:srgbClr val="403B3B"/>
                </a:solidFill>
              </a:rPr>
              <a:t>the patient is the most suitable person </a:t>
            </a:r>
            <a:r>
              <a:rPr lang="en-US" altLang="zh-CN" sz="2400" dirty="0">
                <a:solidFill>
                  <a:srgbClr val="403B3B"/>
                </a:solidFill>
              </a:rPr>
              <a:t>to be informed about their </a:t>
            </a:r>
            <a:r>
              <a:rPr lang="en-US" altLang="zh-CN" sz="2400" dirty="0" smtClean="0">
                <a:solidFill>
                  <a:srgbClr val="403B3B"/>
                </a:solidFill>
              </a:rPr>
              <a:t>own risk and screening? If not, who is?</a:t>
            </a:r>
            <a:endParaRPr kumimoji="0" lang="en-US" altLang="zh-CN" sz="2400" i="0" u="none" strike="noStrike" kern="1200" cap="none" spc="0" normalizeH="0" baseline="0" noProof="0" dirty="0" smtClean="0">
              <a:ln>
                <a:noFill/>
              </a:ln>
              <a:solidFill>
                <a:srgbClr val="403B3B"/>
              </a:solidFill>
              <a:effectLst/>
              <a:uLnTx/>
              <a:uFillTx/>
              <a:latin typeface="Calibri" panose="020F0502020204030204"/>
              <a:ea typeface="等线" panose="02010600030101010101" pitchFamily="2" charset="-122"/>
            </a:endParaRPr>
          </a:p>
          <a:p>
            <a:pPr marL="342900" lvl="0" indent="-342900" algn="just">
              <a:lnSpc>
                <a:spcPct val="150000"/>
              </a:lnSpc>
              <a:buFontTx/>
              <a:buChar char="-"/>
            </a:pPr>
            <a:r>
              <a:rPr kumimoji="0" lang="en-US" altLang="zh-CN" sz="2400" b="0" i="0" u="none" strike="noStrike" kern="1200" cap="none" spc="0" normalizeH="0" baseline="0" noProof="0" dirty="0" smtClean="0">
                <a:ln>
                  <a:noFill/>
                </a:ln>
                <a:solidFill>
                  <a:srgbClr val="403B3B"/>
                </a:solidFill>
                <a:effectLst/>
                <a:uLnTx/>
                <a:uFillTx/>
                <a:latin typeface="Calibri" panose="020F0502020204030204"/>
                <a:ea typeface="等线" panose="02010600030101010101" pitchFamily="2" charset="-122"/>
                <a:cs typeface="+mn-cs"/>
              </a:rPr>
              <a:t>Through</a:t>
            </a:r>
            <a:r>
              <a:rPr kumimoji="0" lang="en-US" altLang="zh-CN" sz="2400" b="0" i="0" u="none" strike="noStrike" kern="1200" cap="none" spc="0" normalizeH="0" noProof="0" dirty="0" smtClean="0">
                <a:ln>
                  <a:noFill/>
                </a:ln>
                <a:solidFill>
                  <a:srgbClr val="403B3B"/>
                </a:solidFill>
                <a:effectLst/>
                <a:uLnTx/>
                <a:uFillTx/>
                <a:latin typeface="Calibri" panose="020F0502020204030204"/>
                <a:ea typeface="等线" panose="02010600030101010101" pitchFamily="2" charset="-122"/>
                <a:cs typeface="+mn-cs"/>
              </a:rPr>
              <a:t> family communication, </a:t>
            </a:r>
            <a:r>
              <a:rPr kumimoji="0" lang="en-US" altLang="zh-CN" sz="2400" b="1" i="0" u="none" strike="noStrike" kern="1200" cap="none" spc="0" normalizeH="0" noProof="0" dirty="0" smtClean="0">
                <a:ln>
                  <a:noFill/>
                </a:ln>
                <a:solidFill>
                  <a:srgbClr val="403B3B"/>
                </a:solidFill>
                <a:effectLst/>
                <a:uLnTx/>
                <a:uFillTx/>
                <a:latin typeface="Calibri" panose="020F0502020204030204"/>
                <a:ea typeface="等线" panose="02010600030101010101" pitchFamily="2" charset="-122"/>
                <a:cs typeface="+mn-cs"/>
              </a:rPr>
              <a:t>which other barriers </a:t>
            </a:r>
            <a:r>
              <a:rPr kumimoji="0" lang="en-US" altLang="zh-CN" sz="2400" b="0" i="0" u="none" strike="noStrike" kern="1200" cap="none" spc="0" normalizeH="0" noProof="0" dirty="0" smtClean="0">
                <a:ln>
                  <a:noFill/>
                </a:ln>
                <a:solidFill>
                  <a:srgbClr val="403B3B"/>
                </a:solidFill>
                <a:effectLst/>
                <a:uLnTx/>
                <a:uFillTx/>
                <a:latin typeface="Calibri" panose="020F0502020204030204"/>
                <a:ea typeface="等线" panose="02010600030101010101" pitchFamily="2" charset="-122"/>
                <a:cs typeface="+mn-cs"/>
              </a:rPr>
              <a:t>could be dispelled? </a:t>
            </a:r>
            <a:r>
              <a:rPr kumimoji="0" lang="en-US" altLang="zh-CN" sz="2400" b="1" i="0" u="none" strike="noStrike" kern="1200" cap="none" spc="0" normalizeH="0" noProof="0" dirty="0" smtClean="0">
                <a:ln>
                  <a:noFill/>
                </a:ln>
                <a:solidFill>
                  <a:srgbClr val="403B3B"/>
                </a:solidFill>
                <a:effectLst/>
                <a:uLnTx/>
                <a:uFillTx/>
                <a:latin typeface="Calibri" panose="020F0502020204030204"/>
                <a:ea typeface="等线" panose="02010600030101010101" pitchFamily="2" charset="-122"/>
                <a:cs typeface="+mn-cs"/>
              </a:rPr>
              <a:t>Which other facilitators </a:t>
            </a:r>
            <a:r>
              <a:rPr lang="en-US" altLang="zh-CN" sz="2400" dirty="0">
                <a:solidFill>
                  <a:srgbClr val="403B3B"/>
                </a:solidFill>
              </a:rPr>
              <a:t>could </a:t>
            </a:r>
            <a:r>
              <a:rPr lang="en-US" altLang="zh-CN" sz="2400" dirty="0" smtClean="0">
                <a:solidFill>
                  <a:srgbClr val="403B3B"/>
                </a:solidFill>
              </a:rPr>
              <a:t>be strengthened?</a:t>
            </a:r>
            <a:endParaRPr kumimoji="0" lang="en-US" altLang="zh-CN" sz="2400" b="0" i="0" u="none" strike="noStrike" kern="1200" cap="none" spc="0" normalizeH="0" noProof="0" dirty="0" smtClean="0">
              <a:ln>
                <a:noFill/>
              </a:ln>
              <a:solidFill>
                <a:srgbClr val="403B3B"/>
              </a:solidFill>
              <a:effectLst/>
              <a:uLnTx/>
              <a:uFillTx/>
              <a:latin typeface="Calibri" panose="020F0502020204030204"/>
              <a:ea typeface="等线" panose="02010600030101010101" pitchFamily="2" charset="-122"/>
              <a:cs typeface="+mn-cs"/>
            </a:endParaRPr>
          </a:p>
          <a:p>
            <a:pPr marL="342900" lvl="0" indent="-342900" algn="just">
              <a:lnSpc>
                <a:spcPct val="150000"/>
              </a:lnSpc>
              <a:buFontTx/>
              <a:buChar char="-"/>
            </a:pPr>
            <a:r>
              <a:rPr lang="en-US" altLang="zh-CN" sz="2400" baseline="0" dirty="0" smtClean="0">
                <a:solidFill>
                  <a:srgbClr val="403B3B"/>
                </a:solidFill>
                <a:latin typeface="Calibri" panose="020F0502020204030204"/>
                <a:ea typeface="等线" panose="02010600030101010101" pitchFamily="2" charset="-122"/>
              </a:rPr>
              <a:t>Health professionals should </a:t>
            </a:r>
            <a:r>
              <a:rPr lang="en-US" altLang="zh-CN" sz="2400" dirty="0" smtClean="0">
                <a:solidFill>
                  <a:srgbClr val="403B3B"/>
                </a:solidFill>
              </a:rPr>
              <a:t>develop </a:t>
            </a:r>
            <a:r>
              <a:rPr lang="en-US" altLang="zh-CN" sz="2400" b="1" dirty="0">
                <a:solidFill>
                  <a:srgbClr val="403B3B"/>
                </a:solidFill>
              </a:rPr>
              <a:t>some mobile applications </a:t>
            </a:r>
            <a:r>
              <a:rPr lang="en-US" altLang="zh-CN" sz="2400" dirty="0">
                <a:solidFill>
                  <a:srgbClr val="403B3B"/>
                </a:solidFill>
              </a:rPr>
              <a:t>to provide risk and screening information to promote family </a:t>
            </a:r>
            <a:r>
              <a:rPr lang="en-US" altLang="zh-CN" sz="2400" dirty="0" smtClean="0">
                <a:solidFill>
                  <a:srgbClr val="403B3B"/>
                </a:solidFill>
              </a:rPr>
              <a:t>communication.</a:t>
            </a:r>
            <a:endParaRPr kumimoji="0" lang="en-US" altLang="zh-CN" sz="2400" b="0" i="0" u="none" strike="noStrike" kern="1200" cap="none" spc="0" normalizeH="0" baseline="0" noProof="0" dirty="0">
              <a:ln>
                <a:noFill/>
              </a:ln>
              <a:solidFill>
                <a:srgbClr val="403B3B"/>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948406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3106043"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dirty="0" smtClean="0">
                <a:ln>
                  <a:noFill/>
                </a:ln>
                <a:solidFill>
                  <a:srgbClr val="7030A0"/>
                </a:solidFill>
                <a:effectLst/>
                <a:uLnTx/>
                <a:uFillTx/>
                <a:latin typeface="Calibri" panose="020F0502020204030204"/>
                <a:ea typeface="等线" panose="02010600030101010101" pitchFamily="2" charset="-122"/>
                <a:cs typeface="+mn-cs"/>
              </a:rPr>
              <a:t>Introduction</a:t>
            </a:r>
            <a:endParaRPr kumimoji="0" lang="en-US" altLang="zh-CN" sz="4400" b="1" i="0" u="sng" strike="noStrike" kern="1200" cap="none" spc="0" normalizeH="0" baseline="0" noProof="0" dirty="0">
              <a:ln>
                <a:noFill/>
              </a:ln>
              <a:solidFill>
                <a:srgbClr val="7030A0"/>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1127604" y="1846648"/>
            <a:ext cx="9375639" cy="276998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1800"/>
              </a:spcAft>
              <a:buClrTx/>
              <a:buSzTx/>
              <a:buFontTx/>
              <a:buChar char="-"/>
              <a:tabLst/>
              <a:defRPr/>
            </a:pPr>
            <a:r>
              <a:rPr lang="en-US" altLang="zh-CN" sz="2400" dirty="0">
                <a:latin typeface="Calibri" panose="020F0502020204030204"/>
                <a:ea typeface="等线" panose="02010600030101010101" pitchFamily="2" charset="-122"/>
              </a:rPr>
              <a:t>Although various screening guidelines recommend colonoscopy for at-risk populations, the adherence rate to this advice is </a:t>
            </a:r>
            <a:r>
              <a:rPr lang="en-US" altLang="zh-CN" sz="2400" dirty="0">
                <a:solidFill>
                  <a:srgbClr val="FF0000"/>
                </a:solidFill>
                <a:latin typeface="Calibri" panose="020F0502020204030204"/>
                <a:ea typeface="等线" panose="02010600030101010101" pitchFamily="2" charset="-122"/>
              </a:rPr>
              <a:t>under 50% (range, 31%-47</a:t>
            </a:r>
            <a:r>
              <a:rPr lang="en-US" altLang="zh-CN" sz="2400" dirty="0" smtClean="0">
                <a:solidFill>
                  <a:srgbClr val="FF0000"/>
                </a:solidFill>
                <a:latin typeface="Calibri" panose="020F0502020204030204"/>
                <a:ea typeface="等线" panose="02010600030101010101" pitchFamily="2" charset="-122"/>
              </a:rPr>
              <a:t>%)</a:t>
            </a:r>
            <a:endParaRPr lang="en-US" altLang="zh-CN" sz="2400" dirty="0" smtClean="0">
              <a:latin typeface="Calibri" panose="020F0502020204030204"/>
              <a:ea typeface="等线" panose="02010600030101010101" pitchFamily="2" charset="-122"/>
            </a:endParaRPr>
          </a:p>
          <a:p>
            <a:pPr marL="342900" marR="0" lvl="0" indent="-342900" algn="just" defTabSz="914400" rtl="0" eaLnBrk="1" fontAlgn="auto" latinLnBrk="0" hangingPunct="1">
              <a:lnSpc>
                <a:spcPct val="100000"/>
              </a:lnSpc>
              <a:spcBef>
                <a:spcPts val="0"/>
              </a:spcBef>
              <a:spcAft>
                <a:spcPts val="1800"/>
              </a:spcAft>
              <a:buClrTx/>
              <a:buSzTx/>
              <a:buFontTx/>
              <a:buChar char="-"/>
              <a:tabLst/>
              <a:defRPr/>
            </a:pPr>
            <a:r>
              <a:rPr lang="en-US" altLang="zh-CN" sz="2400" dirty="0" smtClean="0">
                <a:latin typeface="Calibri" panose="020F0502020204030204"/>
                <a:ea typeface="等线" panose="02010600030101010101" pitchFamily="2" charset="-122"/>
              </a:rPr>
              <a:t>Besides, FDRs’ colonoscopy screening is even lower, </a:t>
            </a:r>
            <a:r>
              <a:rPr lang="en-US" altLang="zh-CN" sz="2400" dirty="0" smtClean="0">
                <a:solidFill>
                  <a:srgbClr val="FF0000"/>
                </a:solidFill>
                <a:latin typeface="Calibri" panose="020F0502020204030204"/>
                <a:ea typeface="等线" panose="02010600030101010101" pitchFamily="2" charset="-122"/>
              </a:rPr>
              <a:t>under 20% (range, 15.6-18.9%) </a:t>
            </a:r>
            <a:endParaRPr lang="zh-CN" altLang="zh-CN" sz="2400" dirty="0">
              <a:solidFill>
                <a:srgbClr val="FF0000"/>
              </a:solidFill>
              <a:latin typeface="Calibri" panose="020F0502020204030204"/>
              <a:ea typeface="等线" panose="02010600030101010101" pitchFamily="2" charset="-122"/>
            </a:endParaRP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en-US" sz="2400" b="0" i="0" u="none" strike="noStrike" kern="1200" cap="none" spc="0" normalizeH="0" baseline="0" noProof="0" dirty="0" smtClean="0">
                <a:ln>
                  <a:noFill/>
                </a:ln>
                <a:solidFill>
                  <a:srgbClr val="403B3B"/>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dirty="0">
              <a:ln>
                <a:noFill/>
              </a:ln>
              <a:solidFill>
                <a:srgbClr val="403B3B"/>
              </a:solidFill>
              <a:effectLst/>
              <a:uLnTx/>
              <a:uFillTx/>
              <a:latin typeface="Arial" panose="020B0604020202020204" pitchFamily="34" charset="0"/>
              <a:cs typeface="Arial" panose="020B0604020202020204" pitchFamily="34" charset="0"/>
            </a:endParaRPr>
          </a:p>
        </p:txBody>
      </p:sp>
      <p:sp>
        <p:nvSpPr>
          <p:cNvPr id="3" name="文本框 2"/>
          <p:cNvSpPr txBox="1"/>
          <p:nvPr/>
        </p:nvSpPr>
        <p:spPr>
          <a:xfrm>
            <a:off x="358346" y="5696466"/>
            <a:ext cx="9329351" cy="954107"/>
          </a:xfrm>
          <a:prstGeom prst="rect">
            <a:avLst/>
          </a:prstGeom>
          <a:noFill/>
        </p:spPr>
        <p:txBody>
          <a:bodyPr wrap="square" rtlCol="0">
            <a:spAutoFit/>
          </a:bodyPr>
          <a:lstStyle/>
          <a:p>
            <a:r>
              <a:rPr lang="en-US" altLang="zh-CN" sz="1400" dirty="0" smtClean="0"/>
              <a:t>Lowery et al., (</a:t>
            </a:r>
            <a:r>
              <a:rPr lang="en-US" altLang="zh-CN" sz="1400" dirty="0"/>
              <a:t>2016). Understanding the contribution of family history to colorectal cancer risk and its clinical implications: A state-of-the-science review. </a:t>
            </a:r>
            <a:r>
              <a:rPr lang="en-US" altLang="zh-CN" sz="1400" i="1" dirty="0" smtClean="0"/>
              <a:t>Cancer</a:t>
            </a:r>
          </a:p>
          <a:p>
            <a:r>
              <a:rPr lang="en-US" altLang="zh-CN" sz="1400" dirty="0" smtClean="0"/>
              <a:t>Bai et al., (</a:t>
            </a:r>
            <a:r>
              <a:rPr lang="en-US" altLang="zh-CN" sz="1400" dirty="0"/>
              <a:t>2020). Colonoscopy Screening </a:t>
            </a:r>
            <a:r>
              <a:rPr lang="en-US" altLang="zh-CN" sz="1400" dirty="0" err="1"/>
              <a:t>Behaviour</a:t>
            </a:r>
            <a:r>
              <a:rPr lang="en-US" altLang="zh-CN" sz="1400" dirty="0"/>
              <a:t> and </a:t>
            </a:r>
            <a:r>
              <a:rPr lang="en-US" altLang="zh-CN" sz="1400" dirty="0" smtClean="0"/>
              <a:t>Associated Factors </a:t>
            </a:r>
            <a:r>
              <a:rPr lang="en-US" altLang="zh-CN" sz="1400" dirty="0"/>
              <a:t>Amongst First-Degree Relatives of </a:t>
            </a:r>
            <a:r>
              <a:rPr lang="en-US" altLang="zh-CN" sz="1400" dirty="0" smtClean="0"/>
              <a:t>People with </a:t>
            </a:r>
            <a:r>
              <a:rPr lang="en-US" altLang="zh-CN" sz="1400" dirty="0"/>
              <a:t>Colorectal Cancer in China: Testing the </a:t>
            </a:r>
            <a:r>
              <a:rPr lang="en-US" altLang="zh-CN" sz="1400" dirty="0" smtClean="0"/>
              <a:t>Health Belief </a:t>
            </a:r>
            <a:r>
              <a:rPr lang="en-US" altLang="zh-CN" sz="1400" dirty="0"/>
              <a:t>Model Using a Cross-Sectional Design</a:t>
            </a:r>
            <a:endParaRPr lang="zh-CN" altLang="en-US" sz="1400" dirty="0"/>
          </a:p>
        </p:txBody>
      </p:sp>
    </p:spTree>
    <p:extLst>
      <p:ext uri="{BB962C8B-B14F-4D97-AF65-F5344CB8AC3E}">
        <p14:creationId xmlns:p14="http://schemas.microsoft.com/office/powerpoint/2010/main" val="3988708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3106043"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dirty="0" smtClean="0">
                <a:ln>
                  <a:noFill/>
                </a:ln>
                <a:solidFill>
                  <a:srgbClr val="7030A0"/>
                </a:solidFill>
                <a:effectLst/>
                <a:uLnTx/>
                <a:uFillTx/>
                <a:latin typeface="Calibri" panose="020F0502020204030204"/>
                <a:ea typeface="等线" panose="02010600030101010101" pitchFamily="2" charset="-122"/>
                <a:cs typeface="+mn-cs"/>
              </a:rPr>
              <a:t>Introduction</a:t>
            </a:r>
            <a:endParaRPr kumimoji="0" lang="en-US" altLang="zh-CN" sz="4400" b="1" i="0" u="sng" strike="noStrike" kern="1200" cap="none" spc="0" normalizeH="0" baseline="0" noProof="0" dirty="0">
              <a:ln>
                <a:noFill/>
              </a:ln>
              <a:solidFill>
                <a:srgbClr val="7030A0"/>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1030705" y="1961808"/>
            <a:ext cx="9089480" cy="830997"/>
          </a:xfrm>
          <a:prstGeom prst="rect">
            <a:avLst/>
          </a:prstGeom>
          <a:noFill/>
        </p:spPr>
        <p:txBody>
          <a:bodyPr wrap="square">
            <a:spAutoFit/>
          </a:bodyPr>
          <a:lstStyle/>
          <a:p>
            <a:pPr marL="342900" indent="-342900" algn="just">
              <a:buFontTx/>
              <a:buChar char="-"/>
            </a:pPr>
            <a:r>
              <a:rPr lang="en-US" altLang="zh-CN" sz="2400" dirty="0">
                <a:latin typeface="Calibri" panose="020F0502020204030204"/>
                <a:ea typeface="等线" panose="02010600030101010101" pitchFamily="2" charset="-122"/>
              </a:rPr>
              <a:t>FDRs are often </a:t>
            </a:r>
            <a:r>
              <a:rPr lang="en-US" altLang="zh-CN" sz="2400" b="1" dirty="0">
                <a:latin typeface="Calibri" panose="020F0502020204030204"/>
                <a:ea typeface="等线" panose="02010600030101010101" pitchFamily="2" charset="-122"/>
              </a:rPr>
              <a:t>asymptomatic</a:t>
            </a:r>
            <a:r>
              <a:rPr lang="en-US" altLang="zh-CN" sz="2400" dirty="0">
                <a:latin typeface="Calibri" panose="020F0502020204030204"/>
                <a:ea typeface="等线" panose="02010600030101010101" pitchFamily="2" charset="-122"/>
              </a:rPr>
              <a:t> and </a:t>
            </a:r>
            <a:r>
              <a:rPr lang="en-US" altLang="zh-CN" sz="2400" b="1" dirty="0">
                <a:latin typeface="Calibri" panose="020F0502020204030204"/>
                <a:ea typeface="等线" panose="02010600030101010101" pitchFamily="2" charset="-122"/>
              </a:rPr>
              <a:t>need more motivation</a:t>
            </a:r>
            <a:r>
              <a:rPr lang="en-US" altLang="zh-CN" sz="2400" dirty="0">
                <a:latin typeface="Calibri" panose="020F0502020204030204"/>
                <a:ea typeface="等线" panose="02010600030101010101" pitchFamily="2" charset="-122"/>
              </a:rPr>
              <a:t> to receive invasive tests than general populations. </a:t>
            </a:r>
            <a:endParaRPr lang="en-US" sz="2400" dirty="0">
              <a:latin typeface="Calibri" panose="020F0502020204030204"/>
              <a:ea typeface="等线" panose="02010600030101010101" pitchFamily="2" charset="-122"/>
            </a:endParaRPr>
          </a:p>
        </p:txBody>
      </p:sp>
      <p:sp>
        <p:nvSpPr>
          <p:cNvPr id="5" name="TextBox 3">
            <a:extLst>
              <a:ext uri="{FF2B5EF4-FFF2-40B4-BE49-F238E27FC236}">
                <a16:creationId xmlns:a16="http://schemas.microsoft.com/office/drawing/2014/main" id="{0397340E-3607-6772-E341-5A3D6C7539DE}"/>
              </a:ext>
            </a:extLst>
          </p:cNvPr>
          <p:cNvSpPr txBox="1"/>
          <p:nvPr/>
        </p:nvSpPr>
        <p:spPr>
          <a:xfrm>
            <a:off x="1030706" y="3073180"/>
            <a:ext cx="9089480" cy="830997"/>
          </a:xfrm>
          <a:prstGeom prst="rect">
            <a:avLst/>
          </a:prstGeom>
          <a:noFill/>
        </p:spPr>
        <p:txBody>
          <a:bodyPr wrap="square">
            <a:spAutoFit/>
          </a:bodyPr>
          <a:lstStyle/>
          <a:p>
            <a:pPr marL="342900" indent="-342900" algn="just">
              <a:buFontTx/>
              <a:buChar char="-"/>
            </a:pPr>
            <a:r>
              <a:rPr lang="en-US" altLang="zh-CN" sz="2400" dirty="0">
                <a:latin typeface="Calibri" panose="020F0502020204030204"/>
                <a:ea typeface="等线" panose="02010600030101010101" pitchFamily="2" charset="-122"/>
              </a:rPr>
              <a:t>Meanwhile, colonoscopy is more </a:t>
            </a:r>
            <a:r>
              <a:rPr lang="en-US" altLang="zh-CN" sz="2400" b="1" dirty="0">
                <a:latin typeface="Calibri" panose="020F0502020204030204"/>
                <a:ea typeface="等线" panose="02010600030101010101" pitchFamily="2" charset="-122"/>
              </a:rPr>
              <a:t>invasive and complex </a:t>
            </a:r>
            <a:r>
              <a:rPr lang="en-US" altLang="zh-CN" sz="2400" dirty="0">
                <a:latin typeface="Calibri" panose="020F0502020204030204"/>
                <a:ea typeface="等线" panose="02010600030101010101" pitchFamily="2" charset="-122"/>
              </a:rPr>
              <a:t>than stool-based screen tests.</a:t>
            </a:r>
            <a:endParaRPr lang="en-US" sz="2400" dirty="0">
              <a:latin typeface="Calibri" panose="020F0502020204030204"/>
              <a:ea typeface="等线" panose="02010600030101010101" pitchFamily="2" charset="-122"/>
            </a:endParaRPr>
          </a:p>
        </p:txBody>
      </p:sp>
      <p:sp>
        <p:nvSpPr>
          <p:cNvPr id="6" name="TextBox 3">
            <a:extLst>
              <a:ext uri="{FF2B5EF4-FFF2-40B4-BE49-F238E27FC236}">
                <a16:creationId xmlns:a16="http://schemas.microsoft.com/office/drawing/2014/main" id="{0397340E-3607-6772-E341-5A3D6C7539DE}"/>
              </a:ext>
            </a:extLst>
          </p:cNvPr>
          <p:cNvSpPr txBox="1"/>
          <p:nvPr/>
        </p:nvSpPr>
        <p:spPr>
          <a:xfrm>
            <a:off x="1030706" y="4184552"/>
            <a:ext cx="9089480" cy="1692771"/>
          </a:xfrm>
          <a:prstGeom prst="rect">
            <a:avLst/>
          </a:prstGeom>
          <a:noFill/>
        </p:spPr>
        <p:txBody>
          <a:bodyPr wrap="square">
            <a:spAutoFit/>
          </a:bodyPr>
          <a:lstStyle/>
          <a:p>
            <a:pPr marL="342900" indent="-342900" algn="just">
              <a:buFontTx/>
              <a:buChar char="-"/>
            </a:pPr>
            <a:r>
              <a:rPr lang="en-US" altLang="zh-CN" sz="2400" dirty="0">
                <a:latin typeface="Calibri" panose="020F0502020204030204"/>
                <a:ea typeface="等线" panose="02010600030101010101" pitchFamily="2" charset="-122"/>
              </a:rPr>
              <a:t>Only one review summarized the qualitative studies, which may result in </a:t>
            </a:r>
            <a:r>
              <a:rPr lang="en-US" altLang="zh-CN" sz="2400" b="1" dirty="0">
                <a:latin typeface="Calibri" panose="020F0502020204030204"/>
                <a:ea typeface="等线" panose="02010600030101010101" pitchFamily="2" charset="-122"/>
              </a:rPr>
              <a:t>missing some critical factors </a:t>
            </a:r>
            <a:r>
              <a:rPr lang="en-US" altLang="zh-CN" sz="2400" dirty="0">
                <a:latin typeface="Calibri" panose="020F0502020204030204"/>
                <a:ea typeface="等线" panose="02010600030101010101" pitchFamily="2" charset="-122"/>
              </a:rPr>
              <a:t>identified by </a:t>
            </a:r>
            <a:r>
              <a:rPr lang="en-US" altLang="zh-CN" sz="2400" b="1" dirty="0">
                <a:latin typeface="Calibri" panose="020F0502020204030204"/>
                <a:ea typeface="等线" panose="02010600030101010101" pitchFamily="2" charset="-122"/>
              </a:rPr>
              <a:t>quantitative studies.</a:t>
            </a:r>
            <a:endParaRPr lang="zh-CN" altLang="zh-CN" sz="2400" b="1" dirty="0">
              <a:latin typeface="Calibri" panose="020F0502020204030204"/>
              <a:ea typeface="等线" panose="02010600030101010101" pitchFamily="2" charset="-122"/>
            </a:endParaRPr>
          </a:p>
          <a:p>
            <a:pPr marL="342900" lvl="0" indent="-342900" algn="just">
              <a:buFontTx/>
              <a:buChar char="-"/>
            </a:pPr>
            <a:endParaRPr lang="en-US" sz="3200" dirty="0">
              <a:latin typeface="Calibri" panose="020F0502020204030204"/>
              <a:ea typeface="等线" panose="02010600030101010101" pitchFamily="2" charset="-122"/>
            </a:endParaRPr>
          </a:p>
        </p:txBody>
      </p:sp>
      <p:sp>
        <p:nvSpPr>
          <p:cNvPr id="7" name="TextBox 1">
            <a:extLst>
              <a:ext uri="{FF2B5EF4-FFF2-40B4-BE49-F238E27FC236}">
                <a16:creationId xmlns:a16="http://schemas.microsoft.com/office/drawing/2014/main" id="{AC1D3A5E-8371-CE7A-AD73-2747333CD3B2}"/>
              </a:ext>
            </a:extLst>
          </p:cNvPr>
          <p:cNvSpPr txBox="1"/>
          <p:nvPr/>
        </p:nvSpPr>
        <p:spPr>
          <a:xfrm>
            <a:off x="758855" y="850436"/>
            <a:ext cx="27058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dirty="0" smtClean="0">
                <a:solidFill>
                  <a:srgbClr val="7030A0"/>
                </a:solidFill>
                <a:latin typeface="Calibri" panose="020F0502020204030204"/>
                <a:ea typeface="等线" panose="02010600030101010101" pitchFamily="2" charset="-122"/>
              </a:rPr>
              <a:t>Research gap</a:t>
            </a:r>
            <a:endParaRPr kumimoji="0" lang="en-US" altLang="zh-CN" sz="3600" b="1" i="0" strike="noStrike" kern="1200" cap="none" spc="0" normalizeH="0" baseline="0" noProof="0" dirty="0">
              <a:ln>
                <a:noFill/>
              </a:ln>
              <a:solidFill>
                <a:srgbClr val="7030A0"/>
              </a:solidFill>
              <a:effectLst/>
              <a:uLnTx/>
              <a:uFillTx/>
              <a:latin typeface="Calibri" panose="020F0502020204030204"/>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90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3106043"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dirty="0" smtClean="0">
                <a:ln>
                  <a:noFill/>
                </a:ln>
                <a:solidFill>
                  <a:srgbClr val="7030A0"/>
                </a:solidFill>
                <a:effectLst/>
                <a:uLnTx/>
                <a:uFillTx/>
                <a:latin typeface="Calibri" panose="020F0502020204030204"/>
                <a:ea typeface="等线" panose="02010600030101010101" pitchFamily="2" charset="-122"/>
                <a:cs typeface="+mn-cs"/>
              </a:rPr>
              <a:t>Introduction</a:t>
            </a:r>
            <a:endParaRPr kumimoji="0" lang="en-US" altLang="zh-CN" sz="4400" b="1" i="0" u="sng" strike="noStrike" kern="1200" cap="none" spc="0" normalizeH="0" baseline="0" noProof="0" dirty="0">
              <a:ln>
                <a:noFill/>
              </a:ln>
              <a:solidFill>
                <a:srgbClr val="7030A0"/>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081" y="2125362"/>
            <a:ext cx="1342713" cy="213798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4137" y="1975051"/>
            <a:ext cx="3540699" cy="2341942"/>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0551" y="2024911"/>
            <a:ext cx="3886448" cy="2338886"/>
          </a:xfrm>
          <a:prstGeom prst="rect">
            <a:avLst/>
          </a:prstGeom>
        </p:spPr>
      </p:pic>
      <p:sp>
        <p:nvSpPr>
          <p:cNvPr id="9" name="文本框 8"/>
          <p:cNvSpPr txBox="1"/>
          <p:nvPr/>
        </p:nvSpPr>
        <p:spPr>
          <a:xfrm>
            <a:off x="777993" y="4596712"/>
            <a:ext cx="3225113" cy="461665"/>
          </a:xfrm>
          <a:prstGeom prst="rect">
            <a:avLst/>
          </a:prstGeom>
          <a:noFill/>
        </p:spPr>
        <p:txBody>
          <a:bodyPr wrap="square" rtlCol="0">
            <a:spAutoFit/>
          </a:bodyPr>
          <a:lstStyle/>
          <a:p>
            <a:r>
              <a:rPr lang="en-US" altLang="zh-CN" sz="2400" dirty="0" smtClean="0">
                <a:latin typeface="Arial" panose="020B0604020202020204" pitchFamily="34" charset="0"/>
                <a:cs typeface="Arial" panose="020B0604020202020204" pitchFamily="34" charset="0"/>
              </a:rPr>
              <a:t>Individual factors</a:t>
            </a:r>
            <a:endParaRPr lang="zh-CN" altLang="en-US" sz="2400" dirty="0">
              <a:latin typeface="Arial" panose="020B0604020202020204" pitchFamily="34" charset="0"/>
              <a:cs typeface="Arial" panose="020B0604020202020204" pitchFamily="34" charset="0"/>
            </a:endParaRPr>
          </a:p>
        </p:txBody>
      </p:sp>
      <p:sp>
        <p:nvSpPr>
          <p:cNvPr id="10" name="文本框 9"/>
          <p:cNvSpPr txBox="1"/>
          <p:nvPr/>
        </p:nvSpPr>
        <p:spPr>
          <a:xfrm>
            <a:off x="4211491" y="4596713"/>
            <a:ext cx="2817340" cy="461665"/>
          </a:xfrm>
          <a:prstGeom prst="rect">
            <a:avLst/>
          </a:prstGeom>
          <a:noFill/>
        </p:spPr>
        <p:txBody>
          <a:bodyPr wrap="square" rtlCol="0">
            <a:spAutoFit/>
          </a:bodyPr>
          <a:lstStyle/>
          <a:p>
            <a:r>
              <a:rPr lang="en-US" altLang="zh-CN" sz="2400" dirty="0" smtClean="0">
                <a:latin typeface="Arial" panose="020B0604020202020204" pitchFamily="34" charset="0"/>
                <a:cs typeface="Arial" panose="020B0604020202020204" pitchFamily="34" charset="0"/>
              </a:rPr>
              <a:t>Communication </a:t>
            </a:r>
            <a:endParaRPr lang="zh-CN" altLang="en-US" sz="2400" dirty="0">
              <a:latin typeface="Arial" panose="020B0604020202020204" pitchFamily="34" charset="0"/>
              <a:cs typeface="Arial" panose="020B0604020202020204" pitchFamily="34" charset="0"/>
            </a:endParaRPr>
          </a:p>
        </p:txBody>
      </p:sp>
      <p:sp>
        <p:nvSpPr>
          <p:cNvPr id="11" name="文本框 10"/>
          <p:cNvSpPr txBox="1"/>
          <p:nvPr/>
        </p:nvSpPr>
        <p:spPr>
          <a:xfrm>
            <a:off x="8849772" y="4596713"/>
            <a:ext cx="2817340" cy="461665"/>
          </a:xfrm>
          <a:prstGeom prst="rect">
            <a:avLst/>
          </a:prstGeom>
          <a:noFill/>
        </p:spPr>
        <p:txBody>
          <a:bodyPr wrap="square" rtlCol="0">
            <a:spAutoFit/>
          </a:bodyPr>
          <a:lstStyle/>
          <a:p>
            <a:r>
              <a:rPr lang="en-US" altLang="zh-CN" sz="2400" dirty="0" smtClean="0">
                <a:latin typeface="Arial" panose="020B0604020202020204" pitchFamily="34" charset="0"/>
                <a:cs typeface="Arial" panose="020B0604020202020204" pitchFamily="34" charset="0"/>
              </a:rPr>
              <a:t>Policy </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67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412392" cy="1446550"/>
          </a:xfrm>
          <a:prstGeom prst="rect">
            <a:avLst/>
          </a:prstGeom>
          <a:noFill/>
        </p:spPr>
        <p:txBody>
          <a:bodyPr wrap="none" rtlCol="0">
            <a:spAutoFit/>
          </a:bodyPr>
          <a:lstStyle/>
          <a:p>
            <a:r>
              <a:rPr lang="en-US" altLang="zh-CN" sz="4400" b="1" u="sng" dirty="0" smtClean="0">
                <a:solidFill>
                  <a:srgbClr val="7030A0"/>
                </a:solidFill>
              </a:rPr>
              <a:t>Objective</a:t>
            </a:r>
            <a:endParaRPr lang="en-US" altLang="zh-CN" sz="4400" b="1" u="sng" dirty="0">
              <a:solidFill>
                <a:srgbClr val="7030A0"/>
              </a:solidFill>
            </a:endParaRPr>
          </a:p>
          <a:p>
            <a:endParaRPr lang="en-ID" sz="4400" b="1" u="sng" dirty="0">
              <a:solidFill>
                <a:srgbClr val="7030A0"/>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815" y="911072"/>
            <a:ext cx="8936889" cy="4392278"/>
          </a:xfrm>
          <a:prstGeom prst="rect">
            <a:avLst/>
          </a:prstGeom>
        </p:spPr>
      </p:pic>
      <p:sp>
        <p:nvSpPr>
          <p:cNvPr id="4" name="文本框 3"/>
          <p:cNvSpPr txBox="1"/>
          <p:nvPr/>
        </p:nvSpPr>
        <p:spPr>
          <a:xfrm>
            <a:off x="4469545" y="5759952"/>
            <a:ext cx="3438132" cy="523220"/>
          </a:xfrm>
          <a:prstGeom prst="rect">
            <a:avLst/>
          </a:prstGeom>
          <a:noFill/>
        </p:spPr>
        <p:txBody>
          <a:bodyPr wrap="square" rtlCol="0">
            <a:spAutoFit/>
          </a:bodyPr>
          <a:lstStyle/>
          <a:p>
            <a:r>
              <a:rPr lang="en-US" altLang="zh-CN" sz="2800" dirty="0" smtClean="0">
                <a:solidFill>
                  <a:srgbClr val="403B3B"/>
                </a:solidFill>
                <a:cs typeface="Arial" panose="020B0604020202020204" pitchFamily="34" charset="0"/>
              </a:rPr>
              <a:t>The </a:t>
            </a:r>
            <a:r>
              <a:rPr lang="en-US" altLang="zh-CN" sz="2800" dirty="0">
                <a:solidFill>
                  <a:srgbClr val="403B3B"/>
                </a:solidFill>
                <a:cs typeface="Arial" panose="020B0604020202020204" pitchFamily="34" charset="0"/>
              </a:rPr>
              <a:t>ecological model</a:t>
            </a:r>
            <a:endParaRPr lang="zh-CN" altLang="en-US" sz="2800" dirty="0"/>
          </a:p>
        </p:txBody>
      </p:sp>
    </p:spTree>
    <p:extLst>
      <p:ext uri="{BB962C8B-B14F-4D97-AF65-F5344CB8AC3E}">
        <p14:creationId xmlns:p14="http://schemas.microsoft.com/office/powerpoint/2010/main" val="1084238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412392"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dirty="0" smtClean="0">
                <a:ln>
                  <a:noFill/>
                </a:ln>
                <a:solidFill>
                  <a:srgbClr val="7030A0"/>
                </a:solidFill>
                <a:effectLst/>
                <a:uLnTx/>
                <a:uFillTx/>
                <a:latin typeface="Calibri" panose="020F0502020204030204"/>
                <a:ea typeface="等线" panose="02010600030101010101" pitchFamily="2" charset="-122"/>
                <a:cs typeface="+mn-cs"/>
              </a:rPr>
              <a:t>Objective</a:t>
            </a:r>
            <a:endParaRPr kumimoji="0" lang="en-US" altLang="zh-CN" sz="4400" b="1" i="0" u="sng" strike="noStrike" kern="1200" cap="none" spc="0" normalizeH="0" baseline="0" noProof="0" dirty="0">
              <a:ln>
                <a:noFill/>
              </a:ln>
              <a:solidFill>
                <a:srgbClr val="7030A0"/>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4400" b="1" i="0" u="sng"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5" name="TextBox 3">
            <a:extLst>
              <a:ext uri="{FF2B5EF4-FFF2-40B4-BE49-F238E27FC236}">
                <a16:creationId xmlns:a16="http://schemas.microsoft.com/office/drawing/2014/main" id="{0397340E-3607-6772-E341-5A3D6C7539DE}"/>
              </a:ext>
            </a:extLst>
          </p:cNvPr>
          <p:cNvSpPr txBox="1"/>
          <p:nvPr/>
        </p:nvSpPr>
        <p:spPr>
          <a:xfrm>
            <a:off x="1461234" y="2413288"/>
            <a:ext cx="8794873" cy="830997"/>
          </a:xfrm>
          <a:prstGeom prst="rect">
            <a:avLst/>
          </a:prstGeom>
          <a:noFill/>
        </p:spPr>
        <p:txBody>
          <a:bodyPr wrap="square">
            <a:spAutoFit/>
          </a:bodyPr>
          <a:lstStyle/>
          <a:p>
            <a:pPr marL="342900" indent="-342900" algn="just">
              <a:spcAft>
                <a:spcPts val="1200"/>
              </a:spcAft>
              <a:buFontTx/>
              <a:buChar char="-"/>
            </a:pPr>
            <a:r>
              <a:rPr lang="en-US" altLang="zh-CN" sz="2400" dirty="0">
                <a:solidFill>
                  <a:srgbClr val="403B3B"/>
                </a:solidFill>
                <a:cs typeface="Arial" panose="020B0604020202020204" pitchFamily="34" charset="0"/>
              </a:rPr>
              <a:t>To explore factors influencing </a:t>
            </a:r>
            <a:r>
              <a:rPr lang="en-US" altLang="zh-CN" sz="2400" b="1" dirty="0">
                <a:solidFill>
                  <a:srgbClr val="403B3B"/>
                </a:solidFill>
                <a:cs typeface="Arial" panose="020B0604020202020204" pitchFamily="34" charset="0"/>
              </a:rPr>
              <a:t>FDRs’ colonoscopy screening </a:t>
            </a:r>
            <a:r>
              <a:rPr lang="en-US" altLang="zh-CN" sz="2400" dirty="0">
                <a:solidFill>
                  <a:srgbClr val="403B3B"/>
                </a:solidFill>
                <a:cs typeface="Arial" panose="020B0604020202020204" pitchFamily="34" charset="0"/>
              </a:rPr>
              <a:t>behavior according to </a:t>
            </a:r>
            <a:r>
              <a:rPr lang="en-US" altLang="zh-CN" sz="2400" b="1" dirty="0">
                <a:solidFill>
                  <a:srgbClr val="403B3B"/>
                </a:solidFill>
                <a:cs typeface="Arial" panose="020B0604020202020204" pitchFamily="34" charset="0"/>
              </a:rPr>
              <a:t>the ecological model. </a:t>
            </a:r>
            <a:endParaRPr lang="en-US" altLang="zh-CN" sz="2400" b="1" dirty="0">
              <a:solidFill>
                <a:srgbClr val="403B3B"/>
              </a:solidFill>
            </a:endParaRPr>
          </a:p>
        </p:txBody>
      </p:sp>
    </p:spTree>
    <p:extLst>
      <p:ext uri="{BB962C8B-B14F-4D97-AF65-F5344CB8AC3E}">
        <p14:creationId xmlns:p14="http://schemas.microsoft.com/office/powerpoint/2010/main" val="2581196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2287165" cy="769441"/>
          </a:xfrm>
          <a:prstGeom prst="rect">
            <a:avLst/>
          </a:prstGeom>
          <a:noFill/>
        </p:spPr>
        <p:txBody>
          <a:bodyPr wrap="none" rtlCol="0">
            <a:spAutoFit/>
          </a:bodyPr>
          <a:lstStyle/>
          <a:p>
            <a:r>
              <a:rPr lang="en-ID" sz="4400" b="1" u="sng" dirty="0" smtClean="0">
                <a:solidFill>
                  <a:srgbClr val="7030A0"/>
                </a:solidFill>
              </a:rPr>
              <a:t>Methods</a:t>
            </a:r>
            <a:endParaRPr lang="en-ID" sz="4400" b="1" u="sng" dirty="0">
              <a:solidFill>
                <a:srgbClr val="7030A0"/>
              </a:solidFill>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1068847" y="1104090"/>
            <a:ext cx="8791846" cy="954107"/>
          </a:xfrm>
          <a:prstGeom prst="rect">
            <a:avLst/>
          </a:prstGeom>
          <a:noFill/>
        </p:spPr>
        <p:txBody>
          <a:bodyPr wrap="square">
            <a:spAutoFit/>
          </a:bodyPr>
          <a:lstStyle/>
          <a:p>
            <a:pPr marL="342900" indent="-342900" algn="just">
              <a:spcAft>
                <a:spcPts val="1200"/>
              </a:spcAft>
              <a:buFontTx/>
              <a:buChar char="-"/>
            </a:pPr>
            <a:r>
              <a:rPr lang="en-US" altLang="zh-CN" sz="2800" b="1" dirty="0" smtClean="0">
                <a:solidFill>
                  <a:srgbClr val="403B3B"/>
                </a:solidFill>
              </a:rPr>
              <a:t>The </a:t>
            </a:r>
            <a:r>
              <a:rPr lang="en-US" altLang="zh-CN" sz="2800" b="1" dirty="0">
                <a:solidFill>
                  <a:srgbClr val="403B3B"/>
                </a:solidFill>
              </a:rPr>
              <a:t>Preferred Reporting Items for Systematic Reviews and Meta-analyses (PRISMA) </a:t>
            </a:r>
            <a:r>
              <a:rPr lang="en-US" altLang="zh-CN" sz="2800" dirty="0" smtClean="0">
                <a:solidFill>
                  <a:srgbClr val="403B3B"/>
                </a:solidFill>
              </a:rPr>
              <a:t>guidelines. </a:t>
            </a:r>
            <a:endParaRPr lang="en-US" altLang="zh-CN" sz="2800" dirty="0">
              <a:solidFill>
                <a:srgbClr val="403B3B"/>
              </a:solidFill>
            </a:endParaRPr>
          </a:p>
        </p:txBody>
      </p:sp>
      <p:sp>
        <p:nvSpPr>
          <p:cNvPr id="6" name="TextBox 3">
            <a:extLst>
              <a:ext uri="{FF2B5EF4-FFF2-40B4-BE49-F238E27FC236}">
                <a16:creationId xmlns:a16="http://schemas.microsoft.com/office/drawing/2014/main" id="{0397340E-3607-6772-E341-5A3D6C7539DE}"/>
              </a:ext>
            </a:extLst>
          </p:cNvPr>
          <p:cNvSpPr txBox="1"/>
          <p:nvPr/>
        </p:nvSpPr>
        <p:spPr>
          <a:xfrm>
            <a:off x="1068847" y="3806143"/>
            <a:ext cx="11299874" cy="523220"/>
          </a:xfrm>
          <a:prstGeom prst="rect">
            <a:avLst/>
          </a:prstGeom>
          <a:noFill/>
        </p:spPr>
        <p:txBody>
          <a:bodyPr wrap="square">
            <a:spAutoFit/>
          </a:bodyPr>
          <a:lstStyle/>
          <a:p>
            <a:pPr marL="342900" indent="-342900" algn="just">
              <a:spcAft>
                <a:spcPts val="1200"/>
              </a:spcAft>
              <a:buFontTx/>
              <a:buChar char="-"/>
            </a:pPr>
            <a:r>
              <a:rPr lang="en-US" altLang="zh-CN" sz="2800" b="1" dirty="0" smtClean="0">
                <a:solidFill>
                  <a:srgbClr val="403B3B"/>
                </a:solidFill>
              </a:rPr>
              <a:t>The Joanna </a:t>
            </a:r>
            <a:r>
              <a:rPr lang="en-US" altLang="zh-CN" sz="2800" b="1" dirty="0">
                <a:solidFill>
                  <a:srgbClr val="403B3B"/>
                </a:solidFill>
              </a:rPr>
              <a:t>Briggs Institute (JBI) critical appraisal </a:t>
            </a:r>
            <a:r>
              <a:rPr lang="en-US" altLang="zh-CN" sz="2800" b="1" dirty="0" smtClean="0">
                <a:solidFill>
                  <a:srgbClr val="403B3B"/>
                </a:solidFill>
              </a:rPr>
              <a:t>checklists</a:t>
            </a:r>
            <a:endParaRPr lang="en-US" sz="2800" dirty="0">
              <a:solidFill>
                <a:srgbClr val="403B3B"/>
              </a:solidFill>
            </a:endParaRPr>
          </a:p>
        </p:txBody>
      </p:sp>
      <p:sp>
        <p:nvSpPr>
          <p:cNvPr id="7" name="TextBox 3">
            <a:extLst>
              <a:ext uri="{FF2B5EF4-FFF2-40B4-BE49-F238E27FC236}">
                <a16:creationId xmlns:a16="http://schemas.microsoft.com/office/drawing/2014/main" id="{0397340E-3607-6772-E341-5A3D6C7539DE}"/>
              </a:ext>
            </a:extLst>
          </p:cNvPr>
          <p:cNvSpPr txBox="1"/>
          <p:nvPr/>
        </p:nvSpPr>
        <p:spPr>
          <a:xfrm>
            <a:off x="1068847" y="2200622"/>
            <a:ext cx="8791846" cy="1384995"/>
          </a:xfrm>
          <a:prstGeom prst="rect">
            <a:avLst/>
          </a:prstGeom>
          <a:noFill/>
        </p:spPr>
        <p:txBody>
          <a:bodyPr wrap="square">
            <a:spAutoFit/>
          </a:bodyPr>
          <a:lstStyle/>
          <a:p>
            <a:pPr marL="342900" indent="-342900" algn="just">
              <a:spcAft>
                <a:spcPts val="1200"/>
              </a:spcAft>
              <a:buFontTx/>
              <a:buChar char="-"/>
            </a:pPr>
            <a:r>
              <a:rPr lang="en-US" altLang="zh-CN" sz="2800" b="1" dirty="0" smtClean="0">
                <a:solidFill>
                  <a:srgbClr val="403B3B"/>
                </a:solidFill>
              </a:rPr>
              <a:t>Database: </a:t>
            </a:r>
            <a:r>
              <a:rPr lang="en-US" altLang="zh-CN" sz="2800" dirty="0" smtClean="0">
                <a:solidFill>
                  <a:srgbClr val="403B3B"/>
                </a:solidFill>
              </a:rPr>
              <a:t>Medline</a:t>
            </a:r>
            <a:r>
              <a:rPr lang="en-US" altLang="zh-CN" sz="2800" dirty="0">
                <a:solidFill>
                  <a:srgbClr val="403B3B"/>
                </a:solidFill>
              </a:rPr>
              <a:t>, EMBASE, PubMed, the Cochrane Library, Scopus, China National Knowledge </a:t>
            </a:r>
            <a:r>
              <a:rPr lang="en-US" altLang="zh-CN" sz="2800" dirty="0" smtClean="0">
                <a:solidFill>
                  <a:srgbClr val="403B3B"/>
                </a:solidFill>
              </a:rPr>
              <a:t>Infrastructure, </a:t>
            </a:r>
            <a:r>
              <a:rPr lang="en-US" altLang="zh-CN" sz="2800" dirty="0">
                <a:solidFill>
                  <a:srgbClr val="403B3B"/>
                </a:solidFill>
              </a:rPr>
              <a:t>Wan Fang Data, and China Biology </a:t>
            </a:r>
            <a:r>
              <a:rPr lang="en-US" altLang="zh-CN" sz="2800" dirty="0" smtClean="0">
                <a:solidFill>
                  <a:srgbClr val="403B3B"/>
                </a:solidFill>
              </a:rPr>
              <a:t>Medicine</a:t>
            </a:r>
            <a:endParaRPr lang="en-US" altLang="zh-CN" sz="2800" dirty="0">
              <a:solidFill>
                <a:srgbClr val="403B3B"/>
              </a:solidFill>
            </a:endParaRPr>
          </a:p>
        </p:txBody>
      </p:sp>
      <p:sp>
        <p:nvSpPr>
          <p:cNvPr id="8" name="TextBox 3">
            <a:extLst>
              <a:ext uri="{FF2B5EF4-FFF2-40B4-BE49-F238E27FC236}">
                <a16:creationId xmlns:a16="http://schemas.microsoft.com/office/drawing/2014/main" id="{0397340E-3607-6772-E341-5A3D6C7539DE}"/>
              </a:ext>
            </a:extLst>
          </p:cNvPr>
          <p:cNvSpPr txBox="1"/>
          <p:nvPr/>
        </p:nvSpPr>
        <p:spPr>
          <a:xfrm>
            <a:off x="1068847" y="4703785"/>
            <a:ext cx="11299874" cy="523220"/>
          </a:xfrm>
          <a:prstGeom prst="rect">
            <a:avLst/>
          </a:prstGeom>
          <a:noFill/>
        </p:spPr>
        <p:txBody>
          <a:bodyPr wrap="square">
            <a:spAutoFit/>
          </a:bodyPr>
          <a:lstStyle/>
          <a:p>
            <a:pPr marL="342900" indent="-342900" algn="just">
              <a:spcAft>
                <a:spcPts val="1200"/>
              </a:spcAft>
              <a:buFontTx/>
              <a:buChar char="-"/>
            </a:pPr>
            <a:r>
              <a:rPr lang="en-US" altLang="zh-CN" sz="2800" b="1" dirty="0">
                <a:solidFill>
                  <a:srgbClr val="403B3B"/>
                </a:solidFill>
              </a:rPr>
              <a:t>Data synthesis and integration: A convergent integrated </a:t>
            </a:r>
            <a:r>
              <a:rPr lang="en-US" altLang="zh-CN" sz="2800" b="1" dirty="0" smtClean="0">
                <a:solidFill>
                  <a:srgbClr val="403B3B"/>
                </a:solidFill>
              </a:rPr>
              <a:t>approach</a:t>
            </a:r>
            <a:endParaRPr lang="en-US" sz="2800" dirty="0">
              <a:solidFill>
                <a:srgbClr val="403B3B"/>
              </a:solidFill>
            </a:endParaRPr>
          </a:p>
        </p:txBody>
      </p:sp>
      <p:sp>
        <p:nvSpPr>
          <p:cNvPr id="3" name="文本框 2"/>
          <p:cNvSpPr txBox="1"/>
          <p:nvPr/>
        </p:nvSpPr>
        <p:spPr>
          <a:xfrm>
            <a:off x="497407" y="5670363"/>
            <a:ext cx="10673101" cy="769441"/>
          </a:xfrm>
          <a:prstGeom prst="rect">
            <a:avLst/>
          </a:prstGeom>
          <a:noFill/>
        </p:spPr>
        <p:txBody>
          <a:bodyPr wrap="square" rtlCol="0">
            <a:spAutoFit/>
          </a:bodyPr>
          <a:lstStyle/>
          <a:p>
            <a:r>
              <a:rPr lang="en-US" altLang="zh-CN" sz="1600" dirty="0" smtClean="0"/>
              <a:t>Page et al., (</a:t>
            </a:r>
            <a:r>
              <a:rPr lang="en-US" altLang="zh-CN" sz="1600" dirty="0"/>
              <a:t>2021). The PRISMA 2020 statement: an updated guideline for reporting systematic reviews. </a:t>
            </a:r>
            <a:endParaRPr lang="en-US" altLang="zh-CN" sz="1600" dirty="0" smtClean="0"/>
          </a:p>
          <a:p>
            <a:r>
              <a:rPr lang="en-US" altLang="zh-CN" sz="1400" dirty="0" smtClean="0"/>
              <a:t>Lockwood et al., (2015) Qualitative </a:t>
            </a:r>
            <a:r>
              <a:rPr lang="en-US" altLang="zh-CN" sz="1400" dirty="0"/>
              <a:t>research synthesis: methodological guidance for systematic reviewers utilizing meta-aggregation. </a:t>
            </a:r>
            <a:endParaRPr lang="en-US" altLang="zh-CN" sz="1400" dirty="0" smtClean="0"/>
          </a:p>
          <a:p>
            <a:r>
              <a:rPr lang="en-US" altLang="zh-CN" sz="1400" dirty="0" smtClean="0"/>
              <a:t>Stern et al., (2020). Methodological </a:t>
            </a:r>
            <a:r>
              <a:rPr lang="en-US" altLang="zh-CN" sz="1400" dirty="0"/>
              <a:t>guidance for the conduct of mixed methods systematic reviews. </a:t>
            </a:r>
            <a:endParaRPr lang="zh-CN" altLang="en-US" sz="1100" dirty="0"/>
          </a:p>
        </p:txBody>
      </p:sp>
    </p:spTree>
    <p:extLst>
      <p:ext uri="{BB962C8B-B14F-4D97-AF65-F5344CB8AC3E}">
        <p14:creationId xmlns:p14="http://schemas.microsoft.com/office/powerpoint/2010/main" val="215133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2267</TotalTime>
  <Words>3196</Words>
  <Application>Microsoft Office PowerPoint</Application>
  <PresentationFormat>宽屏</PresentationFormat>
  <Paragraphs>207</Paragraphs>
  <Slides>34</Slides>
  <Notes>22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34</vt:i4>
      </vt:variant>
    </vt:vector>
  </HeadingPairs>
  <TitlesOfParts>
    <vt:vector size="40" baseType="lpstr">
      <vt:lpstr>等线</vt:lpstr>
      <vt:lpstr>宋体</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Rudi -</dc:creator>
  <cp:lastModifiedBy>栗茹瑾</cp:lastModifiedBy>
  <cp:revision>93</cp:revision>
  <dcterms:created xsi:type="dcterms:W3CDTF">2023-05-25T14:53:30Z</dcterms:created>
  <dcterms:modified xsi:type="dcterms:W3CDTF">2023-07-21T14:29:27Z</dcterms:modified>
</cp:coreProperties>
</file>